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76" r:id="rId2"/>
    <p:sldId id="297" r:id="rId3"/>
    <p:sldId id="257" r:id="rId4"/>
    <p:sldId id="259" r:id="rId5"/>
    <p:sldId id="260" r:id="rId6"/>
    <p:sldId id="261" r:id="rId7"/>
    <p:sldId id="299" r:id="rId8"/>
    <p:sldId id="300" r:id="rId9"/>
    <p:sldId id="314" r:id="rId10"/>
    <p:sldId id="315" r:id="rId11"/>
    <p:sldId id="316" r:id="rId12"/>
    <p:sldId id="301" r:id="rId13"/>
    <p:sldId id="302" r:id="rId14"/>
    <p:sldId id="303" r:id="rId15"/>
    <p:sldId id="262" r:id="rId16"/>
    <p:sldId id="263" r:id="rId17"/>
    <p:sldId id="264" r:id="rId18"/>
    <p:sldId id="265" r:id="rId19"/>
    <p:sldId id="282" r:id="rId20"/>
    <p:sldId id="283" r:id="rId21"/>
    <p:sldId id="318" r:id="rId22"/>
    <p:sldId id="305" r:id="rId23"/>
    <p:sldId id="304" r:id="rId24"/>
    <p:sldId id="313" r:id="rId25"/>
    <p:sldId id="306" r:id="rId26"/>
    <p:sldId id="319" r:id="rId27"/>
    <p:sldId id="321" r:id="rId28"/>
    <p:sldId id="310" r:id="rId29"/>
    <p:sldId id="285" r:id="rId30"/>
    <p:sldId id="286" r:id="rId31"/>
    <p:sldId id="287" r:id="rId32"/>
    <p:sldId id="288" r:id="rId33"/>
    <p:sldId id="289" r:id="rId34"/>
    <p:sldId id="281" r:id="rId35"/>
    <p:sldId id="291" r:id="rId36"/>
    <p:sldId id="292" r:id="rId37"/>
    <p:sldId id="293" r:id="rId38"/>
    <p:sldId id="294" r:id="rId39"/>
    <p:sldId id="295" r:id="rId40"/>
    <p:sldId id="296" r:id="rId41"/>
    <p:sldId id="307"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en-US" dirty="0"/>
              <a:t> </a:t>
            </a:r>
          </a:p>
        </c:rich>
      </c:tx>
      <c:layout/>
    </c:title>
    <c:plotArea>
      <c:layout/>
      <c:pieChart>
        <c:varyColors val="1"/>
        <c:ser>
          <c:idx val="0"/>
          <c:order val="0"/>
          <c:tx>
            <c:strRef>
              <c:f>Лист1!$B$1</c:f>
              <c:strCache>
                <c:ptCount val="1"/>
                <c:pt idx="0">
                  <c:v> 2</c:v>
                </c:pt>
              </c:strCache>
            </c:strRef>
          </c:tx>
          <c:cat>
            <c:strRef>
              <c:f>Лист1!$A$2:$A$5</c:f>
              <c:strCache>
                <c:ptCount val="4"/>
                <c:pt idx="0">
                  <c:v> о важности</c:v>
                </c:pt>
                <c:pt idx="1">
                  <c:v> о красоте</c:v>
                </c:pt>
                <c:pt idx="2">
                  <c:v> освязи с жизнью и с другими науками</c:v>
                </c:pt>
                <c:pt idx="3">
                  <c:v> о сущности</c:v>
                </c:pt>
              </c:strCache>
            </c:strRef>
          </c:cat>
          <c:val>
            <c:numRef>
              <c:f>Лист1!$B$2:$B$5</c:f>
              <c:numCache>
                <c:formatCode>0%</c:formatCode>
                <c:ptCount val="4"/>
                <c:pt idx="0">
                  <c:v>-0.29000000000000015</c:v>
                </c:pt>
                <c:pt idx="1">
                  <c:v>0.14000000000000001</c:v>
                </c:pt>
                <c:pt idx="2">
                  <c:v>0.4</c:v>
                </c:pt>
                <c:pt idx="3">
                  <c:v>0.17</c:v>
                </c:pt>
              </c:numCache>
            </c:numRef>
          </c:val>
        </c:ser>
        <c:firstSliceAng val="0"/>
      </c:pieChart>
    </c:plotArea>
    <c:legend>
      <c:legendPos val="r"/>
      <c:layout/>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Нужна ли математика?</a:t>
            </a:r>
            <a:endParaRPr lang="ru-RU" dirty="0"/>
          </a:p>
        </c:rich>
      </c:tx>
    </c:title>
    <c:plotArea>
      <c:layout/>
      <c:pieChart>
        <c:varyColors val="1"/>
        <c:ser>
          <c:idx val="0"/>
          <c:order val="0"/>
          <c:tx>
            <c:strRef>
              <c:f>Лист1!$B$1</c:f>
              <c:strCache>
                <c:ptCount val="1"/>
                <c:pt idx="0">
                  <c:v>Продажи</c:v>
                </c:pt>
              </c:strCache>
            </c:strRef>
          </c:tx>
          <c:cat>
            <c:strRef>
              <c:f>Лист1!$A$2:$A$5</c:f>
              <c:strCache>
                <c:ptCount val="4"/>
                <c:pt idx="0">
                  <c:v>не знаю</c:v>
                </c:pt>
                <c:pt idx="1">
                  <c:v> знаю</c:v>
                </c:pt>
                <c:pt idx="2">
                  <c:v> </c:v>
                </c:pt>
                <c:pt idx="3">
                  <c:v> </c:v>
                </c:pt>
              </c:strCache>
            </c:strRef>
          </c:cat>
          <c:val>
            <c:numRef>
              <c:f>Лист1!$B$2:$B$5</c:f>
              <c:numCache>
                <c:formatCode>General</c:formatCode>
                <c:ptCount val="4"/>
                <c:pt idx="0">
                  <c:v>11.8</c:v>
                </c:pt>
                <c:pt idx="1">
                  <c:v>88.2</c:v>
                </c:pt>
                <c:pt idx="2">
                  <c:v>0</c:v>
                </c:pt>
                <c:pt idx="3">
                  <c:v>1.2</c:v>
                </c:pt>
              </c:numCache>
            </c:numRef>
          </c:val>
        </c:ser>
        <c:firstSliceAng val="0"/>
      </c:pieChart>
    </c:plotArea>
    <c:legend>
      <c:legendPos val="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2.4002746184504799E-2"/>
          <c:y val="0"/>
          <c:w val="0.49942123554000256"/>
          <c:h val="0.93634718985600973"/>
        </c:manualLayout>
      </c:layout>
      <c:pieChart>
        <c:varyColors val="1"/>
        <c:ser>
          <c:idx val="0"/>
          <c:order val="0"/>
          <c:tx>
            <c:strRef>
              <c:f>Лист1!$B$1</c:f>
              <c:strCache>
                <c:ptCount val="1"/>
                <c:pt idx="0">
                  <c:v>Продажи</c:v>
                </c:pt>
              </c:strCache>
            </c:strRef>
          </c:tx>
          <c:cat>
            <c:strRef>
              <c:f>Лист1!$A$2:$A$5</c:f>
              <c:strCache>
                <c:ptCount val="4"/>
                <c:pt idx="0">
                  <c:v>Кв. 1</c:v>
                </c:pt>
                <c:pt idx="1">
                  <c:v>Кв. 2</c:v>
                </c:pt>
                <c:pt idx="2">
                  <c:v>Кв. 3</c:v>
                </c:pt>
                <c:pt idx="3">
                  <c:v>Кв. 4</c:v>
                </c:pt>
              </c:strCache>
            </c:strRef>
          </c:cat>
          <c:val>
            <c:numRef>
              <c:f>Лист1!$B$2:$B$5</c:f>
              <c:numCache>
                <c:formatCode>General</c:formatCode>
                <c:ptCount val="4"/>
                <c:pt idx="0">
                  <c:v>60</c:v>
                </c:pt>
                <c:pt idx="1">
                  <c:v>31</c:v>
                </c:pt>
                <c:pt idx="2">
                  <c:v>8</c:v>
                </c:pt>
                <c:pt idx="3">
                  <c:v>1.2</c:v>
                </c:pt>
              </c:numCache>
            </c:numRef>
          </c:val>
        </c:ser>
        <c:firstSliceAng val="0"/>
      </c:pieChart>
    </c:plotArea>
    <c:legend>
      <c:legendPos val="r"/>
      <c:layout>
        <c:manualLayout>
          <c:xMode val="edge"/>
          <c:yMode val="edge"/>
          <c:x val="0.53060575240594965"/>
          <c:y val="2.9882889356533038E-2"/>
          <c:w val="0.26430166715271775"/>
          <c:h val="0.32700412376348137"/>
        </c:manualLayout>
      </c:layout>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FC08143-FC56-4225-ACF5-79DC452C25AF}" type="datetimeFigureOut">
              <a:rPr lang="ru-RU" smtClean="0"/>
              <a:pPr/>
              <a:t>08.03.2016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46B52BD-4530-4F1F-9848-4DB9E0C1E86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C08143-FC56-4225-ACF5-79DC452C25AF}" type="datetimeFigureOut">
              <a:rPr lang="ru-RU" smtClean="0"/>
              <a:pPr/>
              <a:t>08.03.2016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6B52BD-4530-4F1F-9848-4DB9E0C1E8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C08143-FC56-4225-ACF5-79DC452C25AF}" type="datetimeFigureOut">
              <a:rPr lang="ru-RU" smtClean="0"/>
              <a:pPr/>
              <a:t>08.03.2016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6B52BD-4530-4F1F-9848-4DB9E0C1E86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C08143-FC56-4225-ACF5-79DC452C25AF}" type="datetimeFigureOut">
              <a:rPr lang="ru-RU" smtClean="0"/>
              <a:pPr/>
              <a:t>08.03.2016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6B52BD-4530-4F1F-9848-4DB9E0C1E86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FC08143-FC56-4225-ACF5-79DC452C25AF}" type="datetimeFigureOut">
              <a:rPr lang="ru-RU" smtClean="0"/>
              <a:pPr/>
              <a:t>08.03.2016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6B52BD-4530-4F1F-9848-4DB9E0C1E86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C08143-FC56-4225-ACF5-79DC452C25AF}" type="datetimeFigureOut">
              <a:rPr lang="ru-RU" smtClean="0"/>
              <a:pPr/>
              <a:t>08.03.2016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6B52BD-4530-4F1F-9848-4DB9E0C1E86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FC08143-FC56-4225-ACF5-79DC452C25AF}" type="datetimeFigureOut">
              <a:rPr lang="ru-RU" smtClean="0"/>
              <a:pPr/>
              <a:t>08.03.2016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6B52BD-4530-4F1F-9848-4DB9E0C1E86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FC08143-FC56-4225-ACF5-79DC452C25AF}" type="datetimeFigureOut">
              <a:rPr lang="ru-RU" smtClean="0"/>
              <a:pPr/>
              <a:t>08.03.2016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6B52BD-4530-4F1F-9848-4DB9E0C1E86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C08143-FC56-4225-ACF5-79DC452C25AF}" type="datetimeFigureOut">
              <a:rPr lang="ru-RU" smtClean="0"/>
              <a:pPr/>
              <a:t>08.03.2016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6B52BD-4530-4F1F-9848-4DB9E0C1E8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C08143-FC56-4225-ACF5-79DC452C25AF}" type="datetimeFigureOut">
              <a:rPr lang="ru-RU" smtClean="0"/>
              <a:pPr/>
              <a:t>08.03.2016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6B52BD-4530-4F1F-9848-4DB9E0C1E86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FC08143-FC56-4225-ACF5-79DC452C25AF}" type="datetimeFigureOut">
              <a:rPr lang="ru-RU" smtClean="0"/>
              <a:pPr/>
              <a:t>08.03.2016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46B52BD-4530-4F1F-9848-4DB9E0C1E869}"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C08143-FC56-4225-ACF5-79DC452C25AF}" type="datetimeFigureOut">
              <a:rPr lang="ru-RU" smtClean="0"/>
              <a:pPr/>
              <a:t>08.03.2016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46B52BD-4530-4F1F-9848-4DB9E0C1E869}"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google.ru/imghp?hl=ru&amp;tab=wi" TargetMode="External"/><Relationship Id="rId3" Type="http://schemas.openxmlformats.org/officeDocument/2006/relationships/hyperlink" Target="http://ivona.bigmir.net/health/news/305486-Kachestvo-zhizni-zavisit-ot-znanija-matematiki" TargetMode="External"/><Relationship Id="rId7" Type="http://schemas.openxmlformats.org/officeDocument/2006/relationships/hyperlink" Target="http://bse.sci-lib.com/article074306.html" TargetMode="External"/><Relationship Id="rId12" Type="http://schemas.openxmlformats.org/officeDocument/2006/relationships/hyperlink" Target="http://www.moeobrazovanie.ru/" TargetMode="External"/><Relationship Id="rId2" Type="http://schemas.openxmlformats.org/officeDocument/2006/relationships/hyperlink" Target="http://www.webmath.ru/" TargetMode="External"/><Relationship Id="rId1" Type="http://schemas.openxmlformats.org/officeDocument/2006/relationships/slideLayout" Target="../slideLayouts/slideLayout2.xml"/><Relationship Id="rId6" Type="http://schemas.openxmlformats.org/officeDocument/2006/relationships/hyperlink" Target="http://www.basegroup.ru/library/analysis/fuzzylogic/math/" TargetMode="External"/><Relationship Id="rId11" Type="http://schemas.openxmlformats.org/officeDocument/2006/relationships/hyperlink" Target="http://zrenielib.ru/docs/index-448.html" TargetMode="External"/><Relationship Id="rId5" Type="http://schemas.openxmlformats.org/officeDocument/2006/relationships/hyperlink" Target="http://vorum.ru/questions/8112" TargetMode="External"/><Relationship Id="rId10" Type="http://schemas.openxmlformats.org/officeDocument/2006/relationships/hyperlink" Target="http://elementy.ru/" TargetMode="External"/><Relationship Id="rId4" Type="http://schemas.openxmlformats.org/officeDocument/2006/relationships/hyperlink" Target="http://archvuz.ru/numbers/2004_2/k14" TargetMode="External"/><Relationship Id="rId9" Type="http://schemas.openxmlformats.org/officeDocument/2006/relationships/hyperlink" Target="http://www.ozhegov.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lstStyle/>
          <a:p>
            <a:pPr algn="ctr"/>
            <a:r>
              <a:rPr lang="ru-RU" dirty="0" smtClean="0"/>
              <a:t>Исследовательская работа</a:t>
            </a:r>
          </a:p>
        </p:txBody>
      </p:sp>
      <p:sp>
        <p:nvSpPr>
          <p:cNvPr id="3" name="Содержимое 2"/>
          <p:cNvSpPr>
            <a:spLocks noGrp="1"/>
          </p:cNvSpPr>
          <p:nvPr>
            <p:ph idx="1"/>
          </p:nvPr>
        </p:nvSpPr>
        <p:spPr/>
        <p:txBody>
          <a:bodyPr>
            <a:normAutofit fontScale="25000" lnSpcReduction="20000"/>
          </a:bodyPr>
          <a:lstStyle/>
          <a:p>
            <a:pPr>
              <a:buNone/>
            </a:pPr>
            <a:endParaRPr lang="ru-RU" dirty="0" smtClean="0"/>
          </a:p>
          <a:p>
            <a:pPr>
              <a:buNone/>
            </a:pPr>
            <a:r>
              <a:rPr lang="ru-RU" dirty="0" smtClean="0"/>
              <a:t> </a:t>
            </a:r>
          </a:p>
          <a:p>
            <a:pPr>
              <a:buNone/>
            </a:pPr>
            <a:endParaRPr lang="ru-RU" dirty="0" smtClean="0"/>
          </a:p>
          <a:p>
            <a:pPr>
              <a:buNone/>
            </a:pPr>
            <a:r>
              <a:rPr lang="ru-RU" sz="7300" dirty="0" smtClean="0">
                <a:latin typeface="Times New Roman" pitchFamily="18" charset="0"/>
                <a:cs typeface="Times New Roman" pitchFamily="18" charset="0"/>
              </a:rPr>
              <a:t>                               </a:t>
            </a:r>
            <a:r>
              <a:rPr lang="ru-RU" sz="12800" dirty="0" smtClean="0">
                <a:latin typeface="Times New Roman" pitchFamily="18" charset="0"/>
                <a:cs typeface="Times New Roman" pitchFamily="18" charset="0"/>
              </a:rPr>
              <a:t>по математике</a:t>
            </a:r>
          </a:p>
          <a:p>
            <a:pPr algn="ctr">
              <a:buNone/>
            </a:pPr>
            <a:r>
              <a:rPr lang="ru-RU" sz="12800" dirty="0" smtClean="0">
                <a:latin typeface="Times New Roman" pitchFamily="18" charset="0"/>
                <a:cs typeface="Times New Roman" pitchFamily="18" charset="0"/>
              </a:rPr>
              <a:t>Тема: </a:t>
            </a:r>
            <a:r>
              <a:rPr lang="ru-RU" sz="12800" i="1" dirty="0" smtClean="0">
                <a:latin typeface="Times New Roman" pitchFamily="18" charset="0"/>
                <a:cs typeface="Times New Roman" pitchFamily="18" charset="0"/>
              </a:rPr>
              <a:t>«Математика в нашей жизни</a:t>
            </a:r>
            <a:r>
              <a:rPr lang="ru-RU" sz="12800" dirty="0" smtClean="0">
                <a:latin typeface="Times New Roman" pitchFamily="18" charset="0"/>
                <a:cs typeface="Times New Roman" pitchFamily="18" charset="0"/>
              </a:rPr>
              <a:t>»</a:t>
            </a:r>
          </a:p>
          <a:p>
            <a:pPr>
              <a:buNone/>
            </a:pPr>
            <a:r>
              <a:rPr lang="ru-RU" dirty="0" smtClean="0"/>
              <a:t> </a:t>
            </a:r>
          </a:p>
          <a:p>
            <a:pPr>
              <a:buNone/>
            </a:pPr>
            <a:r>
              <a:rPr lang="ru-RU" dirty="0" smtClean="0"/>
              <a:t> </a:t>
            </a:r>
          </a:p>
          <a:p>
            <a:pPr>
              <a:buNone/>
            </a:pPr>
            <a:endParaRPr lang="ru-RU" dirty="0" smtClean="0"/>
          </a:p>
          <a:p>
            <a:pPr>
              <a:buNone/>
            </a:pPr>
            <a:endParaRPr lang="ru-RU" dirty="0" smtClean="0"/>
          </a:p>
          <a:p>
            <a:pPr>
              <a:buNone/>
            </a:pPr>
            <a:endParaRPr lang="ru-RU" dirty="0" smtClean="0"/>
          </a:p>
          <a:p>
            <a:pPr algn="ctr">
              <a:buNone/>
            </a:pPr>
            <a:r>
              <a:rPr lang="ru-RU" sz="8600" dirty="0" smtClean="0">
                <a:latin typeface="Times New Roman" pitchFamily="18" charset="0"/>
                <a:cs typeface="Times New Roman" pitchFamily="18" charset="0"/>
              </a:rPr>
              <a:t> МОУ «Едогонская средняя общеобразовательная школа»</a:t>
            </a:r>
          </a:p>
          <a:p>
            <a:pPr algn="ctr">
              <a:buNone/>
            </a:pPr>
            <a:r>
              <a:rPr lang="ru-RU" sz="8600" dirty="0" smtClean="0">
                <a:latin typeface="Times New Roman" pitchFamily="18" charset="0"/>
                <a:cs typeface="Times New Roman" pitchFamily="18" charset="0"/>
              </a:rPr>
              <a:t>Выполнила учащаяся 6  класса</a:t>
            </a:r>
          </a:p>
          <a:p>
            <a:pPr algn="ctr">
              <a:buNone/>
            </a:pPr>
            <a:r>
              <a:rPr lang="ru-RU" sz="8600" dirty="0" smtClean="0">
                <a:latin typeface="Times New Roman" pitchFamily="18" charset="0"/>
                <a:cs typeface="Times New Roman" pitchFamily="18" charset="0"/>
              </a:rPr>
              <a:t>Суранова Светлана</a:t>
            </a:r>
          </a:p>
          <a:p>
            <a:pPr algn="ctr">
              <a:buNone/>
            </a:pPr>
            <a:r>
              <a:rPr lang="ru-RU" sz="8600" i="1" dirty="0" smtClean="0">
                <a:latin typeface="Times New Roman" pitchFamily="18" charset="0"/>
                <a:cs typeface="Times New Roman" pitchFamily="18" charset="0"/>
              </a:rPr>
              <a:t> </a:t>
            </a:r>
            <a:r>
              <a:rPr lang="ru-RU" sz="6400" i="1" dirty="0" smtClean="0">
                <a:latin typeface="Times New Roman" pitchFamily="18" charset="0"/>
                <a:cs typeface="Times New Roman" pitchFamily="18" charset="0"/>
              </a:rPr>
              <a:t>Руководитель проекта:</a:t>
            </a:r>
          </a:p>
          <a:p>
            <a:pPr algn="ctr">
              <a:buNone/>
            </a:pPr>
            <a:r>
              <a:rPr lang="ru-RU" sz="6400" i="1" dirty="0" err="1" smtClean="0">
                <a:latin typeface="Times New Roman" pitchFamily="18" charset="0"/>
                <a:cs typeface="Times New Roman" pitchFamily="18" charset="0"/>
              </a:rPr>
              <a:t>Демидович</a:t>
            </a:r>
            <a:r>
              <a:rPr lang="ru-RU" sz="6400" i="1" dirty="0" smtClean="0">
                <a:latin typeface="Times New Roman" pitchFamily="18" charset="0"/>
                <a:cs typeface="Times New Roman" pitchFamily="18" charset="0"/>
              </a:rPr>
              <a:t> Галина Михайловна</a:t>
            </a:r>
          </a:p>
          <a:p>
            <a:pPr algn="ctr">
              <a:buNone/>
            </a:pPr>
            <a:r>
              <a:rPr lang="ru-RU" sz="6400" i="1" dirty="0" smtClean="0">
                <a:latin typeface="Times New Roman" pitchFamily="18" charset="0"/>
                <a:cs typeface="Times New Roman" pitchFamily="18" charset="0"/>
              </a:rPr>
              <a:t>учитель математики</a:t>
            </a:r>
            <a:r>
              <a:rPr lang="ru-RU" sz="8600" i="1" dirty="0" smtClean="0">
                <a:latin typeface="Times New Roman" pitchFamily="18" charset="0"/>
                <a:cs typeface="Times New Roman" pitchFamily="18" charset="0"/>
              </a:rPr>
              <a:t> </a:t>
            </a:r>
          </a:p>
          <a:p>
            <a:pPr algn="ctr">
              <a:buNone/>
            </a:pPr>
            <a:r>
              <a:rPr lang="ru-RU" dirty="0" smtClean="0"/>
              <a:t> </a:t>
            </a:r>
          </a:p>
          <a:p>
            <a:pPr algn="ctr">
              <a:buNone/>
            </a:pPr>
            <a:r>
              <a:rPr lang="ru-RU" dirty="0" smtClean="0"/>
              <a:t> </a:t>
            </a:r>
          </a:p>
          <a:p>
            <a:pPr algn="ctr">
              <a:buNone/>
            </a:pPr>
            <a:r>
              <a:rPr lang="ru-RU" sz="9600" dirty="0" smtClean="0"/>
              <a:t>с. Едогон 2016г.        </a:t>
            </a:r>
          </a:p>
          <a:p>
            <a:pPr>
              <a:buNone/>
            </a:pPr>
            <a:r>
              <a:rPr lang="ru-RU" i="1" dirty="0" smtClean="0"/>
              <a:t> </a:t>
            </a:r>
            <a:endParaRPr lang="ru-RU" dirty="0" smtClean="0"/>
          </a:p>
          <a:p>
            <a:pPr>
              <a:buNone/>
            </a:pPr>
            <a:r>
              <a:rPr lang="ru-RU" i="1"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400" dirty="0" smtClean="0"/>
              <a:t>Статистические результаты исследования</a:t>
            </a:r>
            <a:endParaRPr lang="ru-RU" dirty="0"/>
          </a:p>
        </p:txBody>
      </p:sp>
      <p:graphicFrame>
        <p:nvGraphicFramePr>
          <p:cNvPr id="4" name="Содержимое 3"/>
          <p:cNvGraphicFramePr>
            <a:graphicFrameLocks noGrp="1"/>
          </p:cNvGraphicFramePr>
          <p:nvPr>
            <p:ph idx="1"/>
          </p:nvPr>
        </p:nvGraphicFramePr>
        <p:xfrm>
          <a:off x="457200" y="1935163"/>
          <a:ext cx="8229600" cy="29362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Основная мысль группы высказываний о математике</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Количество высказываний</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Процент от общего</a:t>
                      </a:r>
                    </a:p>
                    <a:p>
                      <a:endParaRPr lang="ru-RU"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О важности</a:t>
                      </a:r>
                    </a:p>
                    <a:p>
                      <a:endParaRPr lang="ru-RU" dirty="0"/>
                    </a:p>
                  </a:txBody>
                  <a:tcPr/>
                </a:tc>
                <a:tc>
                  <a:txBody>
                    <a:bodyPr/>
                    <a:lstStyle/>
                    <a:p>
                      <a:pPr algn="ctr"/>
                      <a:r>
                        <a:rPr lang="ru-RU" dirty="0" smtClean="0"/>
                        <a:t>25</a:t>
                      </a:r>
                      <a:endParaRPr lang="ru-RU" dirty="0"/>
                    </a:p>
                  </a:txBody>
                  <a:tcPr/>
                </a:tc>
                <a:tc>
                  <a:txBody>
                    <a:bodyPr/>
                    <a:lstStyle/>
                    <a:p>
                      <a:pPr algn="ctr"/>
                      <a:r>
                        <a:rPr lang="ru-RU" dirty="0" smtClean="0"/>
                        <a:t>29%</a:t>
                      </a:r>
                      <a:endParaRPr lang="ru-RU" dirty="0"/>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О красоте</a:t>
                      </a:r>
                    </a:p>
                  </a:txBody>
                  <a:tcPr/>
                </a:tc>
                <a:tc>
                  <a:txBody>
                    <a:bodyPr/>
                    <a:lstStyle/>
                    <a:p>
                      <a:pPr algn="ctr"/>
                      <a:r>
                        <a:rPr lang="ru-RU" dirty="0" smtClean="0"/>
                        <a:t>12</a:t>
                      </a:r>
                      <a:endParaRPr lang="ru-RU" dirty="0"/>
                    </a:p>
                  </a:txBody>
                  <a:tcPr/>
                </a:tc>
                <a:tc>
                  <a:txBody>
                    <a:bodyPr/>
                    <a:lstStyle/>
                    <a:p>
                      <a:pPr algn="ctr"/>
                      <a:r>
                        <a:rPr lang="ru-RU" dirty="0" smtClean="0"/>
                        <a:t>14%</a:t>
                      </a:r>
                      <a:endParaRPr lang="ru-RU" dirty="0"/>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О связи  с жизнью и с другими науками</a:t>
                      </a:r>
                    </a:p>
                  </a:txBody>
                  <a:tcPr/>
                </a:tc>
                <a:tc>
                  <a:txBody>
                    <a:bodyPr/>
                    <a:lstStyle/>
                    <a:p>
                      <a:pPr algn="ctr"/>
                      <a:r>
                        <a:rPr lang="ru-RU" dirty="0" smtClean="0"/>
                        <a:t>35</a:t>
                      </a:r>
                      <a:endParaRPr lang="ru-RU" dirty="0"/>
                    </a:p>
                  </a:txBody>
                  <a:tcPr/>
                </a:tc>
                <a:tc>
                  <a:txBody>
                    <a:bodyPr/>
                    <a:lstStyle/>
                    <a:p>
                      <a:pPr algn="ctr"/>
                      <a:r>
                        <a:rPr lang="ru-RU" dirty="0" smtClean="0"/>
                        <a:t>40%</a:t>
                      </a:r>
                      <a:endParaRPr lang="ru-RU" dirty="0"/>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О сущности</a:t>
                      </a:r>
                    </a:p>
                  </a:txBody>
                  <a:tcPr/>
                </a:tc>
                <a:tc>
                  <a:txBody>
                    <a:bodyPr/>
                    <a:lstStyle/>
                    <a:p>
                      <a:pPr algn="ctr"/>
                      <a:r>
                        <a:rPr lang="ru-RU" dirty="0" smtClean="0"/>
                        <a:t>15</a:t>
                      </a:r>
                      <a:endParaRPr lang="ru-RU" dirty="0"/>
                    </a:p>
                  </a:txBody>
                  <a:tcPr/>
                </a:tc>
                <a:tc>
                  <a:txBody>
                    <a:bodyPr/>
                    <a:lstStyle/>
                    <a:p>
                      <a:pPr algn="ctr"/>
                      <a:r>
                        <a:rPr lang="ru-RU" dirty="0" smtClean="0"/>
                        <a:t>17%</a:t>
                      </a:r>
                      <a:endParaRPr lang="ru-RU"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400" dirty="0" smtClean="0"/>
              <a:t>Диаграмма статистических исследований</a:t>
            </a:r>
            <a:endParaRPr lang="ru-RU" dirty="0"/>
          </a:p>
        </p:txBody>
      </p:sp>
      <p:graphicFrame>
        <p:nvGraphicFramePr>
          <p:cNvPr id="4" name="Содержимое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dirty="0" smtClean="0"/>
              <a:t>Вывод можно сделать словами, взятыми из фраз о математике:</a:t>
            </a:r>
            <a:endParaRPr lang="ru-RU" sz="4000" dirty="0"/>
          </a:p>
        </p:txBody>
      </p:sp>
      <p:sp>
        <p:nvSpPr>
          <p:cNvPr id="3" name="Содержимое 2"/>
          <p:cNvSpPr>
            <a:spLocks noGrp="1"/>
          </p:cNvSpPr>
          <p:nvPr>
            <p:ph idx="1"/>
          </p:nvPr>
        </p:nvSpPr>
        <p:spPr/>
        <p:txBody>
          <a:bodyPr/>
          <a:lstStyle/>
          <a:p>
            <a:pPr>
              <a:defRPr/>
            </a:pPr>
            <a:r>
              <a:rPr lang="ru-RU" sz="2800" i="1" dirty="0" smtClean="0"/>
              <a:t>Ничего нельзя сделать без математики:… 		(И.Г. Александров),</a:t>
            </a:r>
          </a:p>
          <a:p>
            <a:pPr>
              <a:buNone/>
              <a:defRPr/>
            </a:pPr>
            <a:r>
              <a:rPr lang="ru-RU" sz="2800" i="1" dirty="0" smtClean="0"/>
              <a:t> У людей, усвоивших великие принципы математики, одним органом чувств больше, чем у простых смертных. 							(Ч.Дарвин) </a:t>
            </a:r>
          </a:p>
          <a:p>
            <a:pPr algn="ctr">
              <a:buNone/>
            </a:pPr>
            <a:r>
              <a:rPr lang="ru-RU" sz="2800" b="1" i="1" dirty="0" smtClean="0"/>
              <a:t>Из приведённых выше высказываний великих людей исходит мысль, что все науки стремятся к математике </a:t>
            </a:r>
            <a:endParaRPr lang="ru-RU" sz="2800" i="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0090"/>
            <a:ext cx="9144000" cy="2347178"/>
          </a:xfrm>
        </p:spPr>
        <p:txBody>
          <a:bodyPr>
            <a:normAutofit fontScale="90000"/>
          </a:bodyPr>
          <a:lstStyle/>
          <a:p>
            <a:pPr algn="ct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endParaRPr lang="ru-RU" dirty="0"/>
          </a:p>
        </p:txBody>
      </p:sp>
      <p:sp>
        <p:nvSpPr>
          <p:cNvPr id="3" name="Содержимое 2"/>
          <p:cNvSpPr>
            <a:spLocks noGrp="1"/>
          </p:cNvSpPr>
          <p:nvPr>
            <p:ph idx="1"/>
          </p:nvPr>
        </p:nvSpPr>
        <p:spPr>
          <a:xfrm>
            <a:off x="457200" y="357166"/>
            <a:ext cx="8229600" cy="5967434"/>
          </a:xfrm>
        </p:spPr>
        <p:txBody>
          <a:bodyPr>
            <a:normAutofit/>
          </a:bodyPr>
          <a:lstStyle/>
          <a:p>
            <a:pPr marL="457200" indent="-457200">
              <a:lnSpc>
                <a:spcPct val="90000"/>
              </a:lnSpc>
              <a:defRPr/>
            </a:pPr>
            <a:r>
              <a:rPr lang="ru-RU" sz="2800" b="1" i="1" dirty="0" smtClean="0"/>
              <a:t>Проведём статистическое исследование:</a:t>
            </a:r>
          </a:p>
          <a:p>
            <a:pPr marL="457200" indent="-457200">
              <a:lnSpc>
                <a:spcPct val="90000"/>
              </a:lnSpc>
              <a:buNone/>
              <a:defRPr/>
            </a:pPr>
            <a:r>
              <a:rPr lang="ru-RU" sz="2800" b="1" i="1" dirty="0" smtClean="0"/>
              <a:t> по журналам 5-6 классов  выявим количество учащихся: </a:t>
            </a:r>
          </a:p>
          <a:p>
            <a:pPr marL="457200" indent="-457200">
              <a:lnSpc>
                <a:spcPct val="90000"/>
              </a:lnSpc>
              <a:buFont typeface="Wingdings" pitchFamily="2" charset="2"/>
              <a:buAutoNum type="arabicPeriod"/>
              <a:defRPr/>
            </a:pPr>
            <a:r>
              <a:rPr lang="ru-RU" sz="2800" i="1" dirty="0" smtClean="0"/>
              <a:t>Ученики, которые имеют «хорошо» оценку </a:t>
            </a:r>
            <a:r>
              <a:rPr lang="ru-RU" sz="2800" i="1" dirty="0" smtClean="0"/>
              <a:t>по математике и являющимися </a:t>
            </a:r>
            <a:r>
              <a:rPr lang="ru-RU" sz="2800" i="1" dirty="0" smtClean="0"/>
              <a:t>хорошистами по другим предметам </a:t>
            </a:r>
            <a:r>
              <a:rPr lang="ru-RU" sz="2800" i="1" dirty="0" smtClean="0"/>
              <a:t>(или </a:t>
            </a:r>
            <a:r>
              <a:rPr lang="ru-RU" sz="2800" i="1" dirty="0" smtClean="0"/>
              <a:t>«</a:t>
            </a:r>
            <a:r>
              <a:rPr lang="ru-RU" sz="2800" i="1" dirty="0" smtClean="0"/>
              <a:t>3» по русскому).</a:t>
            </a:r>
          </a:p>
          <a:p>
            <a:pPr marL="457200" indent="-457200">
              <a:lnSpc>
                <a:spcPct val="90000"/>
              </a:lnSpc>
              <a:buFont typeface="Wingdings" pitchFamily="2" charset="2"/>
              <a:buAutoNum type="arabicPeriod"/>
              <a:defRPr/>
            </a:pPr>
            <a:r>
              <a:rPr lang="ru-RU" sz="2800" i="1" dirty="0" smtClean="0"/>
              <a:t>Имеющих  удовлетворительную оценку по математике и являющимися хорошистами  по другим предметам. </a:t>
            </a:r>
          </a:p>
          <a:p>
            <a:pPr marL="457200" indent="-457200">
              <a:lnSpc>
                <a:spcPct val="90000"/>
              </a:lnSpc>
              <a:buFont typeface="Wingdings" pitchFamily="2" charset="2"/>
              <a:buAutoNum type="arabicPeriod"/>
              <a:defRPr/>
            </a:pPr>
            <a:r>
              <a:rPr lang="ru-RU" sz="2800" i="1" dirty="0" smtClean="0"/>
              <a:t>Ученики, </a:t>
            </a:r>
            <a:r>
              <a:rPr lang="ru-RU" sz="2800" i="1" smtClean="0"/>
              <a:t>которые имеют  </a:t>
            </a:r>
            <a:r>
              <a:rPr lang="ru-RU" sz="2800" i="1" dirty="0" smtClean="0"/>
              <a:t>удовлетворительную оценку по  основным предметам.</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dirty="0" smtClean="0"/>
              <a:t/>
            </a:r>
            <a:br>
              <a:rPr lang="ru-RU" sz="3600" dirty="0" smtClean="0"/>
            </a:br>
            <a:r>
              <a:rPr lang="ru-RU" sz="3600" dirty="0" smtClean="0"/>
              <a:t/>
            </a:r>
            <a:br>
              <a:rPr lang="ru-RU" sz="3600" dirty="0" smtClean="0"/>
            </a:br>
            <a:r>
              <a:rPr lang="ru-RU" sz="3600" dirty="0" smtClean="0"/>
              <a:t>Выводы этого исследования .</a:t>
            </a:r>
            <a:endParaRPr lang="ru-RU" sz="3600" dirty="0"/>
          </a:p>
        </p:txBody>
      </p:sp>
      <p:sp>
        <p:nvSpPr>
          <p:cNvPr id="3" name="Содержимое 2"/>
          <p:cNvSpPr>
            <a:spLocks noGrp="1"/>
          </p:cNvSpPr>
          <p:nvPr>
            <p:ph idx="1"/>
          </p:nvPr>
        </p:nvSpPr>
        <p:spPr/>
        <p:txBody>
          <a:bodyPr/>
          <a:lstStyle/>
          <a:p>
            <a:pPr>
              <a:defRPr/>
            </a:pPr>
            <a:r>
              <a:rPr lang="ru-RU" dirty="0" smtClean="0"/>
              <a:t>Если ученик успешен по математике, то и в остальных дисциплинах проблем с  обучением у него не будет </a:t>
            </a:r>
          </a:p>
          <a:p>
            <a:pPr>
              <a:defRPr/>
            </a:pPr>
            <a:r>
              <a:rPr lang="ru-RU" dirty="0" smtClean="0"/>
              <a:t>Если ученик не может постичь такую науку, как математика, то он будет также испытывать трудности в изучении других дисциплин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53276"/>
          </a:xfrm>
        </p:spPr>
        <p:txBody>
          <a:bodyPr>
            <a:normAutofit fontScale="90000"/>
          </a:bodyPr>
          <a:lstStyle/>
          <a:p>
            <a:pPr algn="ctr"/>
            <a:r>
              <a:rPr lang="ru-RU" sz="4800" dirty="0" smtClean="0">
                <a:solidFill>
                  <a:schemeClr val="tx2">
                    <a:satMod val="130000"/>
                  </a:schemeClr>
                </a:solidFill>
              </a:rPr>
              <a:t>«Качество жизни зависит от знания математики»</a:t>
            </a:r>
            <a:endParaRPr lang="ru-RU" dirty="0">
              <a:solidFill>
                <a:schemeClr val="tx1"/>
              </a:solidFill>
            </a:endParaRPr>
          </a:p>
        </p:txBody>
      </p:sp>
      <p:sp>
        <p:nvSpPr>
          <p:cNvPr id="3" name="Объект 2"/>
          <p:cNvSpPr>
            <a:spLocks noGrp="1"/>
          </p:cNvSpPr>
          <p:nvPr>
            <p:ph idx="1"/>
          </p:nvPr>
        </p:nvSpPr>
        <p:spPr>
          <a:xfrm>
            <a:off x="683568" y="2143116"/>
            <a:ext cx="7674646" cy="4094195"/>
          </a:xfrm>
        </p:spPr>
        <p:txBody>
          <a:bodyPr>
            <a:normAutofit/>
          </a:bodyPr>
          <a:lstStyle/>
          <a:p>
            <a:pPr marL="365760" indent="-283464">
              <a:defRPr/>
            </a:pPr>
            <a:r>
              <a:rPr lang="ru-RU" sz="2000" dirty="0" smtClean="0"/>
              <a:t>Низкая успеваемость по математики в школе сказывается на качестве жизни человека.</a:t>
            </a:r>
          </a:p>
          <a:p>
            <a:pPr marL="365760" indent="-283464">
              <a:defRPr/>
            </a:pPr>
            <a:r>
              <a:rPr lang="ru-RU" sz="2000" dirty="0" smtClean="0"/>
              <a:t>Плохое знание математики сказывается на качестве жизни человека, в первую очередь, таких ее сторонах, как финансовое положение, здоровье и будущее благополучие. Поскольку наверстать упущенное во взрослой жизни очень трудно, низкая успеваемость в школе по этому важному предмету отдается потом эхом на всем протяжении жизненного пути.</a:t>
            </a:r>
          </a:p>
        </p:txBody>
      </p:sp>
    </p:spTree>
    <p:extLst>
      <p:ext uri="{BB962C8B-B14F-4D97-AF65-F5344CB8AC3E}">
        <p14:creationId xmlns:p14="http://schemas.microsoft.com/office/powerpoint/2010/main" xmlns="" val="2492865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48680"/>
            <a:ext cx="7125113" cy="924475"/>
          </a:xfrm>
        </p:spPr>
        <p:txBody>
          <a:bodyPr>
            <a:normAutofit fontScale="90000"/>
          </a:bodyPr>
          <a:lstStyle/>
          <a:p>
            <a:r>
              <a:rPr lang="ru-RU" dirty="0">
                <a:solidFill>
                  <a:srgbClr val="FFFF00"/>
                </a:solidFill>
              </a:rPr>
              <a:t/>
            </a:r>
            <a:br>
              <a:rPr lang="ru-RU" dirty="0">
                <a:solidFill>
                  <a:srgbClr val="FFFF00"/>
                </a:solidFill>
              </a:rPr>
            </a:br>
            <a:r>
              <a:rPr lang="ru-RU" kern="50" dirty="0">
                <a:solidFill>
                  <a:srgbClr val="FFFF00"/>
                </a:solidFill>
                <a:latin typeface="Times New Roman"/>
                <a:ea typeface="Andale Sans UI"/>
              </a:rPr>
              <a:t/>
            </a:r>
            <a:br>
              <a:rPr lang="ru-RU" kern="50" dirty="0">
                <a:solidFill>
                  <a:srgbClr val="FFFF00"/>
                </a:solidFill>
                <a:latin typeface="Times New Roman"/>
                <a:ea typeface="Andale Sans UI"/>
              </a:rPr>
            </a:br>
            <a:endParaRPr lang="ru-RU" dirty="0">
              <a:solidFill>
                <a:srgbClr val="FFFF00"/>
              </a:solidFill>
            </a:endParaRPr>
          </a:p>
        </p:txBody>
      </p:sp>
      <p:sp>
        <p:nvSpPr>
          <p:cNvPr id="6" name="Объект 5"/>
          <p:cNvSpPr>
            <a:spLocks noGrp="1"/>
          </p:cNvSpPr>
          <p:nvPr>
            <p:ph idx="1"/>
          </p:nvPr>
        </p:nvSpPr>
        <p:spPr>
          <a:xfrm>
            <a:off x="571472" y="571480"/>
            <a:ext cx="8001056" cy="3000396"/>
          </a:xfrm>
        </p:spPr>
        <p:txBody>
          <a:bodyPr>
            <a:normAutofit fontScale="85000" lnSpcReduction="20000"/>
          </a:bodyPr>
          <a:lstStyle/>
          <a:p>
            <a:r>
              <a:rPr lang="ru-RU" dirty="0" smtClean="0">
                <a:latin typeface="Times New Roman" pitchFamily="18" charset="0"/>
                <a:cs typeface="Times New Roman" pitchFamily="18" charset="0"/>
              </a:rPr>
              <a:t>С древних времен в своей повседневной жизни человек не мог обойтись без счета. У каждого народа необходимость в простейших арифметических подсчетах возникала задолго до появления первых зачатков письменности, потому что постижение Мира во всем его многообразии постоянно требовало количественной оценки обретенных знаний. Используя опыт ушедших поколений, первые великие мыслители своими открытиями закладывали фундамент древнейшей из наук, имя которой – математика. Неслучайно корень этого слова в переводе с греческого означает «наука». </a:t>
            </a:r>
            <a:endParaRPr lang="ru-RU" dirty="0"/>
          </a:p>
        </p:txBody>
      </p:sp>
      <p:pic>
        <p:nvPicPr>
          <p:cNvPr id="4" name="Рисунок 3" descr="279_15-naibolee-vliyatelnyx-drevnix-grekov-8.jpg"/>
          <p:cNvPicPr>
            <a:picLocks noChangeAspect="1"/>
          </p:cNvPicPr>
          <p:nvPr/>
        </p:nvPicPr>
        <p:blipFill>
          <a:blip r:embed="rId2" cstate="print"/>
          <a:stretch>
            <a:fillRect/>
          </a:stretch>
        </p:blipFill>
        <p:spPr>
          <a:xfrm>
            <a:off x="928662" y="3429000"/>
            <a:ext cx="2571750" cy="3429000"/>
          </a:xfrm>
          <a:prstGeom prst="rect">
            <a:avLst/>
          </a:prstGeom>
        </p:spPr>
      </p:pic>
      <p:pic>
        <p:nvPicPr>
          <p:cNvPr id="5" name="Рисунок 4" descr="T_Pithagor.jpg"/>
          <p:cNvPicPr>
            <a:picLocks noChangeAspect="1"/>
          </p:cNvPicPr>
          <p:nvPr/>
        </p:nvPicPr>
        <p:blipFill>
          <a:blip r:embed="rId3" cstate="print"/>
          <a:stretch>
            <a:fillRect/>
          </a:stretch>
        </p:blipFill>
        <p:spPr>
          <a:xfrm>
            <a:off x="4857752" y="3429000"/>
            <a:ext cx="2643206" cy="3453950"/>
          </a:xfrm>
          <a:prstGeom prst="rect">
            <a:avLst/>
          </a:prstGeom>
        </p:spPr>
      </p:pic>
    </p:spTree>
    <p:extLst>
      <p:ext uri="{BB962C8B-B14F-4D97-AF65-F5344CB8AC3E}">
        <p14:creationId xmlns:p14="http://schemas.microsoft.com/office/powerpoint/2010/main" xmlns="" val="652824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pPr algn="ctr"/>
            <a:r>
              <a:rPr lang="ru-RU" i="1" dirty="0" smtClean="0"/>
              <a:t>Страна цифр</a:t>
            </a:r>
            <a:endParaRPr lang="ru-RU" dirty="0"/>
          </a:p>
        </p:txBody>
      </p:sp>
      <p:sp>
        <p:nvSpPr>
          <p:cNvPr id="3" name="Объект 2"/>
          <p:cNvSpPr>
            <a:spLocks noGrp="1"/>
          </p:cNvSpPr>
          <p:nvPr>
            <p:ph idx="1"/>
          </p:nvPr>
        </p:nvSpPr>
        <p:spPr>
          <a:xfrm>
            <a:off x="457200" y="1714488"/>
            <a:ext cx="8229600" cy="1714512"/>
          </a:xfrm>
        </p:spPr>
        <p:txBody>
          <a:bodyPr>
            <a:normAutofit fontScale="92500" lnSpcReduction="20000"/>
          </a:bodyPr>
          <a:lstStyle/>
          <a:p>
            <a:r>
              <a:rPr lang="ru-RU" sz="2400" dirty="0" smtClean="0"/>
              <a:t>Эта чудесная страна размещается в любом уголке твоей комнаты. Надо только уметь всматриваться, и ты поймешь, что всюду поселились маленькие юркие существа — цифры. Они глядят с циферблата часов, выглядывают из папиного микрокалькулятора, бросаются в глаза с экрана телевизора. </a:t>
            </a:r>
            <a:endParaRPr lang="ru-RU" sz="2400" dirty="0"/>
          </a:p>
        </p:txBody>
      </p:sp>
      <p:pic>
        <p:nvPicPr>
          <p:cNvPr id="4" name="Рисунок 3" descr="dsc03162.jpg"/>
          <p:cNvPicPr>
            <a:picLocks noChangeAspect="1"/>
          </p:cNvPicPr>
          <p:nvPr/>
        </p:nvPicPr>
        <p:blipFill>
          <a:blip r:embed="rId2" cstate="print"/>
          <a:stretch>
            <a:fillRect/>
          </a:stretch>
        </p:blipFill>
        <p:spPr>
          <a:xfrm>
            <a:off x="500034" y="3571876"/>
            <a:ext cx="4358604" cy="2918241"/>
          </a:xfrm>
          <a:prstGeom prst="rect">
            <a:avLst/>
          </a:prstGeom>
        </p:spPr>
      </p:pic>
      <p:pic>
        <p:nvPicPr>
          <p:cNvPr id="5" name="Рисунок 4" descr="54179Старый циферблат.jpg"/>
          <p:cNvPicPr>
            <a:picLocks noChangeAspect="1"/>
          </p:cNvPicPr>
          <p:nvPr/>
        </p:nvPicPr>
        <p:blipFill>
          <a:blip r:embed="rId3" cstate="print"/>
          <a:stretch>
            <a:fillRect/>
          </a:stretch>
        </p:blipFill>
        <p:spPr>
          <a:xfrm>
            <a:off x="5072066" y="3571876"/>
            <a:ext cx="3714744" cy="2786058"/>
          </a:xfrm>
          <a:prstGeom prst="rect">
            <a:avLst/>
          </a:prstGeom>
        </p:spPr>
      </p:pic>
    </p:spTree>
    <p:extLst>
      <p:ext uri="{BB962C8B-B14F-4D97-AF65-F5344CB8AC3E}">
        <p14:creationId xmlns:p14="http://schemas.microsoft.com/office/powerpoint/2010/main" xmlns="" val="1951151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428628"/>
          </a:xfrm>
        </p:spPr>
        <p:txBody>
          <a:bodyPr>
            <a:normAutofit fontScale="90000"/>
          </a:bodyPr>
          <a:lstStyle/>
          <a:p>
            <a:pPr algn="ctr"/>
            <a:r>
              <a:rPr lang="ru-RU" i="1" dirty="0" smtClean="0"/>
              <a:t>Страна цифр</a:t>
            </a:r>
            <a:endParaRPr lang="ru-RU" dirty="0">
              <a:solidFill>
                <a:schemeClr val="tx1"/>
              </a:solidFill>
            </a:endParaRPr>
          </a:p>
        </p:txBody>
      </p:sp>
      <p:sp>
        <p:nvSpPr>
          <p:cNvPr id="3" name="Объект 2"/>
          <p:cNvSpPr>
            <a:spLocks noGrp="1"/>
          </p:cNvSpPr>
          <p:nvPr>
            <p:ph idx="1"/>
          </p:nvPr>
        </p:nvSpPr>
        <p:spPr>
          <a:xfrm>
            <a:off x="642910" y="1214422"/>
            <a:ext cx="7929618" cy="5072098"/>
          </a:xfrm>
        </p:spPr>
        <p:txBody>
          <a:bodyPr>
            <a:normAutofit/>
          </a:bodyPr>
          <a:lstStyle/>
          <a:p>
            <a:pPr>
              <a:buNone/>
            </a:pPr>
            <a:r>
              <a:rPr lang="ru-RU" sz="2200" dirty="0" smtClean="0">
                <a:latin typeface="Times New Roman" pitchFamily="18" charset="0"/>
                <a:cs typeface="Times New Roman" pitchFamily="18" charset="0"/>
              </a:rPr>
              <a:t>        А ведь сосчитать книжки или измерить твой рост — это самое простое. Наука математика, которая занимается числами, ведет нас куда дальше. Ее смысл и сила  в том, что она помогает отвечать на вопросы, избегая лишних </a:t>
            </a:r>
            <a:r>
              <a:rPr lang="ru-RU" sz="2200" dirty="0" err="1" smtClean="0">
                <a:latin typeface="Times New Roman" pitchFamily="18" charset="0"/>
                <a:cs typeface="Times New Roman" pitchFamily="18" charset="0"/>
              </a:rPr>
              <a:t>пересчитываний</a:t>
            </a:r>
            <a:r>
              <a:rPr lang="ru-RU" sz="2200" dirty="0" smtClean="0">
                <a:latin typeface="Times New Roman" pitchFamily="18" charset="0"/>
                <a:cs typeface="Times New Roman" pitchFamily="18" charset="0"/>
              </a:rPr>
              <a:t> и ненужной беготни. Вот простейший пример. В одной пачке 20 книг, а всего таких пачек лежит в магазине 50. И нам незачем вываливать на пол груду книг, чтобы считать их одну за другой. Достаточно умножить 20 на 50, чтобы узнать, что книг тысяча. И все в несколько секунд. Да это что. Можно подсчитать, во сколько дней ты бы дошел до Луны (если б туда имелась ровная дорожка), или сколько капель воды умещается в ванной, или как быстро один автомобиль обгонит другой. </a:t>
            </a:r>
            <a:endParaRPr lang="ru-RU" dirty="0"/>
          </a:p>
        </p:txBody>
      </p:sp>
    </p:spTree>
    <p:extLst>
      <p:ext uri="{BB962C8B-B14F-4D97-AF65-F5344CB8AC3E}">
        <p14:creationId xmlns:p14="http://schemas.microsoft.com/office/powerpoint/2010/main" xmlns="" val="1834938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24582"/>
          </a:xfrm>
        </p:spPr>
        <p:txBody>
          <a:bodyPr>
            <a:normAutofit fontScale="90000"/>
          </a:bodyPr>
          <a:lstStyle/>
          <a:p>
            <a:endParaRPr lang="ru-RU" dirty="0"/>
          </a:p>
        </p:txBody>
      </p:sp>
      <p:sp>
        <p:nvSpPr>
          <p:cNvPr id="3" name="Содержимое 2"/>
          <p:cNvSpPr>
            <a:spLocks noGrp="1"/>
          </p:cNvSpPr>
          <p:nvPr>
            <p:ph idx="1"/>
          </p:nvPr>
        </p:nvSpPr>
        <p:spPr>
          <a:xfrm>
            <a:off x="457200" y="1000108"/>
            <a:ext cx="8229600" cy="5324492"/>
          </a:xfrm>
        </p:spPr>
        <p:txBody>
          <a:bodyPr>
            <a:normAutofit lnSpcReduction="10000"/>
          </a:bodyPr>
          <a:lstStyle/>
          <a:p>
            <a:pPr>
              <a:buNone/>
            </a:pPr>
            <a:r>
              <a:rPr lang="ru-RU" sz="2000" dirty="0" smtClean="0">
                <a:latin typeface="Times New Roman" pitchFamily="18" charset="0"/>
                <a:cs typeface="Times New Roman" pitchFamily="18" charset="0"/>
              </a:rPr>
              <a:t>Математика применяется практически во всех областях человеческой деятельности, в разных профессиях. Убедимся в этом на примере. Мы исследуем, как используются математические знания в кулинарии, торговле, в раскрое одежды и в строительстве. Мой любимый предмет - математика. На первый взгляд, кажется, что она не имеет никакого отношения к природе, но на самом деле это не так. Без математики не может обойтись ни одна современная наука. Конечно, в первую очередь, это точные науки, где математические формулы помогают описывать многие явления. Но, кроме того, математика нужна во многих гуманитарных науках, например, в истории, в лингвистике. Знание математики помогает и при выполнении сложнейших физических расчетов, и, конечно же, в бытовой жизни</a:t>
            </a:r>
          </a:p>
          <a:p>
            <a:pPr>
              <a:buNone/>
            </a:pPr>
            <a:r>
              <a:rPr lang="ru-RU" sz="2000" dirty="0" smtClean="0">
                <a:latin typeface="Times New Roman" pitchFamily="18" charset="0"/>
                <a:cs typeface="Times New Roman" pitchFamily="18" charset="0"/>
              </a:rPr>
              <a:t>Кстати, а откуда, пришло это слово?  Из древнегреческого языка ("</a:t>
            </a:r>
            <a:r>
              <a:rPr lang="ru-RU" sz="2000" dirty="0" err="1" smtClean="0">
                <a:latin typeface="Times New Roman" pitchFamily="18" charset="0"/>
                <a:cs typeface="Times New Roman" pitchFamily="18" charset="0"/>
              </a:rPr>
              <a:t>мантенеин</a:t>
            </a:r>
            <a:r>
              <a:rPr lang="ru-RU" sz="2000" dirty="0" smtClean="0">
                <a:latin typeface="Times New Roman" pitchFamily="18" charset="0"/>
                <a:cs typeface="Times New Roman" pitchFamily="18" charset="0"/>
              </a:rPr>
              <a:t>"), означает в переводе: "учиться, приобретать знания". Математика приглашает в свое королевство всех, кто настойчив, кто часто говорит "почему?", кто не боится цифр и вычислений, и чей девиз: Хочу  все знать!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ВВЕДЕНИЕ</a:t>
            </a:r>
            <a:endParaRPr lang="ru-RU" dirty="0"/>
          </a:p>
        </p:txBody>
      </p:sp>
      <p:sp>
        <p:nvSpPr>
          <p:cNvPr id="3" name="Содержимое 2"/>
          <p:cNvSpPr>
            <a:spLocks noGrp="1"/>
          </p:cNvSpPr>
          <p:nvPr>
            <p:ph idx="1"/>
          </p:nvPr>
        </p:nvSpPr>
        <p:spPr/>
        <p:txBody>
          <a:bodyPr/>
          <a:lstStyle/>
          <a:p>
            <a:r>
              <a:rPr lang="ru-RU" dirty="0" smtClean="0"/>
              <a:t>Из года в год, начиная с первого класса, мы изучаем в школе предмет – математика. Учителя твердят, что это один из основных предметов. Экзамен по математике обязательный для получения аттестата. Но, наверное, нет учителя, которого ученики не спрашивали, зачем им нужна математика, пригодятся ли полученные знания в жизни.</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53144"/>
          </a:xfrm>
        </p:spPr>
        <p:txBody>
          <a:bodyPr>
            <a:normAutofit fontScale="90000"/>
          </a:bodyPr>
          <a:lstStyle/>
          <a:p>
            <a:endParaRPr lang="ru-RU" dirty="0"/>
          </a:p>
        </p:txBody>
      </p:sp>
      <p:sp>
        <p:nvSpPr>
          <p:cNvPr id="3" name="Содержимое 2"/>
          <p:cNvSpPr>
            <a:spLocks noGrp="1"/>
          </p:cNvSpPr>
          <p:nvPr>
            <p:ph idx="1"/>
          </p:nvPr>
        </p:nvSpPr>
        <p:spPr>
          <a:xfrm>
            <a:off x="457200" y="1000108"/>
            <a:ext cx="8229600" cy="5324492"/>
          </a:xfrm>
        </p:spPr>
        <p:txBody>
          <a:bodyPr>
            <a:normAutofit/>
          </a:bodyPr>
          <a:lstStyle/>
          <a:p>
            <a:r>
              <a:rPr lang="ru-RU" sz="2000" dirty="0" smtClean="0"/>
              <a:t>В нашей повседневной жизни мы настолько привыкли к математике, что даже не замечаем, что пользуемся ею постоянно. </a:t>
            </a:r>
          </a:p>
          <a:p>
            <a:r>
              <a:rPr lang="ru-RU" sz="2000" dirty="0" smtClean="0"/>
              <a:t>Не каждый человек с начала своего образовательного пути знает, какую профессию он приобретет в будущем, но благодаря ответственному отношению к изучению математики, каждый ученик обеспечивает себя необходимыми знаниями, качествами, которые необходимы в его дальнейшей профессиональной деятельности. Ведь не существует профессий, в которых не применялись бы математические знания, приобретенные в школе.        </a:t>
            </a:r>
            <a:endParaRPr lang="ru-RU"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sz="2800" dirty="0" smtClean="0">
                <a:latin typeface="Times New Roman" pitchFamily="18" charset="0"/>
                <a:cs typeface="Times New Roman" pitchFamily="18" charset="0"/>
              </a:rPr>
              <a:t> При написании работы были использованы следующие </a:t>
            </a:r>
            <a:r>
              <a:rPr lang="ru-RU" sz="2800" b="1" u="sng" dirty="0" smtClean="0">
                <a:latin typeface="Times New Roman" pitchFamily="18" charset="0"/>
                <a:cs typeface="Times New Roman" pitchFamily="18" charset="0"/>
              </a:rPr>
              <a:t>методы</a:t>
            </a:r>
            <a:r>
              <a:rPr lang="ru-RU" sz="2800" dirty="0" smtClean="0">
                <a:latin typeface="Times New Roman" pitchFamily="18" charset="0"/>
                <a:cs typeface="Times New Roman" pitchFamily="18" charset="0"/>
              </a:rPr>
              <a:t> научного исследования:</a:t>
            </a:r>
          </a:p>
          <a:p>
            <a:pPr lvl="0" algn="just"/>
            <a:r>
              <a:rPr lang="ru-RU" sz="2800" dirty="0" smtClean="0">
                <a:latin typeface="Times New Roman" pitchFamily="18" charset="0"/>
                <a:cs typeface="Times New Roman" pitchFamily="18" charset="0"/>
              </a:rPr>
              <a:t> - опрос среди одноклассников;</a:t>
            </a:r>
          </a:p>
          <a:p>
            <a:pPr lvl="0" algn="just"/>
            <a:r>
              <a:rPr lang="ru-RU" sz="2800" dirty="0" smtClean="0">
                <a:latin typeface="Times New Roman" pitchFamily="18" charset="0"/>
                <a:cs typeface="Times New Roman" pitchFamily="18" charset="0"/>
              </a:rPr>
              <a:t> - беседа с людьми тех профессий, которые нравятся моим одноклассникам;</a:t>
            </a:r>
          </a:p>
          <a:p>
            <a:pPr lvl="0" algn="just"/>
            <a:r>
              <a:rPr lang="ru-RU" sz="2800" dirty="0" smtClean="0">
                <a:latin typeface="Times New Roman" pitchFamily="18" charset="0"/>
                <a:cs typeface="Times New Roman" pitchFamily="18" charset="0"/>
              </a:rPr>
              <a:t> - поисковый с использованием научной  и учебной  литературы;</a:t>
            </a:r>
          </a:p>
          <a:p>
            <a:pPr lvl="0" algn="just"/>
            <a:r>
              <a:rPr lang="ru-RU" sz="2800" dirty="0" smtClean="0">
                <a:latin typeface="Times New Roman" pitchFamily="18" charset="0"/>
                <a:cs typeface="Times New Roman" pitchFamily="18" charset="0"/>
              </a:rPr>
              <a:t> - статистический при обработке и составлении диаграмм</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400" b="1" dirty="0" smtClean="0">
                <a:latin typeface="Times New Roman" pitchFamily="18" charset="0"/>
                <a:cs typeface="Times New Roman" pitchFamily="18" charset="0"/>
              </a:rPr>
              <a:t>Какие профессии вам нравятся:</a:t>
            </a:r>
            <a:endParaRPr lang="ru-RU" sz="5400" dirty="0" smtClean="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pPr lvl="0"/>
            <a:r>
              <a:rPr lang="ru-RU" sz="2800" dirty="0" smtClean="0">
                <a:latin typeface="Times New Roman" pitchFamily="18" charset="0"/>
                <a:cs typeface="Times New Roman" pitchFamily="18" charset="0"/>
              </a:rPr>
              <a:t>-следователь, юрист, адвокат;</a:t>
            </a:r>
          </a:p>
          <a:p>
            <a:pPr lvl="0"/>
            <a:r>
              <a:rPr lang="ru-RU" sz="2800" dirty="0" smtClean="0">
                <a:latin typeface="Times New Roman" pitchFamily="18" charset="0"/>
                <a:cs typeface="Times New Roman" pitchFamily="18" charset="0"/>
              </a:rPr>
              <a:t>-инженер;</a:t>
            </a:r>
          </a:p>
          <a:p>
            <a:pPr lvl="0"/>
            <a:r>
              <a:rPr lang="ru-RU" sz="2800" dirty="0" smtClean="0">
                <a:latin typeface="Times New Roman" pitchFamily="18" charset="0"/>
                <a:cs typeface="Times New Roman" pitchFamily="18" charset="0"/>
              </a:rPr>
              <a:t>-предприниматель, бизнесмен;</a:t>
            </a:r>
          </a:p>
          <a:p>
            <a:pPr lvl="0"/>
            <a:r>
              <a:rPr lang="ru-RU" sz="2800" dirty="0" smtClean="0">
                <a:latin typeface="Times New Roman" pitchFamily="18" charset="0"/>
                <a:cs typeface="Times New Roman" pitchFamily="18" charset="0"/>
              </a:rPr>
              <a:t>-программист;</a:t>
            </a:r>
          </a:p>
          <a:p>
            <a:r>
              <a:rPr lang="ru-RU" sz="2800" dirty="0" smtClean="0">
                <a:latin typeface="Times New Roman" pitchFamily="18" charset="0"/>
                <a:cs typeface="Times New Roman" pitchFamily="18" charset="0"/>
              </a:rPr>
              <a:t>-строитель;</a:t>
            </a:r>
          </a:p>
          <a:p>
            <a:pPr lvl="0"/>
            <a:r>
              <a:rPr lang="ru-RU" sz="2800" dirty="0" smtClean="0">
                <a:latin typeface="Times New Roman" pitchFamily="18" charset="0"/>
                <a:cs typeface="Times New Roman" pitchFamily="18" charset="0"/>
              </a:rPr>
              <a:t>-швея</a:t>
            </a:r>
          </a:p>
          <a:p>
            <a:pPr lvl="0"/>
            <a:r>
              <a:rPr lang="ru-RU" sz="36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продавец;</a:t>
            </a:r>
          </a:p>
          <a:p>
            <a:pPr lvl="0"/>
            <a:r>
              <a:rPr lang="ru-RU" sz="2800" dirty="0" smtClean="0">
                <a:latin typeface="Times New Roman" pitchFamily="18" charset="0"/>
                <a:cs typeface="Times New Roman" pitchFamily="18" charset="0"/>
              </a:rPr>
              <a:t>-врач; учитель;</a:t>
            </a:r>
          </a:p>
          <a:p>
            <a:pPr lvl="0"/>
            <a:r>
              <a:rPr lang="ru-RU" sz="2800" dirty="0" smtClean="0">
                <a:latin typeface="Times New Roman" pitchFamily="18" charset="0"/>
                <a:cs typeface="Times New Roman" pitchFamily="18" charset="0"/>
              </a:rPr>
              <a:t>-ветеринар.</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pPr marL="0" indent="0">
              <a:spcBef>
                <a:spcPts val="0"/>
              </a:spcBef>
              <a:buClrTx/>
              <a:buSzTx/>
              <a:buNone/>
              <a:defRPr/>
            </a:pPr>
            <a:r>
              <a:rPr lang="ru-RU" sz="2800" b="1" u="sng" dirty="0" smtClean="0">
                <a:latin typeface="Times New Roman" pitchFamily="18" charset="0"/>
                <a:ea typeface="Times New Roman"/>
                <a:cs typeface="Times New Roman" pitchFamily="18" charset="0"/>
              </a:rPr>
              <a:t>) Какие профессии вам </a:t>
            </a:r>
            <a:r>
              <a:rPr lang="ru-RU" sz="2800" b="1" u="sng" dirty="0" err="1" smtClean="0">
                <a:latin typeface="Times New Roman" pitchFamily="18" charset="0"/>
                <a:ea typeface="Times New Roman"/>
                <a:cs typeface="Times New Roman" pitchFamily="18" charset="0"/>
              </a:rPr>
              <a:t>нравятся?</a:t>
            </a:r>
            <a:r>
              <a:rPr lang="ru-RU" sz="2800" dirty="0" err="1" smtClean="0">
                <a:latin typeface="Times New Roman" pitchFamily="18" charset="0"/>
                <a:ea typeface="Times New Roman"/>
                <a:cs typeface="Times New Roman" pitchFamily="18" charset="0"/>
              </a:rPr>
              <a:t>_________________</a:t>
            </a:r>
            <a:endParaRPr lang="ru-RU" sz="2800" dirty="0" smtClean="0">
              <a:latin typeface="Times New Roman" pitchFamily="18" charset="0"/>
              <a:ea typeface="Times New Roman"/>
              <a:cs typeface="Times New Roman" pitchFamily="18" charset="0"/>
            </a:endParaRPr>
          </a:p>
          <a:p>
            <a:pPr>
              <a:spcAft>
                <a:spcPts val="0"/>
              </a:spcAft>
            </a:pPr>
            <a:r>
              <a:rPr lang="ru-RU" sz="2800" b="1" u="sng" dirty="0" smtClean="0">
                <a:latin typeface="Times New Roman" pitchFamily="18" charset="0"/>
                <a:ea typeface="Times New Roman"/>
                <a:cs typeface="Times New Roman" pitchFamily="18" charset="0"/>
              </a:rPr>
              <a:t>2) Нужна ли математика?</a:t>
            </a:r>
            <a:endParaRPr lang="ru-RU" sz="2800" dirty="0" smtClean="0">
              <a:latin typeface="Times New Roman" pitchFamily="18" charset="0"/>
              <a:ea typeface="Times New Roman"/>
              <a:cs typeface="Times New Roman" pitchFamily="18" charset="0"/>
            </a:endParaRPr>
          </a:p>
          <a:p>
            <a:pPr marL="457200">
              <a:spcAft>
                <a:spcPts val="0"/>
              </a:spcAft>
            </a:pPr>
            <a:r>
              <a:rPr lang="ru-RU" sz="2800" dirty="0" smtClean="0">
                <a:latin typeface="Times New Roman" pitchFamily="18" charset="0"/>
                <a:ea typeface="Times New Roman"/>
                <a:cs typeface="Times New Roman" pitchFamily="18" charset="0"/>
              </a:rPr>
              <a:t>а)нужна;   б)не знаю</a:t>
            </a:r>
          </a:p>
          <a:p>
            <a:pPr>
              <a:spcAft>
                <a:spcPts val="0"/>
              </a:spcAft>
            </a:pPr>
            <a:r>
              <a:rPr lang="ru-RU" sz="2800" b="1" u="sng" dirty="0" smtClean="0">
                <a:latin typeface="Times New Roman" pitchFamily="18" charset="0"/>
                <a:ea typeface="Times New Roman"/>
                <a:cs typeface="Times New Roman" pitchFamily="18" charset="0"/>
              </a:rPr>
              <a:t>3) Если нужна, то зачем?</a:t>
            </a:r>
            <a:endParaRPr lang="ru-RU" sz="2800" dirty="0" smtClean="0">
              <a:latin typeface="Times New Roman" pitchFamily="18" charset="0"/>
              <a:ea typeface="Times New Roman"/>
              <a:cs typeface="Times New Roman" pitchFamily="18" charset="0"/>
            </a:endParaRPr>
          </a:p>
          <a:p>
            <a:pPr>
              <a:spcAft>
                <a:spcPts val="0"/>
              </a:spcAft>
            </a:pPr>
            <a:r>
              <a:rPr lang="ru-RU" sz="2800" dirty="0" smtClean="0">
                <a:latin typeface="Times New Roman" pitchFamily="18" charset="0"/>
                <a:ea typeface="Times New Roman"/>
                <a:cs typeface="Times New Roman" pitchFamily="18" charset="0"/>
              </a:rPr>
              <a:t>                а)</a:t>
            </a:r>
            <a:r>
              <a:rPr lang="ru-RU" sz="2800" dirty="0" err="1" smtClean="0">
                <a:latin typeface="Times New Roman" pitchFamily="18" charset="0"/>
                <a:ea typeface="Times New Roman"/>
                <a:cs typeface="Times New Roman" pitchFamily="18" charset="0"/>
              </a:rPr>
              <a:t>знаю__________________________________</a:t>
            </a:r>
            <a:endParaRPr lang="ru-RU" sz="2800" dirty="0" smtClean="0">
              <a:latin typeface="Times New Roman" pitchFamily="18" charset="0"/>
              <a:ea typeface="Times New Roman"/>
              <a:cs typeface="Times New Roman" pitchFamily="18" charset="0"/>
            </a:endParaRPr>
          </a:p>
          <a:p>
            <a:pPr>
              <a:spcAft>
                <a:spcPts val="0"/>
              </a:spcAft>
            </a:pPr>
            <a:r>
              <a:rPr lang="ru-RU" sz="2800" dirty="0" smtClean="0">
                <a:latin typeface="Times New Roman" pitchFamily="18" charset="0"/>
                <a:ea typeface="Times New Roman"/>
                <a:cs typeface="Times New Roman" pitchFamily="18" charset="0"/>
              </a:rPr>
              <a:t>                 _______________________________________</a:t>
            </a:r>
          </a:p>
          <a:p>
            <a:pPr>
              <a:spcAft>
                <a:spcPts val="0"/>
              </a:spcAft>
            </a:pPr>
            <a:r>
              <a:rPr lang="ru-RU" sz="2800" dirty="0" smtClean="0">
                <a:latin typeface="Times New Roman" pitchFamily="18" charset="0"/>
                <a:ea typeface="Times New Roman"/>
                <a:cs typeface="Times New Roman" pitchFamily="18" charset="0"/>
              </a:rPr>
              <a:t>                ________________________________________</a:t>
            </a:r>
          </a:p>
          <a:p>
            <a:pPr>
              <a:spcAft>
                <a:spcPts val="0"/>
              </a:spcAft>
            </a:pPr>
            <a:r>
              <a:rPr lang="ru-RU" sz="2800" dirty="0" smtClean="0">
                <a:latin typeface="Times New Roman" pitchFamily="18" charset="0"/>
                <a:ea typeface="Times New Roman"/>
                <a:cs typeface="Times New Roman" pitchFamily="18" charset="0"/>
              </a:rPr>
              <a:t>               б) не знаю</a:t>
            </a:r>
            <a:endParaRPr lang="ru-RU" sz="2800" dirty="0">
              <a:latin typeface="Times New Roman" pitchFamily="18" charset="0"/>
              <a:ea typeface="Times New Roman"/>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endParaRPr lang="ru-RU"/>
          </a:p>
        </p:txBody>
      </p:sp>
      <p:graphicFrame>
        <p:nvGraphicFramePr>
          <p:cNvPr id="7" name="Содержимое 6"/>
          <p:cNvGraphicFramePr>
            <a:graphicFrameLocks noGrp="1"/>
          </p:cNvGraphicFramePr>
          <p:nvPr>
            <p:ph sz="half" idx="1"/>
          </p:nvPr>
        </p:nvGraphicFramePr>
        <p:xfrm>
          <a:off x="457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sp>
        <p:nvSpPr>
          <p:cNvPr id="6" name="Содержимое 5"/>
          <p:cNvSpPr>
            <a:spLocks noGrp="1"/>
          </p:cNvSpPr>
          <p:nvPr>
            <p:ph sz="half" idx="2"/>
          </p:nvPr>
        </p:nvSpPr>
        <p:spPr/>
        <p:txBody>
          <a:bodyPr>
            <a:normAutofit/>
          </a:bodyPr>
          <a:lstStyle/>
          <a:p>
            <a:r>
              <a:rPr lang="ru-RU" sz="2160" dirty="0" smtClean="0"/>
              <a:t>Зачем нужна математика?</a:t>
            </a:r>
            <a:endParaRPr lang="ru-RU" sz="216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96020"/>
          </a:xfrm>
        </p:spPr>
        <p:txBody>
          <a:bodyPr>
            <a:normAutofit fontScale="90000"/>
          </a:bodyPr>
          <a:lstStyle/>
          <a:p>
            <a:endParaRPr lang="ru-RU" dirty="0"/>
          </a:p>
        </p:txBody>
      </p:sp>
      <p:sp>
        <p:nvSpPr>
          <p:cNvPr id="3" name="Содержимое 2"/>
          <p:cNvSpPr>
            <a:spLocks noGrp="1"/>
          </p:cNvSpPr>
          <p:nvPr>
            <p:ph idx="1"/>
          </p:nvPr>
        </p:nvSpPr>
        <p:spPr>
          <a:xfrm>
            <a:off x="457200" y="1142984"/>
            <a:ext cx="8229600" cy="5181616"/>
          </a:xfrm>
        </p:spPr>
        <p:txBody>
          <a:bodyPr>
            <a:normAutofit fontScale="92500" lnSpcReduction="10000"/>
          </a:bodyPr>
          <a:lstStyle/>
          <a:p>
            <a:pPr algn="just"/>
            <a:r>
              <a:rPr lang="ru-RU" sz="2400" dirty="0" smtClean="0">
                <a:latin typeface="Times New Roman" pitchFamily="18" charset="0"/>
                <a:cs typeface="Times New Roman" pitchFamily="18" charset="0"/>
              </a:rPr>
              <a:t>В процессе выполнения исследовательской работы в соответствии с ее целью и задачами получены следующие выводы и результаты. Существует ряд профессий, которым математика нужна в «чистом» виде. Это инженер, предприниматель, бизнесмен, программист и т.д. Им необходимо умение вычислять, пользоваться различными формулами и т.д. А есть ряд профессий, которым, на первый взгляд, математика совсем не нужна. Например, массажист, футболист, следователь, юрист, адвокат, ветеринар т.д. Но в ходе исследования я убедилась, что математику просто обязательно надо изучать людям любой профессии.</a:t>
            </a:r>
          </a:p>
          <a:p>
            <a:pPr algn="just"/>
            <a:r>
              <a:rPr lang="ru-RU" sz="2800" b="1" i="1" dirty="0" smtClean="0">
                <a:latin typeface="Times New Roman" pitchFamily="18" charset="0"/>
                <a:cs typeface="Times New Roman" pitchFamily="18" charset="0"/>
              </a:rPr>
              <a:t>«Математику уже затем учить надо, что она ум в порядок приводит».</a:t>
            </a:r>
            <a:endParaRPr lang="ru-RU" sz="2800" b="1" dirty="0" smtClean="0">
              <a:latin typeface="Times New Roman" pitchFamily="18" charset="0"/>
              <a:cs typeface="Times New Roman" pitchFamily="18" charset="0"/>
            </a:endParaRPr>
          </a:p>
          <a:p>
            <a:pPr algn="just"/>
            <a:r>
              <a:rPr lang="ru-RU" sz="2800" b="1" i="1" dirty="0" smtClean="0">
                <a:latin typeface="Times New Roman" pitchFamily="18" charset="0"/>
                <a:cs typeface="Times New Roman" pitchFamily="18" charset="0"/>
              </a:rPr>
              <a:t>                                          М.В. Ломоносов</a:t>
            </a:r>
            <a:endParaRPr lang="ru-RU" sz="2800" b="1" dirty="0" smtClean="0">
              <a:latin typeface="Times New Roman" pitchFamily="18" charset="0"/>
              <a:cs typeface="Times New Roman" pitchFamily="18" charset="0"/>
            </a:endParaRPr>
          </a:p>
          <a:p>
            <a:pPr algn="just"/>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Исследование</a:t>
            </a:r>
            <a:endParaRPr lang="ru-RU" dirty="0"/>
          </a:p>
        </p:txBody>
      </p:sp>
      <p:sp>
        <p:nvSpPr>
          <p:cNvPr id="3" name="Содержимое 2"/>
          <p:cNvSpPr>
            <a:spLocks noGrp="1"/>
          </p:cNvSpPr>
          <p:nvPr>
            <p:ph idx="1"/>
          </p:nvPr>
        </p:nvSpPr>
        <p:spPr/>
        <p:txBody>
          <a:bodyPr/>
          <a:lstStyle/>
          <a:p>
            <a:r>
              <a:rPr lang="ru-RU" sz="2400" dirty="0" smtClean="0"/>
              <a:t>Провели социологический опрос среди родителей 4-9 классов на тему: как успешно они учились по математике в школьные годы и сказалось ли это на выборе будущей профессии</a:t>
            </a:r>
          </a:p>
          <a:p>
            <a:r>
              <a:rPr lang="ru-RU" sz="2400" dirty="0" smtClean="0"/>
              <a:t>Было опрошено 40 человек</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561360"/>
          </a:xfrm>
        </p:spPr>
        <p:txBody>
          <a:bodyPr>
            <a:normAutofit fontScale="90000"/>
          </a:bodyPr>
          <a:lstStyle/>
          <a:p>
            <a:r>
              <a:rPr lang="ru-RU" sz="5400" dirty="0" smtClean="0"/>
              <a:t>Статистические результаты социологического опроса</a:t>
            </a:r>
            <a:endParaRPr lang="ru-RU" dirty="0"/>
          </a:p>
        </p:txBody>
      </p:sp>
      <p:graphicFrame>
        <p:nvGraphicFramePr>
          <p:cNvPr id="5" name="Содержимое 4"/>
          <p:cNvGraphicFramePr>
            <a:graphicFrameLocks noGrp="1"/>
          </p:cNvGraphicFramePr>
          <p:nvPr>
            <p:ph idx="1"/>
          </p:nvPr>
        </p:nvGraphicFramePr>
        <p:xfrm>
          <a:off x="428596" y="1935161"/>
          <a:ext cx="8258204" cy="4214826"/>
        </p:xfrm>
        <a:graphic>
          <a:graphicData uri="http://schemas.openxmlformats.org/drawingml/2006/table">
            <a:tbl>
              <a:tblPr firstRow="1" bandRow="1">
                <a:tableStyleId>{5C22544A-7EE6-4342-B048-85BDC9FD1C3A}</a:tableStyleId>
              </a:tblPr>
              <a:tblGrid>
                <a:gridCol w="4572032"/>
                <a:gridCol w="1785950"/>
                <a:gridCol w="1900222"/>
              </a:tblGrid>
              <a:tr h="99854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rPr>
                        <a:t>Ответ на</a:t>
                      </a:r>
                      <a:r>
                        <a:rPr kumimoji="0" lang="ru-RU" sz="20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rPr>
                        <a:t> </a:t>
                      </a:r>
                      <a:r>
                        <a:rPr kumimoji="0" lang="ru-RU" sz="18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rPr>
                        <a:t>вопрос: как успешно они учились по математике в школьные годы и сказалось ли это на выборе будущей профессии</a:t>
                      </a:r>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rPr>
                        <a:t>количество</a:t>
                      </a:r>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rPr>
                        <a:t>процент от числа опрошенных</a:t>
                      </a:r>
                    </a:p>
                  </a:txBody>
                  <a:tcPr/>
                </a:tc>
              </a:tr>
              <a:tr h="99854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По математике учились достаточно успешно и это сказалось на выборе будущей профессии</a:t>
                      </a:r>
                    </a:p>
                  </a:txBody>
                  <a:tcPr/>
                </a:tc>
                <a:tc>
                  <a:txBody>
                    <a:bodyPr/>
                    <a:lstStyle/>
                    <a:p>
                      <a:pPr algn="ctr"/>
                      <a:r>
                        <a:rPr lang="ru-RU" sz="2800" dirty="0" smtClean="0"/>
                        <a:t>21</a:t>
                      </a:r>
                      <a:endParaRPr lang="ru-RU" sz="2800" dirty="0"/>
                    </a:p>
                  </a:txBody>
                  <a:tcPr/>
                </a:tc>
                <a:tc>
                  <a:txBody>
                    <a:bodyPr/>
                    <a:lstStyle/>
                    <a:p>
                      <a:pPr algn="ctr"/>
                      <a:r>
                        <a:rPr lang="ru-RU" sz="2800" dirty="0" smtClean="0"/>
                        <a:t>60</a:t>
                      </a:r>
                      <a:endParaRPr lang="ru-RU" sz="2800" dirty="0"/>
                    </a:p>
                  </a:txBody>
                  <a:tcPr/>
                </a:tc>
              </a:tr>
              <a:tr h="99854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По математике учились достаточно успешно, но это не сказалось на выборе будущей профессии</a:t>
                      </a:r>
                    </a:p>
                  </a:txBody>
                  <a:tcPr/>
                </a:tc>
                <a:tc>
                  <a:txBody>
                    <a:bodyPr/>
                    <a:lstStyle/>
                    <a:p>
                      <a:pPr algn="ctr"/>
                      <a:r>
                        <a:rPr lang="ru-RU" sz="2800" dirty="0" smtClean="0"/>
                        <a:t>15</a:t>
                      </a:r>
                      <a:endParaRPr lang="ru-RU" sz="2800" dirty="0"/>
                    </a:p>
                  </a:txBody>
                  <a:tcPr/>
                </a:tc>
                <a:tc>
                  <a:txBody>
                    <a:bodyPr/>
                    <a:lstStyle/>
                    <a:p>
                      <a:pPr algn="ctr"/>
                      <a:r>
                        <a:rPr lang="ru-RU" sz="2800" dirty="0" smtClean="0"/>
                        <a:t>31</a:t>
                      </a:r>
                      <a:endParaRPr lang="ru-RU" sz="2800" dirty="0"/>
                    </a:p>
                  </a:txBody>
                  <a:tcPr/>
                </a:tc>
              </a:tr>
              <a:tr h="99854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По математике учились достаточно успешно, но это не сказалось на выборе будущей профессии</a:t>
                      </a:r>
                    </a:p>
                  </a:txBody>
                  <a:tcPr/>
                </a:tc>
                <a:tc>
                  <a:txBody>
                    <a:bodyPr/>
                    <a:lstStyle/>
                    <a:p>
                      <a:pPr algn="ctr"/>
                      <a:r>
                        <a:rPr lang="ru-RU" sz="2800" dirty="0" smtClean="0"/>
                        <a:t>4</a:t>
                      </a:r>
                      <a:endParaRPr lang="ru-RU" sz="2800" dirty="0"/>
                    </a:p>
                  </a:txBody>
                  <a:tcPr/>
                </a:tc>
                <a:tc>
                  <a:txBody>
                    <a:bodyPr/>
                    <a:lstStyle/>
                    <a:p>
                      <a:pPr algn="ctr"/>
                      <a:r>
                        <a:rPr lang="ru-RU" sz="2800" dirty="0" smtClean="0"/>
                        <a:t>8</a:t>
                      </a:r>
                      <a:endParaRPr lang="ru-RU" sz="2800"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928694"/>
          </a:xfrm>
        </p:spPr>
        <p:txBody>
          <a:bodyPr>
            <a:normAutofit fontScale="90000"/>
          </a:bodyPr>
          <a:lstStyle/>
          <a:p>
            <a:pPr algn="ctr"/>
            <a:r>
              <a:rPr lang="ru-RU" sz="2400" dirty="0" smtClean="0"/>
              <a:t/>
            </a:r>
            <a:br>
              <a:rPr lang="ru-RU" sz="2400" dirty="0" smtClean="0"/>
            </a:br>
            <a:r>
              <a:rPr lang="ru-RU" sz="4000" dirty="0" smtClean="0">
                <a:latin typeface="Times New Roman" pitchFamily="18" charset="0"/>
                <a:cs typeface="Times New Roman" pitchFamily="18" charset="0"/>
              </a:rPr>
              <a:t>Диаграмма статистических результатов</a:t>
            </a:r>
            <a:r>
              <a:rPr lang="ru-RU" sz="2400" dirty="0" smtClean="0"/>
              <a:t/>
            </a:r>
            <a:br>
              <a:rPr lang="ru-RU" sz="2400" dirty="0" smtClean="0"/>
            </a:br>
            <a:endParaRPr lang="ru-RU" sz="2400" dirty="0"/>
          </a:p>
        </p:txBody>
      </p:sp>
      <p:graphicFrame>
        <p:nvGraphicFramePr>
          <p:cNvPr id="4" name="Содержимое 3"/>
          <p:cNvGraphicFramePr>
            <a:graphicFrameLocks noGrp="1"/>
          </p:cNvGraphicFramePr>
          <p:nvPr>
            <p:ph idx="1"/>
          </p:nvPr>
        </p:nvGraphicFramePr>
        <p:xfrm>
          <a:off x="0" y="1214422"/>
          <a:ext cx="9144000" cy="4071966"/>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428596" y="5004022"/>
            <a:ext cx="8429684" cy="1384995"/>
          </a:xfrm>
          <a:prstGeom prst="rect">
            <a:avLst/>
          </a:prstGeom>
        </p:spPr>
        <p:txBody>
          <a:bodyPr wrap="square">
            <a:spAutoFit/>
          </a:bodyPr>
          <a:lstStyle/>
          <a:p>
            <a:r>
              <a:rPr lang="ru-RU" dirty="0" smtClean="0"/>
              <a:t> </a:t>
            </a:r>
            <a:r>
              <a:rPr lang="ru-RU" sz="2800" dirty="0" smtClean="0"/>
              <a:t>Вывод: успешное обучение  математике в будущем очень часто оказывает влияние на выбор технических специальностей.</a:t>
            </a:r>
            <a:endParaRPr lang="ru-RU"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Семейный бюджет</a:t>
            </a:r>
            <a:r>
              <a:rPr lang="ru-RU" dirty="0" smtClean="0"/>
              <a:t> :</a:t>
            </a:r>
            <a:endParaRPr lang="ru-RU" dirty="0"/>
          </a:p>
        </p:txBody>
      </p:sp>
      <p:sp>
        <p:nvSpPr>
          <p:cNvPr id="3" name="Содержимое 2"/>
          <p:cNvSpPr>
            <a:spLocks noGrp="1"/>
          </p:cNvSpPr>
          <p:nvPr>
            <p:ph idx="1"/>
          </p:nvPr>
        </p:nvSpPr>
        <p:spPr>
          <a:xfrm>
            <a:off x="457200" y="1935480"/>
            <a:ext cx="8229600" cy="1493520"/>
          </a:xfrm>
        </p:spPr>
        <p:txBody>
          <a:bodyPr>
            <a:normAutofit/>
          </a:bodyPr>
          <a:lstStyle/>
          <a:p>
            <a:r>
              <a:rPr lang="ru-RU" sz="2000" dirty="0" smtClean="0">
                <a:latin typeface="Times New Roman" pitchFamily="18" charset="0"/>
                <a:cs typeface="Times New Roman" pitchFamily="18" charset="0"/>
              </a:rPr>
              <a:t>Моя мама до сих пор ведет тетрадку, в которой планирует семейный бюджет. Она говорит, что так ее научила делать мама, а если просто тратить деньги, то их может не хватить на какие-нибудь большие покупки или, например, на отпуск. </a:t>
            </a:r>
            <a:endParaRPr lang="ru-RU" sz="2000" dirty="0">
              <a:latin typeface="Times New Roman" pitchFamily="18" charset="0"/>
              <a:cs typeface="Times New Roman" pitchFamily="18" charset="0"/>
            </a:endParaRPr>
          </a:p>
        </p:txBody>
      </p:sp>
      <p:pic>
        <p:nvPicPr>
          <p:cNvPr id="4" name="Рисунок 3" descr="Family-money1.jpg"/>
          <p:cNvPicPr>
            <a:picLocks noChangeAspect="1"/>
          </p:cNvPicPr>
          <p:nvPr/>
        </p:nvPicPr>
        <p:blipFill>
          <a:blip r:embed="rId2" cstate="print"/>
          <a:stretch>
            <a:fillRect/>
          </a:stretch>
        </p:blipFill>
        <p:spPr>
          <a:xfrm>
            <a:off x="0" y="3500438"/>
            <a:ext cx="4521873" cy="3000396"/>
          </a:xfrm>
          <a:prstGeom prst="rect">
            <a:avLst/>
          </a:prstGeom>
        </p:spPr>
      </p:pic>
      <p:pic>
        <p:nvPicPr>
          <p:cNvPr id="5" name="Рисунок 4" descr="slide_5.jpg"/>
          <p:cNvPicPr>
            <a:picLocks noChangeAspect="1"/>
          </p:cNvPicPr>
          <p:nvPr/>
        </p:nvPicPr>
        <p:blipFill>
          <a:blip r:embed="rId3" cstate="print"/>
          <a:stretch>
            <a:fillRect/>
          </a:stretch>
        </p:blipFill>
        <p:spPr>
          <a:xfrm>
            <a:off x="4857752" y="3429000"/>
            <a:ext cx="4095747" cy="307181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571480"/>
            <a:ext cx="7961538" cy="5786478"/>
          </a:xfrm>
        </p:spPr>
        <p:txBody>
          <a:bodyPr>
            <a:normAutofit fontScale="85000" lnSpcReduction="20000"/>
          </a:bodyPr>
          <a:lstStyle/>
          <a:p>
            <a:pPr>
              <a:buNone/>
            </a:pPr>
            <a:r>
              <a:rPr lang="ru-RU" sz="1800" b="1" dirty="0" smtClean="0">
                <a:latin typeface="Times New Roman" pitchFamily="18" charset="0"/>
                <a:cs typeface="Times New Roman" pitchFamily="18" charset="0"/>
              </a:rPr>
              <a:t>Цель: </a:t>
            </a:r>
            <a:r>
              <a:rPr lang="ru-RU" sz="1800" dirty="0" smtClean="0">
                <a:latin typeface="Times New Roman" pitchFamily="18" charset="0"/>
                <a:cs typeface="Times New Roman" pitchFamily="18" charset="0"/>
              </a:rPr>
              <a:t>показать возможности применения математики в жизни и доказать важность ее изучения.</a:t>
            </a:r>
          </a:p>
          <a:p>
            <a:pPr>
              <a:buNone/>
            </a:pPr>
            <a:r>
              <a:rPr lang="ru-RU" sz="1800" b="1" dirty="0" smtClean="0"/>
              <a:t>Проблема: </a:t>
            </a:r>
            <a:r>
              <a:rPr lang="ru-RU" sz="1800" i="1" dirty="0" smtClean="0"/>
              <a:t>Зачем нужна математика?</a:t>
            </a:r>
          </a:p>
          <a:p>
            <a:pPr>
              <a:buNone/>
            </a:pPr>
            <a:r>
              <a:rPr lang="ru-RU" sz="1800" b="1" dirty="0" smtClean="0"/>
              <a:t>Объект исследования:</a:t>
            </a:r>
            <a:r>
              <a:rPr lang="ru-RU" sz="1800" dirty="0" smtClean="0"/>
              <a:t> </a:t>
            </a:r>
            <a:r>
              <a:rPr lang="ru-RU" sz="1800" i="1" dirty="0" smtClean="0"/>
              <a:t>математические знания.</a:t>
            </a:r>
            <a:endParaRPr lang="ru-RU" sz="1800" dirty="0" smtClean="0"/>
          </a:p>
          <a:p>
            <a:pPr>
              <a:buNone/>
            </a:pPr>
            <a:r>
              <a:rPr lang="ru-RU" sz="1800" b="1" dirty="0" smtClean="0"/>
              <a:t>Предмет исследования: </a:t>
            </a:r>
            <a:endParaRPr lang="ru-RU" sz="1800" dirty="0" smtClean="0"/>
          </a:p>
          <a:p>
            <a:pPr lvl="0">
              <a:buNone/>
            </a:pPr>
            <a:r>
              <a:rPr lang="ru-RU" sz="1800" i="1" dirty="0" smtClean="0"/>
              <a:t>История развития математических знаний и их применение в древности.</a:t>
            </a:r>
            <a:endParaRPr lang="ru-RU" sz="1800" dirty="0" smtClean="0"/>
          </a:p>
          <a:p>
            <a:pPr lvl="0">
              <a:buNone/>
            </a:pPr>
            <a:r>
              <a:rPr lang="ru-RU" sz="1800" i="1" dirty="0" smtClean="0"/>
              <a:t>Применение математических знаний в повседневной жизни.</a:t>
            </a:r>
            <a:endParaRPr lang="ru-RU" sz="1800" dirty="0" smtClean="0"/>
          </a:p>
          <a:p>
            <a:pPr>
              <a:buNone/>
            </a:pPr>
            <a:r>
              <a:rPr lang="ru-RU" sz="1900" b="1" dirty="0" smtClean="0">
                <a:latin typeface="Times New Roman" pitchFamily="18" charset="0"/>
                <a:cs typeface="Times New Roman" pitchFamily="18" charset="0"/>
              </a:rPr>
              <a:t>Задачи:</a:t>
            </a:r>
            <a:r>
              <a:rPr lang="ru-RU" sz="1900" dirty="0" smtClean="0">
                <a:latin typeface="Times New Roman" pitchFamily="18" charset="0"/>
                <a:cs typeface="Times New Roman" pitchFamily="18" charset="0"/>
              </a:rPr>
              <a:t> </a:t>
            </a:r>
          </a:p>
          <a:p>
            <a:pPr lvl="0"/>
            <a:r>
              <a:rPr lang="ru-RU" sz="2000" dirty="0" smtClean="0"/>
              <a:t>Познакомиться с историей математики. </a:t>
            </a:r>
          </a:p>
          <a:p>
            <a:pPr lvl="0"/>
            <a:r>
              <a:rPr lang="ru-RU" sz="2000" dirty="0" smtClean="0"/>
              <a:t>Изучить применение элементарных математических знаний в повседневной жизни на практике. </a:t>
            </a:r>
          </a:p>
          <a:p>
            <a:pPr lvl="0"/>
            <a:r>
              <a:rPr lang="ru-RU" sz="2000" dirty="0" smtClean="0"/>
              <a:t>Провести анкетирование среди учащихся и их родителей.</a:t>
            </a:r>
          </a:p>
          <a:p>
            <a:pPr lvl="0"/>
            <a:r>
              <a:rPr lang="ru-RU" sz="2000" dirty="0" smtClean="0"/>
              <a:t>Провести опрос среди одноклассников на темы: «Какие профессии тебе нравятся?»,  «Зачем нужно изучать математику?».</a:t>
            </a:r>
          </a:p>
          <a:p>
            <a:pPr lvl="0"/>
            <a:r>
              <a:rPr lang="ru-RU" sz="2000" dirty="0" smtClean="0"/>
              <a:t>Проанализировать полученные ответы и выявить профессии, которые нравятся моим одноклассникам.</a:t>
            </a:r>
          </a:p>
          <a:p>
            <a:pPr lvl="0"/>
            <a:r>
              <a:rPr lang="ru-RU" sz="2000" dirty="0" smtClean="0"/>
              <a:t>Изучить литературу и найти информацию, подтверждающую или опровергающую мою гипотезу.</a:t>
            </a:r>
          </a:p>
          <a:p>
            <a:pPr lvl="0"/>
            <a:r>
              <a:rPr lang="ru-RU" sz="2000" dirty="0" smtClean="0"/>
              <a:t>По результатам исследования сформулировать выводы о подтверждении или опровержении гипотезы.</a:t>
            </a:r>
          </a:p>
          <a:p>
            <a:pPr lvl="0"/>
            <a:r>
              <a:rPr lang="ru-RU" sz="2000" dirty="0" smtClean="0"/>
              <a:t>Выступить с презентацией моей исследовательской работы на классном часе.</a:t>
            </a:r>
          </a:p>
          <a:p>
            <a:pPr>
              <a:buNone/>
            </a:pPr>
            <a:endParaRPr lang="ru-RU" sz="1900" dirty="0" smtClean="0">
              <a:latin typeface="Times New Roman" pitchFamily="18" charset="0"/>
              <a:cs typeface="Times New Roman" pitchFamily="18" charset="0"/>
            </a:endParaRPr>
          </a:p>
          <a:p>
            <a:pPr>
              <a:buNone/>
            </a:pPr>
            <a:r>
              <a:rPr lang="ru-RU" sz="2000" b="1" dirty="0" smtClean="0">
                <a:latin typeface="Times New Roman" pitchFamily="18" charset="0"/>
                <a:cs typeface="Times New Roman" pitchFamily="18" charset="0"/>
              </a:rPr>
              <a:t>Гипотеза: </a:t>
            </a:r>
            <a:r>
              <a:rPr lang="ru-RU" sz="2000" i="1" dirty="0" smtClean="0">
                <a:latin typeface="Times New Roman" pitchFamily="18" charset="0"/>
                <a:cs typeface="Times New Roman" pitchFamily="18" charset="0"/>
              </a:rPr>
              <a:t>Математические знания, полученные в школе применимы в жизни</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37034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0042"/>
            <a:ext cx="8401080" cy="1143000"/>
          </a:xfrm>
        </p:spPr>
        <p:txBody>
          <a:bodyPr/>
          <a:lstStyle/>
          <a:p>
            <a:r>
              <a:rPr lang="ru-RU" b="1" dirty="0" smtClean="0"/>
              <a:t>Покупка продуктов</a:t>
            </a:r>
            <a:endParaRPr lang="ru-RU" dirty="0"/>
          </a:p>
        </p:txBody>
      </p:sp>
      <p:sp>
        <p:nvSpPr>
          <p:cNvPr id="3" name="Содержимое 2"/>
          <p:cNvSpPr>
            <a:spLocks noGrp="1"/>
          </p:cNvSpPr>
          <p:nvPr>
            <p:ph idx="1"/>
          </p:nvPr>
        </p:nvSpPr>
        <p:spPr>
          <a:xfrm>
            <a:off x="457200" y="1785926"/>
            <a:ext cx="8229600" cy="1779272"/>
          </a:xfrm>
        </p:spPr>
        <p:txBody>
          <a:bodyPr>
            <a:normAutofit fontScale="92500"/>
          </a:bodyPr>
          <a:lstStyle/>
          <a:p>
            <a:r>
              <a:rPr lang="ru-RU" dirty="0" smtClean="0"/>
              <a:t>В магазине нам постоянно приходится производить математические расчеты. Например, нам нужно пойти в магазин и купить продуты по списку: колбаса,  хлеб ,яблоки 1,5 кг. и.д. </a:t>
            </a:r>
          </a:p>
          <a:p>
            <a:endParaRPr lang="ru-RU" dirty="0"/>
          </a:p>
        </p:txBody>
      </p:sp>
      <p:pic>
        <p:nvPicPr>
          <p:cNvPr id="4" name="Рисунок 3" descr="add-diagramma.jpg"/>
          <p:cNvPicPr>
            <a:picLocks noChangeAspect="1"/>
          </p:cNvPicPr>
          <p:nvPr/>
        </p:nvPicPr>
        <p:blipFill>
          <a:blip r:embed="rId2" cstate="print"/>
          <a:stretch>
            <a:fillRect/>
          </a:stretch>
        </p:blipFill>
        <p:spPr>
          <a:xfrm>
            <a:off x="2285984" y="3533051"/>
            <a:ext cx="5033973" cy="332494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g6.jpg"/>
          <p:cNvPicPr>
            <a:picLocks noChangeAspect="1"/>
          </p:cNvPicPr>
          <p:nvPr/>
        </p:nvPicPr>
        <p:blipFill>
          <a:blip r:embed="rId2" cstate="print"/>
          <a:stretch>
            <a:fillRect/>
          </a:stretch>
        </p:blipFill>
        <p:spPr>
          <a:xfrm>
            <a:off x="0" y="3071810"/>
            <a:ext cx="2952750" cy="2209800"/>
          </a:xfrm>
          <a:prstGeom prst="rect">
            <a:avLst/>
          </a:prstGeom>
        </p:spPr>
      </p:pic>
      <p:sp>
        <p:nvSpPr>
          <p:cNvPr id="2" name="Заголовок 1"/>
          <p:cNvSpPr>
            <a:spLocks noGrp="1"/>
          </p:cNvSpPr>
          <p:nvPr>
            <p:ph type="title"/>
          </p:nvPr>
        </p:nvSpPr>
        <p:spPr>
          <a:xfrm>
            <a:off x="457200" y="214290"/>
            <a:ext cx="8229600" cy="1143000"/>
          </a:xfrm>
        </p:spPr>
        <p:txBody>
          <a:bodyPr/>
          <a:lstStyle/>
          <a:p>
            <a:r>
              <a:rPr lang="ru-RU" b="1" dirty="0" smtClean="0"/>
              <a:t>Приготовление пищи</a:t>
            </a:r>
            <a:endParaRPr lang="ru-RU" dirty="0"/>
          </a:p>
        </p:txBody>
      </p:sp>
      <p:sp>
        <p:nvSpPr>
          <p:cNvPr id="3" name="Содержимое 2"/>
          <p:cNvSpPr>
            <a:spLocks noGrp="1"/>
          </p:cNvSpPr>
          <p:nvPr>
            <p:ph idx="1"/>
          </p:nvPr>
        </p:nvSpPr>
        <p:spPr>
          <a:xfrm>
            <a:off x="457200" y="1428736"/>
            <a:ext cx="8229600" cy="1643074"/>
          </a:xfrm>
        </p:spPr>
        <p:txBody>
          <a:bodyPr>
            <a:normAutofit fontScale="92500" lnSpcReduction="20000"/>
          </a:bodyPr>
          <a:lstStyle/>
          <a:p>
            <a:r>
              <a:rPr lang="ru-RU" dirty="0" smtClean="0"/>
              <a:t>Каждый день мы готовим пищу. Мама  большинство рецептов помнит наизусть и готовит, как ей кажется, «на глазок». Но когда я прошу меня научить, то тут к всеобщему удивлению снова начинается урок математики. </a:t>
            </a:r>
          </a:p>
          <a:p>
            <a:endParaRPr lang="ru-RU" dirty="0"/>
          </a:p>
        </p:txBody>
      </p:sp>
      <p:pic>
        <p:nvPicPr>
          <p:cNvPr id="4" name="Рисунок 3" descr="img7.jpg"/>
          <p:cNvPicPr>
            <a:picLocks noChangeAspect="1"/>
          </p:cNvPicPr>
          <p:nvPr/>
        </p:nvPicPr>
        <p:blipFill>
          <a:blip r:embed="rId3" cstate="print"/>
          <a:stretch>
            <a:fillRect/>
          </a:stretch>
        </p:blipFill>
        <p:spPr>
          <a:xfrm>
            <a:off x="1619250" y="3429000"/>
            <a:ext cx="2952750" cy="2209800"/>
          </a:xfrm>
          <a:prstGeom prst="rect">
            <a:avLst/>
          </a:prstGeom>
        </p:spPr>
      </p:pic>
      <p:pic>
        <p:nvPicPr>
          <p:cNvPr id="8" name="Рисунок 7" descr="img8.jpg"/>
          <p:cNvPicPr>
            <a:picLocks noChangeAspect="1"/>
          </p:cNvPicPr>
          <p:nvPr/>
        </p:nvPicPr>
        <p:blipFill>
          <a:blip r:embed="rId4" cstate="print"/>
          <a:stretch>
            <a:fillRect/>
          </a:stretch>
        </p:blipFill>
        <p:spPr>
          <a:xfrm>
            <a:off x="3714744" y="3714752"/>
            <a:ext cx="2952750" cy="2209800"/>
          </a:xfrm>
          <a:prstGeom prst="rect">
            <a:avLst/>
          </a:prstGeom>
        </p:spPr>
      </p:pic>
      <p:pic>
        <p:nvPicPr>
          <p:cNvPr id="7" name="Рисунок 6" descr="img9.jpg"/>
          <p:cNvPicPr>
            <a:picLocks noChangeAspect="1"/>
          </p:cNvPicPr>
          <p:nvPr/>
        </p:nvPicPr>
        <p:blipFill>
          <a:blip r:embed="rId5" cstate="print"/>
          <a:stretch>
            <a:fillRect/>
          </a:stretch>
        </p:blipFill>
        <p:spPr>
          <a:xfrm>
            <a:off x="5715008" y="4000504"/>
            <a:ext cx="2952750"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2000" fill="hold"/>
                                        <p:tgtEl>
                                          <p:spTgt spid="7"/>
                                        </p:tgtEl>
                                        <p:attrNameLst>
                                          <p:attrName>ppt_w</p:attrName>
                                        </p:attrNameLst>
                                      </p:cBhvr>
                                      <p:tavLst>
                                        <p:tav tm="0">
                                          <p:val>
                                            <p:fltVal val="0"/>
                                          </p:val>
                                        </p:tav>
                                        <p:tav tm="100000">
                                          <p:val>
                                            <p:strVal val="#ppt_w"/>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pPr algn="ctr"/>
            <a:r>
              <a:rPr lang="ru-RU" b="1" dirty="0" smtClean="0"/>
              <a:t>Ремонт дома</a:t>
            </a:r>
            <a:r>
              <a:rPr lang="ru-RU" dirty="0" smtClean="0"/>
              <a:t> </a:t>
            </a:r>
            <a:endParaRPr lang="ru-RU" dirty="0"/>
          </a:p>
        </p:txBody>
      </p:sp>
      <p:sp>
        <p:nvSpPr>
          <p:cNvPr id="3" name="Содержимое 2"/>
          <p:cNvSpPr>
            <a:spLocks noGrp="1"/>
          </p:cNvSpPr>
          <p:nvPr>
            <p:ph idx="1"/>
          </p:nvPr>
        </p:nvSpPr>
        <p:spPr>
          <a:xfrm>
            <a:off x="457200" y="1234440"/>
            <a:ext cx="8229600" cy="2480312"/>
          </a:xfrm>
        </p:spPr>
        <p:txBody>
          <a:bodyPr/>
          <a:lstStyle/>
          <a:p>
            <a:r>
              <a:rPr lang="ru-RU" dirty="0" smtClean="0"/>
              <a:t>Если мы соберемся делать дома ремонт, то тут нам точно не обойтись без математики. Нам потребуется сделать много расчетов. От точности которых будет зависеть ровные ли у нас будут стены и потолки, а также хватит ли нам обоев, чтобы оклеить комнату . </a:t>
            </a:r>
            <a:endParaRPr lang="ru-RU" dirty="0"/>
          </a:p>
        </p:txBody>
      </p:sp>
      <p:pic>
        <p:nvPicPr>
          <p:cNvPr id="4" name="Рисунок 3" descr="124.jpg"/>
          <p:cNvPicPr>
            <a:picLocks noChangeAspect="1"/>
          </p:cNvPicPr>
          <p:nvPr/>
        </p:nvPicPr>
        <p:blipFill>
          <a:blip r:embed="rId2" cstate="print"/>
          <a:stretch>
            <a:fillRect/>
          </a:stretch>
        </p:blipFill>
        <p:spPr>
          <a:xfrm>
            <a:off x="214282" y="3714752"/>
            <a:ext cx="3929058" cy="2701227"/>
          </a:xfrm>
          <a:prstGeom prst="rect">
            <a:avLst/>
          </a:prstGeom>
        </p:spPr>
      </p:pic>
      <p:pic>
        <p:nvPicPr>
          <p:cNvPr id="5" name="Рисунок 4" descr="remont_doma_2.jpg"/>
          <p:cNvPicPr>
            <a:picLocks noChangeAspect="1"/>
          </p:cNvPicPr>
          <p:nvPr/>
        </p:nvPicPr>
        <p:blipFill>
          <a:blip r:embed="rId3" cstate="print"/>
          <a:stretch>
            <a:fillRect/>
          </a:stretch>
        </p:blipFill>
        <p:spPr>
          <a:xfrm>
            <a:off x="5334000" y="3274484"/>
            <a:ext cx="3452842" cy="334062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Часто мне требуется проводить параллельные прямые, изучать как будут выглядеть объекты в перспективе и учиться строить фигуры так, чтобы они были объемными, а не плоскими. </a:t>
            </a:r>
          </a:p>
          <a:p>
            <a:r>
              <a:rPr lang="ru-RU" dirty="0" smtClean="0"/>
              <a:t>Таким образом, я могу сказать, что математика требуется нам повсюду, и нет такой области в жизни, где бы мы могли без нее обойтись</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143000"/>
          </a:xfrm>
        </p:spPr>
        <p:txBody>
          <a:bodyPr/>
          <a:lstStyle/>
          <a:p>
            <a:pPr algn="ctr"/>
            <a:r>
              <a:rPr lang="ru-RU" b="1" dirty="0" smtClean="0"/>
              <a:t>Математика в торговле.  </a:t>
            </a:r>
            <a:endParaRPr lang="ru-RU" dirty="0"/>
          </a:p>
        </p:txBody>
      </p:sp>
      <p:sp>
        <p:nvSpPr>
          <p:cNvPr id="3" name="Содержимое 2"/>
          <p:cNvSpPr>
            <a:spLocks noGrp="1"/>
          </p:cNvSpPr>
          <p:nvPr>
            <p:ph idx="1"/>
          </p:nvPr>
        </p:nvSpPr>
        <p:spPr>
          <a:xfrm>
            <a:off x="457200" y="1234440"/>
            <a:ext cx="8229600" cy="4389120"/>
          </a:xfrm>
        </p:spPr>
        <p:txBody>
          <a:bodyPr/>
          <a:lstStyle/>
          <a:p>
            <a:r>
              <a:rPr lang="ru-RU" dirty="0" smtClean="0"/>
              <a:t>Математика в торговле важнее всего. Работники торговли должны хорошо знать числа, уметь их складывать и вычитать, умножать и делить. Без этого продавцы не смогли бы сосчитать товар в магазине. Не могли бы вести ведомости расхода и прихода прибыли в магазине. С помощью математических вычислений продавцы считают стоимость приобретённого покупателем товара, отсчитывают сдачу.</a:t>
            </a:r>
            <a:endParaRPr lang="ru-RU" dirty="0"/>
          </a:p>
        </p:txBody>
      </p:sp>
      <p:pic>
        <p:nvPicPr>
          <p:cNvPr id="4" name="Рисунок 3" descr="92453_i_article.jpg"/>
          <p:cNvPicPr>
            <a:picLocks noChangeAspect="1"/>
          </p:cNvPicPr>
          <p:nvPr/>
        </p:nvPicPr>
        <p:blipFill>
          <a:blip r:embed="rId2" cstate="print"/>
          <a:stretch>
            <a:fillRect/>
          </a:stretch>
        </p:blipFill>
        <p:spPr>
          <a:xfrm>
            <a:off x="4572000" y="4457880"/>
            <a:ext cx="3595686" cy="24001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229600" cy="724648"/>
          </a:xfrm>
        </p:spPr>
        <p:txBody>
          <a:bodyPr>
            <a:normAutofit fontScale="90000"/>
          </a:bodyPr>
          <a:lstStyle/>
          <a:p>
            <a:r>
              <a:rPr lang="ru-RU" b="1" dirty="0" smtClean="0"/>
              <a:t>Математика в раскрое одежды. </a:t>
            </a:r>
            <a:endParaRPr lang="ru-RU" dirty="0"/>
          </a:p>
        </p:txBody>
      </p:sp>
      <p:sp>
        <p:nvSpPr>
          <p:cNvPr id="3" name="Содержимое 2"/>
          <p:cNvSpPr>
            <a:spLocks noGrp="1"/>
          </p:cNvSpPr>
          <p:nvPr>
            <p:ph idx="1"/>
          </p:nvPr>
        </p:nvSpPr>
        <p:spPr>
          <a:xfrm>
            <a:off x="3714744" y="1142984"/>
            <a:ext cx="5329246" cy="5715016"/>
          </a:xfrm>
        </p:spPr>
        <p:txBody>
          <a:bodyPr>
            <a:normAutofit fontScale="92500" lnSpcReduction="20000"/>
          </a:bodyPr>
          <a:lstStyle/>
          <a:p>
            <a:r>
              <a:rPr lang="ru-RU" dirty="0" smtClean="0"/>
              <a:t>Прежде чем сшить одежду, необходимо снять все мерки с человека, и тут не обойтись без математики. Сантиметровой лентой нужно сделать замеры (длину рукавов, ширину, длину костюма или платья и другое), записывая их в тетрадь. Потом по журналу мод нужно выбрать фасон одежды и по ранее замеренным цифрам мерки рассчитать и начертить выкройку.  При помощи математических расчётов оставим запас ткани на припуск и подгиб, только после этого делаем раскрой ткани для шитья из него одежды.                                       </a:t>
            </a:r>
            <a:r>
              <a:rPr lang="ru-RU" b="1" dirty="0" smtClean="0"/>
              <a:t>Как говорится, семь раз отмерь, один раз отрежь.</a:t>
            </a:r>
            <a:endParaRPr lang="ru-RU" dirty="0" smtClean="0"/>
          </a:p>
          <a:p>
            <a:endParaRPr lang="ru-RU" dirty="0"/>
          </a:p>
        </p:txBody>
      </p:sp>
      <p:pic>
        <p:nvPicPr>
          <p:cNvPr id="5" name="Рисунок 4" descr="sul.jpg"/>
          <p:cNvPicPr>
            <a:picLocks noChangeAspect="1"/>
          </p:cNvPicPr>
          <p:nvPr/>
        </p:nvPicPr>
        <p:blipFill>
          <a:blip r:embed="rId2" cstate="print"/>
          <a:stretch>
            <a:fillRect/>
          </a:stretch>
        </p:blipFill>
        <p:spPr>
          <a:xfrm>
            <a:off x="142844" y="1428736"/>
            <a:ext cx="3640807" cy="471488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81838"/>
          </a:xfrm>
        </p:spPr>
        <p:txBody>
          <a:bodyPr>
            <a:normAutofit/>
          </a:bodyPr>
          <a:lstStyle/>
          <a:p>
            <a:pPr algn="ctr"/>
            <a:r>
              <a:rPr lang="ru-RU" b="1" dirty="0" smtClean="0"/>
              <a:t>Математика в строительстве. </a:t>
            </a:r>
            <a:endParaRPr lang="ru-RU" dirty="0"/>
          </a:p>
        </p:txBody>
      </p:sp>
      <p:sp>
        <p:nvSpPr>
          <p:cNvPr id="3" name="Содержимое 2"/>
          <p:cNvSpPr>
            <a:spLocks noGrp="1"/>
          </p:cNvSpPr>
          <p:nvPr>
            <p:ph idx="1"/>
          </p:nvPr>
        </p:nvSpPr>
        <p:spPr>
          <a:xfrm>
            <a:off x="457200" y="1500174"/>
            <a:ext cx="8229600" cy="2428892"/>
          </a:xfrm>
        </p:spPr>
        <p:txBody>
          <a:bodyPr>
            <a:normAutofit fontScale="92500" lnSpcReduction="10000"/>
          </a:bodyPr>
          <a:lstStyle/>
          <a:p>
            <a:r>
              <a:rPr lang="ru-RU" dirty="0" smtClean="0"/>
              <a:t>В строительстве без математики никак не обойтись. Посудите сами: Надо уметь измерять высоту, ширину, длину предметов? Надо. Надо уметь вычислять размеры дверей, окон, комнат, квартир? Надо. Как подсчитать количество нужного строительного материала, если не знаешь математику? Никак! </a:t>
            </a:r>
            <a:endParaRPr lang="ru-RU" dirty="0"/>
          </a:p>
        </p:txBody>
      </p:sp>
      <p:pic>
        <p:nvPicPr>
          <p:cNvPr id="4" name="Рисунок 3" descr="9_image.jpg"/>
          <p:cNvPicPr>
            <a:picLocks noChangeAspect="1"/>
          </p:cNvPicPr>
          <p:nvPr/>
        </p:nvPicPr>
        <p:blipFill>
          <a:blip r:embed="rId2" cstate="print"/>
          <a:stretch>
            <a:fillRect/>
          </a:stretch>
        </p:blipFill>
        <p:spPr>
          <a:xfrm>
            <a:off x="1924043" y="3725004"/>
            <a:ext cx="5295913" cy="313299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Заключение</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 При проведении исследования я познакомилась с историей возникновения математики и выяснила, что изначально потребность в этой науке возникла из повседневных нужд древнего человека. Необходимо было делать простейшие расчеты при строительстве, земледелии, разведении животных, торговле. Но потом, математика стала основным средством познания окружающего мира и полезным инструментом для других наук. Огромное количество великих открытий и изобретений, без которых сейчас мы не могли бы обойтись, сделаны благодаря использованию математических знаний.</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fontScale="90000"/>
          </a:bodyPr>
          <a:lstStyle/>
          <a:p>
            <a:r>
              <a:rPr lang="ru-RU" b="1" dirty="0" smtClean="0"/>
              <a:t>Заключение</a:t>
            </a:r>
            <a:endParaRPr lang="ru-RU" dirty="0"/>
          </a:p>
        </p:txBody>
      </p:sp>
      <p:sp>
        <p:nvSpPr>
          <p:cNvPr id="3" name="Содержимое 2"/>
          <p:cNvSpPr>
            <a:spLocks noGrp="1"/>
          </p:cNvSpPr>
          <p:nvPr>
            <p:ph idx="1"/>
          </p:nvPr>
        </p:nvSpPr>
        <p:spPr>
          <a:xfrm>
            <a:off x="457200" y="1643050"/>
            <a:ext cx="8229600" cy="4681550"/>
          </a:xfrm>
        </p:spPr>
        <p:txBody>
          <a:bodyPr>
            <a:normAutofit fontScale="62500" lnSpcReduction="20000"/>
          </a:bodyPr>
          <a:lstStyle/>
          <a:p>
            <a:r>
              <a:rPr lang="ru-RU" dirty="0" smtClean="0"/>
              <a:t>В начале моей исследовательской работы я поставила проблему </a:t>
            </a:r>
          </a:p>
          <a:p>
            <a:r>
              <a:rPr lang="ru-RU" dirty="0" smtClean="0"/>
              <a:t>– </a:t>
            </a:r>
            <a:r>
              <a:rPr lang="ru-RU" i="1" dirty="0" smtClean="0"/>
              <a:t>Зачем нужна математика?</a:t>
            </a:r>
            <a:endParaRPr lang="ru-RU" dirty="0" smtClean="0"/>
          </a:p>
          <a:p>
            <a:r>
              <a:rPr lang="ru-RU" dirty="0" smtClean="0"/>
              <a:t>В ходе изучения литературы и материалов сети интернет я выяснила, что изначально математика возникла из повседневных нужд человека (подсчеты, измерения) и многие годы служила мощным инструментом познания окружающего мира. Значит, если бы математические знания не передавались из поколения в поколение,  люди бы надолго застряли на уровне пещерного человека. Мы - будущее человечества и должны изучать, сохранять, преумножать и передавать их своим детям.</a:t>
            </a:r>
          </a:p>
          <a:p>
            <a:r>
              <a:rPr lang="ru-RU" dirty="0" smtClean="0"/>
              <a:t>В ходе проведения экспериментов я выяснила, что полученные в школе знания очень помогают при решении практических задач, с которыми мы сталкиваемся постоянно.       </a:t>
            </a:r>
          </a:p>
          <a:p>
            <a:r>
              <a:rPr lang="ru-RU" dirty="0" smtClean="0"/>
              <a:t>Проведенные  статистические исследования помогли убедиться в правильности выдвинутой гипотезы: </a:t>
            </a:r>
          </a:p>
          <a:p>
            <a:r>
              <a:rPr lang="ru-RU" i="1" dirty="0" smtClean="0"/>
              <a:t>математические знания, полученные в школе применимы в жизни.</a:t>
            </a:r>
            <a:endParaRPr lang="ru-RU" dirty="0" smtClean="0"/>
          </a:p>
          <a:p>
            <a:r>
              <a:rPr lang="ru-RU" dirty="0" smtClean="0"/>
              <a:t>Теоретическая значимость нашей работы заключается в том, что познакомившись с моим исследованием, многие ученики, на вопрос о необходимости изучать математику, ответят положительно.</a:t>
            </a:r>
          </a:p>
          <a:p>
            <a:r>
              <a:rPr lang="ru-RU" dirty="0" smtClean="0"/>
              <a:t>Таким образом, задачи исследовательской работы решены, поставленная цель достигнута, выдвинутая проблема выяснена.</a:t>
            </a: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642942"/>
          </a:xfrm>
        </p:spPr>
        <p:txBody>
          <a:bodyPr>
            <a:normAutofit fontScale="90000"/>
          </a:bodyPr>
          <a:lstStyle/>
          <a:p>
            <a:pPr algn="ctr"/>
            <a:r>
              <a:rPr lang="ru-RU" dirty="0" smtClean="0"/>
              <a:t> </a:t>
            </a:r>
            <a:r>
              <a:rPr lang="ru-RU" b="1" dirty="0" smtClean="0"/>
              <a:t>Выводы:</a:t>
            </a:r>
            <a:r>
              <a:rPr lang="ru-RU" dirty="0" smtClean="0"/>
              <a:t> </a:t>
            </a:r>
            <a:endParaRPr lang="ru-RU" dirty="0"/>
          </a:p>
        </p:txBody>
      </p:sp>
      <p:sp>
        <p:nvSpPr>
          <p:cNvPr id="3" name="Содержимое 2"/>
          <p:cNvSpPr>
            <a:spLocks noGrp="1"/>
          </p:cNvSpPr>
          <p:nvPr>
            <p:ph idx="1"/>
          </p:nvPr>
        </p:nvSpPr>
        <p:spPr>
          <a:xfrm>
            <a:off x="457200" y="1214422"/>
            <a:ext cx="8229600" cy="5110178"/>
          </a:xfrm>
        </p:spPr>
        <p:txBody>
          <a:bodyPr>
            <a:noAutofit/>
          </a:bodyPr>
          <a:lstStyle/>
          <a:p>
            <a:r>
              <a:rPr lang="ru-RU" sz="2400" dirty="0" smtClean="0"/>
              <a:t>Мы надеемся, что наши примеры помогут еще раз понять:  Математика нужна, она может во многом послужить на благо человека. Как бы ни относились люди к математике, без нее - как без рук. Она - повсюду. Нужно только уметь ее увидеть. Огромную помощь в этом оказывают книги, позволяющие взглянуть на предмет с новой, неожиданной точки зрения. В наших примерах  показана  роль математики в повседневной жизни людей и ее связь с различными областями знаний, с различными профессиями. </a:t>
            </a:r>
          </a:p>
          <a:p>
            <a:pPr>
              <a:defRPr/>
            </a:pPr>
            <a:r>
              <a:rPr lang="ru-RU" sz="2400" dirty="0" smtClean="0"/>
              <a:t>Роль математики в жизни человека очень значима</a:t>
            </a:r>
          </a:p>
          <a:p>
            <a:pPr>
              <a:defRPr/>
            </a:pPr>
            <a:r>
              <a:rPr lang="ru-RU" sz="2400" dirty="0" smtClean="0"/>
              <a:t>Математика  тесна связана почти со всеми предметами</a:t>
            </a:r>
          </a:p>
          <a:p>
            <a:pPr>
              <a:defRPr/>
            </a:pPr>
            <a:r>
              <a:rPr lang="ru-RU" sz="2400" dirty="0" smtClean="0"/>
              <a:t>Выбор профессии напрямую зависит от успешного обучения математике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229600" cy="1143000"/>
          </a:xfrm>
        </p:spPr>
        <p:txBody>
          <a:bodyPr>
            <a:normAutofit/>
          </a:bodyPr>
          <a:lstStyle/>
          <a:p>
            <a:pPr algn="ctr"/>
            <a:r>
              <a:rPr lang="ru-RU" b="1" dirty="0" smtClean="0">
                <a:latin typeface="Times New Roman" pitchFamily="18" charset="0"/>
                <a:cs typeface="Times New Roman" pitchFamily="18" charset="0"/>
              </a:rPr>
              <a:t>ХОД  ИССЛЕДОВАНИЯ</a:t>
            </a:r>
            <a:endParaRPr lang="ru-RU" dirty="0">
              <a:solidFill>
                <a:schemeClr val="tx1"/>
              </a:solidFill>
            </a:endParaRPr>
          </a:p>
        </p:txBody>
      </p:sp>
      <p:sp>
        <p:nvSpPr>
          <p:cNvPr id="3" name="Объект 2"/>
          <p:cNvSpPr>
            <a:spLocks noGrp="1"/>
          </p:cNvSpPr>
          <p:nvPr>
            <p:ph idx="1"/>
          </p:nvPr>
        </p:nvSpPr>
        <p:spPr>
          <a:xfrm>
            <a:off x="467544" y="2000239"/>
            <a:ext cx="8462174" cy="4572033"/>
          </a:xfrm>
        </p:spPr>
        <p:txBody>
          <a:bodyPr>
            <a:noAutofit/>
          </a:bodyPr>
          <a:lstStyle/>
          <a:p>
            <a:pPr>
              <a:buNone/>
            </a:pPr>
            <a:r>
              <a:rPr lang="ru-RU" sz="2000" dirty="0" smtClean="0">
                <a:latin typeface="Times New Roman" pitchFamily="18" charset="0"/>
                <a:cs typeface="Times New Roman" pitchFamily="18" charset="0"/>
              </a:rPr>
              <a:t>методы исследования</a:t>
            </a:r>
          </a:p>
          <a:p>
            <a:r>
              <a:rPr lang="ru-RU" sz="2000" dirty="0" smtClean="0">
                <a:latin typeface="Times New Roman" pitchFamily="18" charset="0"/>
                <a:cs typeface="Times New Roman" pitchFamily="18" charset="0"/>
              </a:rPr>
              <a:t>  Анализ литературы и материалов сети интернет</a:t>
            </a:r>
          </a:p>
          <a:p>
            <a:pPr>
              <a:lnSpc>
                <a:spcPct val="90000"/>
              </a:lnSpc>
            </a:pPr>
            <a:r>
              <a:rPr lang="ru-RU" sz="2000" dirty="0" smtClean="0">
                <a:latin typeface="Times New Roman" pitchFamily="18" charset="0"/>
                <a:cs typeface="Times New Roman" pitchFamily="18" charset="0"/>
              </a:rPr>
              <a:t> Изучить подборку высказываний великих людей о математике и, проанализировав их, сделать вывод</a:t>
            </a:r>
          </a:p>
          <a:p>
            <a:pPr>
              <a:lnSpc>
                <a:spcPct val="90000"/>
              </a:lnSpc>
            </a:pPr>
            <a:endParaRPr lang="ru-RU" sz="2000" dirty="0" smtClean="0"/>
          </a:p>
          <a:p>
            <a:pPr>
              <a:lnSpc>
                <a:spcPct val="90000"/>
              </a:lnSpc>
            </a:pPr>
            <a:r>
              <a:rPr lang="ru-RU" sz="2000" dirty="0" smtClean="0"/>
              <a:t>Исследовать вопрос, связана ли   математика  с другими предметами   и насколько тесно, сделать вывод</a:t>
            </a:r>
          </a:p>
          <a:p>
            <a:pPr>
              <a:lnSpc>
                <a:spcPct val="90000"/>
              </a:lnSpc>
            </a:pPr>
            <a:endParaRPr lang="ru-RU" sz="2000" dirty="0" smtClean="0"/>
          </a:p>
          <a:p>
            <a:pPr>
              <a:lnSpc>
                <a:spcPct val="90000"/>
              </a:lnSpc>
            </a:pPr>
            <a:r>
              <a:rPr lang="ru-RU" sz="2000" dirty="0" smtClean="0"/>
              <a:t>Провести социологический опрос среди взрослого населения на тему: как успешно они учились по математике в школьные годы и сказалось ли это на выборе будущей профессии.</a:t>
            </a:r>
            <a:endParaRPr lang="ru-RU" sz="2000" dirty="0" smtClean="0">
              <a:latin typeface="Times New Roman" pitchFamily="18" charset="0"/>
              <a:cs typeface="Times New Roman" pitchFamily="18" charset="0"/>
            </a:endParaRPr>
          </a:p>
          <a:p>
            <a:pPr>
              <a:lnSpc>
                <a:spcPct val="80000"/>
              </a:lnSpc>
            </a:pP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Проанализировать результаты исследования,</a:t>
            </a:r>
          </a:p>
          <a:p>
            <a:pPr>
              <a:lnSpc>
                <a:spcPct val="80000"/>
              </a:lnSpc>
            </a:pPr>
            <a:r>
              <a:rPr lang="ru-RU" sz="2000" dirty="0" smtClean="0">
                <a:latin typeface="Times New Roman" pitchFamily="18" charset="0"/>
                <a:cs typeface="Times New Roman" pitchFamily="18" charset="0"/>
              </a:rPr>
              <a:t>Сделать выводы.</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071283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rmAutofit fontScale="90000"/>
          </a:bodyPr>
          <a:lstStyle/>
          <a:p>
            <a:pPr algn="ctr"/>
            <a:r>
              <a:rPr lang="ru-RU" b="1" dirty="0" smtClean="0"/>
              <a:t>Литература:</a:t>
            </a:r>
            <a:endParaRPr lang="ru-RU" dirty="0"/>
          </a:p>
        </p:txBody>
      </p:sp>
      <p:sp>
        <p:nvSpPr>
          <p:cNvPr id="3" name="Содержимое 2"/>
          <p:cNvSpPr>
            <a:spLocks noGrp="1"/>
          </p:cNvSpPr>
          <p:nvPr>
            <p:ph idx="1"/>
          </p:nvPr>
        </p:nvSpPr>
        <p:spPr>
          <a:xfrm>
            <a:off x="457200" y="1500174"/>
            <a:ext cx="8229600" cy="5000660"/>
          </a:xfrm>
        </p:spPr>
        <p:txBody>
          <a:bodyPr>
            <a:normAutofit fontScale="92500" lnSpcReduction="10000"/>
          </a:bodyPr>
          <a:lstStyle/>
          <a:p>
            <a:pPr lvl="0"/>
            <a:r>
              <a:rPr lang="ru-RU" sz="1600" b="1" dirty="0" smtClean="0"/>
              <a:t>Аксенова. М. Д. - Энциклопедия для </a:t>
            </a:r>
            <a:r>
              <a:rPr lang="ru-RU" sz="1600" b="1" dirty="0" err="1" smtClean="0"/>
              <a:t>детей.Т</a:t>
            </a:r>
            <a:r>
              <a:rPr lang="ru-RU" sz="1600" b="1" dirty="0" smtClean="0"/>
              <a:t>. 11. Математика/ Главный ред. М.Д. Аксенова. - М. </a:t>
            </a:r>
            <a:r>
              <a:rPr lang="ru-RU" sz="1600" b="1" dirty="0" err="1" smtClean="0"/>
              <a:t>Аванта+</a:t>
            </a:r>
            <a:r>
              <a:rPr lang="ru-RU" sz="1600" b="1" dirty="0" smtClean="0"/>
              <a:t>, 1998.</a:t>
            </a:r>
            <a:endParaRPr lang="ru-RU" sz="1600" dirty="0" smtClean="0"/>
          </a:p>
          <a:p>
            <a:pPr lvl="0"/>
            <a:r>
              <a:rPr lang="ru-RU" sz="1600" b="1" dirty="0" smtClean="0"/>
              <a:t> </a:t>
            </a:r>
            <a:r>
              <a:rPr lang="ru-RU" sz="1600" b="1" dirty="0" err="1" smtClean="0"/>
              <a:t>Глейзер.Г.И</a:t>
            </a:r>
            <a:r>
              <a:rPr lang="ru-RU" sz="1600" b="1" dirty="0" smtClean="0"/>
              <a:t>.   «История математики в школе» </a:t>
            </a:r>
            <a:endParaRPr lang="ru-RU" sz="1600" dirty="0" smtClean="0"/>
          </a:p>
          <a:p>
            <a:pPr lvl="0"/>
            <a:r>
              <a:rPr lang="ru-RU" sz="1600" b="1" dirty="0" smtClean="0"/>
              <a:t>Сергеев И.С.   «Примени математику»</a:t>
            </a:r>
            <a:endParaRPr lang="ru-RU" sz="1600" dirty="0" smtClean="0"/>
          </a:p>
          <a:p>
            <a:pPr lvl="0"/>
            <a:r>
              <a:rPr lang="ru-RU" sz="1600" b="1" dirty="0" err="1" smtClean="0"/>
              <a:t>Шалаева</a:t>
            </a:r>
            <a:r>
              <a:rPr lang="ru-RU" sz="1600" b="1" dirty="0" smtClean="0"/>
              <a:t> Г.П.  Всё обо всём. Популярная энциклопедия для детей. Москва «Слово»  1997,1999. </a:t>
            </a:r>
          </a:p>
          <a:p>
            <a:r>
              <a:rPr lang="ru-RU" sz="1600" b="1" dirty="0" smtClean="0"/>
              <a:t>«Я познаю мир»: Детская энциклопедия: Математика / Авт. - сост. А.П. Савин и др. - М.: АСТ, 2007. - 480с.</a:t>
            </a:r>
            <a:endParaRPr lang="ru-RU" sz="1600" dirty="0" smtClean="0"/>
          </a:p>
          <a:p>
            <a:r>
              <a:rPr lang="ru-RU" sz="1600" b="1" dirty="0" smtClean="0"/>
              <a:t>Материалы интернет </a:t>
            </a:r>
            <a:r>
              <a:rPr lang="ru-RU" sz="1600" b="1" dirty="0" smtClean="0">
                <a:solidFill>
                  <a:schemeClr val="accent1"/>
                </a:solidFill>
              </a:rPr>
              <a:t>ресурсов  </a:t>
            </a:r>
            <a:r>
              <a:rPr lang="ru-RU" sz="1600" b="1" dirty="0" smtClean="0">
                <a:solidFill>
                  <a:schemeClr val="accent1">
                    <a:lumMod val="60000"/>
                    <a:lumOff val="40000"/>
                  </a:schemeClr>
                </a:solidFill>
              </a:rPr>
              <a:t>( </a:t>
            </a:r>
            <a:r>
              <a:rPr lang="en-US" sz="1600" b="1" u="sng" dirty="0" smtClean="0">
                <a:solidFill>
                  <a:schemeClr val="accent1">
                    <a:lumMod val="60000"/>
                    <a:lumOff val="40000"/>
                  </a:schemeClr>
                </a:solidFill>
                <a:hlinkClick r:id="rId2"/>
              </a:rPr>
              <a:t>www</a:t>
            </a:r>
            <a:r>
              <a:rPr lang="ru-RU" sz="1600" b="1" u="sng" dirty="0" smtClean="0">
                <a:solidFill>
                  <a:schemeClr val="accent1">
                    <a:lumMod val="60000"/>
                    <a:lumOff val="40000"/>
                  </a:schemeClr>
                </a:solidFill>
                <a:hlinkClick r:id="rId2"/>
              </a:rPr>
              <a:t>.</a:t>
            </a:r>
            <a:r>
              <a:rPr lang="en-US" sz="1600" b="1" u="sng" dirty="0" smtClean="0">
                <a:solidFill>
                  <a:schemeClr val="accent1">
                    <a:lumMod val="60000"/>
                    <a:lumOff val="40000"/>
                  </a:schemeClr>
                </a:solidFill>
                <a:hlinkClick r:id="rId2"/>
              </a:rPr>
              <a:t>web math</a:t>
            </a:r>
            <a:r>
              <a:rPr lang="ru-RU" sz="1600" b="1" u="sng" dirty="0" smtClean="0">
                <a:solidFill>
                  <a:schemeClr val="accent1">
                    <a:lumMod val="60000"/>
                    <a:lumOff val="40000"/>
                  </a:schemeClr>
                </a:solidFill>
                <a:hlinkClick r:id="rId2"/>
              </a:rPr>
              <a:t>.</a:t>
            </a:r>
            <a:r>
              <a:rPr lang="en-US" sz="1600" b="1" u="sng" dirty="0" err="1" smtClean="0">
                <a:solidFill>
                  <a:schemeClr val="accent1">
                    <a:lumMod val="60000"/>
                    <a:lumOff val="40000"/>
                  </a:schemeClr>
                </a:solidFill>
                <a:hlinkClick r:id="rId2"/>
              </a:rPr>
              <a:t>ru</a:t>
            </a:r>
            <a:r>
              <a:rPr lang="ru-RU" sz="1600" b="1" dirty="0" smtClean="0">
                <a:solidFill>
                  <a:schemeClr val="accent1"/>
                </a:solidFill>
              </a:rPr>
              <a:t>,  </a:t>
            </a:r>
            <a:r>
              <a:rPr lang="en-US" sz="1600" b="1" dirty="0" err="1" smtClean="0">
                <a:solidFill>
                  <a:schemeClr val="accent1"/>
                </a:solidFill>
              </a:rPr>
              <a:t>ru</a:t>
            </a:r>
            <a:r>
              <a:rPr lang="ru-RU" sz="1600" b="1" dirty="0" smtClean="0">
                <a:solidFill>
                  <a:schemeClr val="accent1"/>
                </a:solidFill>
              </a:rPr>
              <a:t>.</a:t>
            </a:r>
            <a:r>
              <a:rPr lang="en-US" sz="1600" b="1" dirty="0" smtClean="0">
                <a:solidFill>
                  <a:schemeClr val="accent1"/>
                </a:solidFill>
              </a:rPr>
              <a:t>Wikipedia</a:t>
            </a:r>
            <a:r>
              <a:rPr lang="ru-RU" sz="1600" b="1" dirty="0" smtClean="0">
                <a:solidFill>
                  <a:schemeClr val="accent1"/>
                </a:solidFill>
              </a:rPr>
              <a:t>.</a:t>
            </a:r>
            <a:r>
              <a:rPr lang="en-US" sz="1600" b="1" dirty="0" smtClean="0">
                <a:solidFill>
                  <a:schemeClr val="accent1"/>
                </a:solidFill>
              </a:rPr>
              <a:t>org </a:t>
            </a:r>
            <a:r>
              <a:rPr lang="ru-RU" sz="1600" b="1" dirty="0" smtClean="0">
                <a:solidFill>
                  <a:schemeClr val="accent1"/>
                </a:solidFill>
              </a:rPr>
              <a:t> </a:t>
            </a:r>
            <a:endParaRPr lang="ru-RU" sz="1600" dirty="0" smtClean="0">
              <a:solidFill>
                <a:schemeClr val="accent1"/>
              </a:solidFill>
            </a:endParaRPr>
          </a:p>
          <a:p>
            <a:r>
              <a:rPr lang="ru-RU" sz="1600" b="1" u="sng" dirty="0" smtClean="0">
                <a:solidFill>
                  <a:schemeClr val="accent1"/>
                </a:solidFill>
                <a:hlinkClick r:id="rId3"/>
              </a:rPr>
              <a:t>http://ivona.bigmir.net/health/news/305486-Kachestvo-zhizni-zavisit-ot-znanija-matematiki</a:t>
            </a:r>
            <a:r>
              <a:rPr lang="ru-RU" sz="1600" b="1" dirty="0" smtClean="0">
                <a:solidFill>
                  <a:schemeClr val="accent1"/>
                </a:solidFill>
              </a:rPr>
              <a:t> </a:t>
            </a:r>
            <a:endParaRPr lang="ru-RU" sz="1600" dirty="0" smtClean="0">
              <a:solidFill>
                <a:schemeClr val="accent1"/>
              </a:solidFill>
            </a:endParaRPr>
          </a:p>
          <a:p>
            <a:r>
              <a:rPr lang="ru-RU" sz="1600" b="1" u="sng" dirty="0" smtClean="0">
                <a:solidFill>
                  <a:schemeClr val="accent1"/>
                </a:solidFill>
                <a:hlinkClick r:id="rId4"/>
              </a:rPr>
              <a:t>http://archvuz.ru/numbers/2004_2/k14</a:t>
            </a:r>
            <a:r>
              <a:rPr lang="ru-RU" sz="1600" b="1" dirty="0" smtClean="0">
                <a:solidFill>
                  <a:schemeClr val="accent1"/>
                </a:solidFill>
              </a:rPr>
              <a:t> </a:t>
            </a:r>
            <a:endParaRPr lang="ru-RU" sz="1600" dirty="0" smtClean="0">
              <a:solidFill>
                <a:schemeClr val="accent1"/>
              </a:solidFill>
            </a:endParaRPr>
          </a:p>
          <a:p>
            <a:r>
              <a:rPr lang="ru-RU" sz="1600" b="1" u="sng" dirty="0" smtClean="0">
                <a:solidFill>
                  <a:schemeClr val="accent1"/>
                </a:solidFill>
                <a:hlinkClick r:id="rId5"/>
              </a:rPr>
              <a:t>http://vorum.ru/questions/8112</a:t>
            </a:r>
            <a:r>
              <a:rPr lang="ru-RU" sz="1600" b="1" dirty="0" smtClean="0">
                <a:solidFill>
                  <a:schemeClr val="accent1"/>
                </a:solidFill>
              </a:rPr>
              <a:t> </a:t>
            </a:r>
            <a:endParaRPr lang="ru-RU" sz="1600" dirty="0" smtClean="0">
              <a:solidFill>
                <a:schemeClr val="accent1"/>
              </a:solidFill>
            </a:endParaRPr>
          </a:p>
          <a:p>
            <a:r>
              <a:rPr lang="ru-RU" sz="1600" b="1" u="sng" dirty="0" smtClean="0">
                <a:solidFill>
                  <a:schemeClr val="accent1"/>
                </a:solidFill>
                <a:hlinkClick r:id="rId6"/>
              </a:rPr>
              <a:t>http://www.basegroup.ru/library/analysis/fuzzylogic/math/</a:t>
            </a:r>
            <a:r>
              <a:rPr lang="ru-RU" sz="1600" b="1" dirty="0" smtClean="0">
                <a:solidFill>
                  <a:schemeClr val="accent1"/>
                </a:solidFill>
              </a:rPr>
              <a:t> </a:t>
            </a:r>
            <a:endParaRPr lang="ru-RU" sz="1600" dirty="0" smtClean="0">
              <a:solidFill>
                <a:schemeClr val="accent1"/>
              </a:solidFill>
            </a:endParaRPr>
          </a:p>
          <a:p>
            <a:r>
              <a:rPr lang="ru-RU" sz="1600" b="1" u="sng" dirty="0" smtClean="0">
                <a:solidFill>
                  <a:schemeClr val="accent1"/>
                </a:solidFill>
                <a:hlinkClick r:id="rId7"/>
              </a:rPr>
              <a:t>http://bse.sci-lib.com/article074306.html</a:t>
            </a:r>
            <a:r>
              <a:rPr lang="ru-RU" sz="1600" b="1" dirty="0" smtClean="0">
                <a:solidFill>
                  <a:schemeClr val="accent1"/>
                </a:solidFill>
              </a:rPr>
              <a:t> </a:t>
            </a:r>
            <a:endParaRPr lang="ru-RU" sz="1600" dirty="0" smtClean="0">
              <a:solidFill>
                <a:schemeClr val="accent1"/>
              </a:solidFill>
            </a:endParaRPr>
          </a:p>
          <a:p>
            <a:pPr lvl="0" fontAlgn="base"/>
            <a:r>
              <a:rPr lang="ru-RU" sz="1600" b="1" u="sng" dirty="0" smtClean="0">
                <a:solidFill>
                  <a:schemeClr val="accent1"/>
                </a:solidFill>
                <a:hlinkClick r:id="rId8"/>
              </a:rPr>
              <a:t>http://www.google.ru/imghp?hl=ru&amp;tab=wi</a:t>
            </a:r>
            <a:r>
              <a:rPr lang="ru-RU" sz="1600" b="1" u="sng" dirty="0" smtClean="0">
                <a:hlinkClick r:id="rId9"/>
              </a:rPr>
              <a:t>http://www.ozhegov.org/</a:t>
            </a:r>
            <a:r>
              <a:rPr lang="ru-RU" sz="1600" dirty="0" smtClean="0"/>
              <a:t> </a:t>
            </a:r>
            <a:r>
              <a:rPr lang="ru-RU" sz="1600" dirty="0" err="1" smtClean="0"/>
              <a:t>онлайн</a:t>
            </a:r>
            <a:r>
              <a:rPr lang="ru-RU" sz="1600" dirty="0" smtClean="0"/>
              <a:t> - версии толкового словаря С.Ожегова </a:t>
            </a:r>
          </a:p>
          <a:p>
            <a:pPr lvl="0" fontAlgn="base"/>
            <a:r>
              <a:rPr lang="ru-RU" sz="1600" b="1" u="sng" dirty="0" smtClean="0">
                <a:hlinkClick r:id="rId10"/>
              </a:rPr>
              <a:t>http://elementy.ru</a:t>
            </a:r>
            <a:endParaRPr lang="ru-RU" sz="1600" dirty="0" smtClean="0"/>
          </a:p>
          <a:p>
            <a:pPr lvl="0" fontAlgn="base"/>
            <a:r>
              <a:rPr lang="ru-RU" sz="1600" b="1" u="sng" dirty="0" smtClean="0">
                <a:hlinkClick r:id="rId11"/>
              </a:rPr>
              <a:t>http://zrenielib.ru/docs/index-448.html</a:t>
            </a:r>
            <a:endParaRPr lang="ru-RU" sz="1600" dirty="0" smtClean="0"/>
          </a:p>
          <a:p>
            <a:r>
              <a:rPr lang="ru-RU" sz="1600" b="1" u="sng" dirty="0" smtClean="0">
                <a:hlinkClick r:id="rId12"/>
              </a:rPr>
              <a:t>http://www.moeobrazovanie.ru/</a:t>
            </a:r>
            <a:endParaRPr lang="ru-RU" sz="1600" dirty="0">
              <a:solidFill>
                <a:schemeClr val="accent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r>
              <a:rPr lang="ru-RU" sz="60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Спасибо </a:t>
            </a:r>
          </a:p>
          <a:p>
            <a:pPr algn="ctr">
              <a:buNone/>
            </a:pPr>
            <a:r>
              <a:rPr lang="ru-RU" sz="60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за</a:t>
            </a:r>
          </a:p>
          <a:p>
            <a:pPr algn="ctr">
              <a:buNone/>
            </a:pPr>
            <a:r>
              <a:rPr lang="ru-RU" sz="60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Внимание!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48680"/>
            <a:ext cx="7413145" cy="1068491"/>
          </a:xfrm>
        </p:spPr>
        <p:txBody>
          <a:bodyPr>
            <a:normAutofit/>
          </a:bodyPr>
          <a:lstStyle/>
          <a:p>
            <a:endParaRPr lang="ru-RU" dirty="0">
              <a:solidFill>
                <a:schemeClr val="tx1"/>
              </a:solidFill>
            </a:endParaRPr>
          </a:p>
        </p:txBody>
      </p:sp>
      <p:sp>
        <p:nvSpPr>
          <p:cNvPr id="3" name="Объект 2"/>
          <p:cNvSpPr>
            <a:spLocks noGrp="1"/>
          </p:cNvSpPr>
          <p:nvPr>
            <p:ph idx="1"/>
          </p:nvPr>
        </p:nvSpPr>
        <p:spPr/>
        <p:txBody>
          <a:bodyPr>
            <a:normAutofit/>
          </a:bodyPr>
          <a:lstStyle/>
          <a:p>
            <a:pPr algn="ctr"/>
            <a:r>
              <a:rPr lang="ru-RU" sz="3200" dirty="0" smtClean="0">
                <a:latin typeface="Times New Roman" pitchFamily="18" charset="0"/>
                <a:cs typeface="Times New Roman" pitchFamily="18" charset="0"/>
              </a:rPr>
              <a:t>Изучение различных наук и познавание мира превратило нас из  животных в людей!</a:t>
            </a:r>
          </a:p>
          <a:p>
            <a:pPr algn="ctr"/>
            <a:r>
              <a:rPr lang="ru-RU" sz="3200" dirty="0" smtClean="0">
                <a:latin typeface="Times New Roman" pitchFamily="18" charset="0"/>
                <a:cs typeface="Times New Roman" pitchFamily="18" charset="0"/>
              </a:rPr>
              <a:t>Когда мы изучаем какую-либо науку, мы развиваемся в определенном направлении.</a:t>
            </a:r>
          </a:p>
          <a:p>
            <a:pPr algn="ctr"/>
            <a:r>
              <a:rPr lang="ru-RU" sz="3200" dirty="0" smtClean="0">
                <a:latin typeface="Times New Roman" pitchFamily="18" charset="0"/>
                <a:cs typeface="Times New Roman" pitchFamily="18" charset="0"/>
              </a:rPr>
              <a:t>Изучая математику, мы совершенствуем себя. Это своеобразный способ самовоспитания</a:t>
            </a:r>
            <a:endParaRPr lang="ru-RU"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69321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367590"/>
          </a:xfrm>
        </p:spPr>
        <p:txBody>
          <a:bodyPr>
            <a:normAutofit fontScale="90000"/>
          </a:bodyPr>
          <a:lstStyle/>
          <a:p>
            <a:r>
              <a:rPr lang="ru-RU" sz="5400" dirty="0" smtClean="0">
                <a:solidFill>
                  <a:schemeClr val="tx2">
                    <a:satMod val="130000"/>
                  </a:schemeClr>
                </a:solidFill>
              </a:rPr>
              <a:t>«Качество жизни зависит от знания математики»</a:t>
            </a:r>
            <a:endParaRPr lang="ru-RU" dirty="0">
              <a:solidFill>
                <a:schemeClr val="tx1"/>
              </a:solidFill>
            </a:endParaRPr>
          </a:p>
        </p:txBody>
      </p:sp>
      <p:pic>
        <p:nvPicPr>
          <p:cNvPr id="4" name="Содержимое 4" descr="329bd606fa92f6440251c01e52dc2844.jpg"/>
          <p:cNvPicPr>
            <a:picLocks noGrp="1" noChangeAspect="1"/>
          </p:cNvPicPr>
          <p:nvPr>
            <p:ph idx="1"/>
          </p:nvPr>
        </p:nvPicPr>
        <p:blipFill>
          <a:blip r:embed="rId2" cstate="print"/>
          <a:srcRect/>
          <a:stretch>
            <a:fillRect/>
          </a:stretch>
        </p:blipFill>
        <p:spPr>
          <a:xfrm>
            <a:off x="642910" y="2500306"/>
            <a:ext cx="7715304" cy="4000528"/>
          </a:xfrm>
        </p:spPr>
      </p:pic>
    </p:spTree>
    <p:extLst>
      <p:ext uri="{BB962C8B-B14F-4D97-AF65-F5344CB8AC3E}">
        <p14:creationId xmlns:p14="http://schemas.microsoft.com/office/powerpoint/2010/main" xmlns="" val="149781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870">
                                          <p:stCondLst>
                                            <p:cond delay="0"/>
                                          </p:stCondLst>
                                        </p:cTn>
                                        <p:tgtEl>
                                          <p:spTgt spid="4"/>
                                        </p:tgtEl>
                                      </p:cBhvr>
                                    </p:animEffect>
                                    <p:anim calcmode="lin" valueType="num">
                                      <p:cBhvr>
                                        <p:cTn id="8"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13" dur="39">
                                          <p:stCondLst>
                                            <p:cond delay="975"/>
                                          </p:stCondLst>
                                        </p:cTn>
                                        <p:tgtEl>
                                          <p:spTgt spid="4"/>
                                        </p:tgtEl>
                                      </p:cBhvr>
                                      <p:to x="100000" y="60000"/>
                                    </p:animScale>
                                    <p:animScale>
                                      <p:cBhvr>
                                        <p:cTn id="14" dur="249" decel="50000">
                                          <p:stCondLst>
                                            <p:cond delay="1014"/>
                                          </p:stCondLst>
                                        </p:cTn>
                                        <p:tgtEl>
                                          <p:spTgt spid="4"/>
                                        </p:tgtEl>
                                      </p:cBhvr>
                                      <p:to x="100000" y="100000"/>
                                    </p:animScale>
                                    <p:animScale>
                                      <p:cBhvr>
                                        <p:cTn id="15" dur="39">
                                          <p:stCondLst>
                                            <p:cond delay="1968"/>
                                          </p:stCondLst>
                                        </p:cTn>
                                        <p:tgtEl>
                                          <p:spTgt spid="4"/>
                                        </p:tgtEl>
                                      </p:cBhvr>
                                      <p:to x="100000" y="80000"/>
                                    </p:animScale>
                                    <p:animScale>
                                      <p:cBhvr>
                                        <p:cTn id="16" dur="249" decel="50000">
                                          <p:stCondLst>
                                            <p:cond delay="2007"/>
                                          </p:stCondLst>
                                        </p:cTn>
                                        <p:tgtEl>
                                          <p:spTgt spid="4"/>
                                        </p:tgtEl>
                                      </p:cBhvr>
                                      <p:to x="100000" y="100000"/>
                                    </p:animScale>
                                    <p:animScale>
                                      <p:cBhvr>
                                        <p:cTn id="17" dur="39">
                                          <p:stCondLst>
                                            <p:cond delay="2463"/>
                                          </p:stCondLst>
                                        </p:cTn>
                                        <p:tgtEl>
                                          <p:spTgt spid="4"/>
                                        </p:tgtEl>
                                      </p:cBhvr>
                                      <p:to x="100000" y="90000"/>
                                    </p:animScale>
                                    <p:animScale>
                                      <p:cBhvr>
                                        <p:cTn id="18" dur="249" decel="50000">
                                          <p:stCondLst>
                                            <p:cond delay="2502"/>
                                          </p:stCondLst>
                                        </p:cTn>
                                        <p:tgtEl>
                                          <p:spTgt spid="4"/>
                                        </p:tgtEl>
                                      </p:cBhvr>
                                      <p:to x="100000" y="100000"/>
                                    </p:animScale>
                                    <p:animScale>
                                      <p:cBhvr>
                                        <p:cTn id="19" dur="39">
                                          <p:stCondLst>
                                            <p:cond delay="2712"/>
                                          </p:stCondLst>
                                        </p:cTn>
                                        <p:tgtEl>
                                          <p:spTgt spid="4"/>
                                        </p:tgtEl>
                                      </p:cBhvr>
                                      <p:to x="100000" y="95000"/>
                                    </p:animScale>
                                    <p:animScale>
                                      <p:cBhvr>
                                        <p:cTn id="20" dur="249" decel="50000">
                                          <p:stCondLst>
                                            <p:cond delay="2751"/>
                                          </p:stCondLst>
                                        </p:cTn>
                                        <p:tgtEl>
                                          <p:spTgt spid="4"/>
                                        </p:tgtEl>
                                      </p:cBhvr>
                                      <p:to x="100000" y="100000"/>
                                    </p:animScale>
                                  </p:childTnLst>
                                </p:cTn>
                              </p:par>
                            </p:childTnLst>
                          </p:cTn>
                        </p:par>
                        <p:par>
                          <p:cTn id="21" fill="hold">
                            <p:stCondLst>
                              <p:cond delay="3000"/>
                            </p:stCondLst>
                            <p:childTnLst>
                              <p:par>
                                <p:cTn id="22" presetID="32" presetClass="emph" presetSubtype="0" fill="hold" nodeType="afterEffect">
                                  <p:stCondLst>
                                    <p:cond delay="0"/>
                                  </p:stCondLst>
                                  <p:childTnLst>
                                    <p:animClr clrSpc="rgb" dir="cw">
                                      <p:cBhvr override="childStyle">
                                        <p:cTn id="23" dur="200" fill="hold"/>
                                        <p:tgtEl>
                                          <p:spTgt spid="4"/>
                                        </p:tgtEl>
                                        <p:attrNameLst>
                                          <p:attrName>style.color</p:attrName>
                                        </p:attrNameLst>
                                      </p:cBhvr>
                                      <p:to>
                                        <a:schemeClr val="accent1"/>
                                      </p:to>
                                    </p:animClr>
                                    <p:animClr clrSpc="rgb" dir="cw">
                                      <p:cBhvr>
                                        <p:cTn id="24" dur="200" fill="hold"/>
                                        <p:tgtEl>
                                          <p:spTgt spid="4"/>
                                        </p:tgtEl>
                                        <p:attrNameLst>
                                          <p:attrName>fillcolor</p:attrName>
                                        </p:attrNameLst>
                                      </p:cBhvr>
                                      <p:to>
                                        <a:schemeClr val="accent1"/>
                                      </p:to>
                                    </p:animClr>
                                    <p:set>
                                      <p:cBhvr>
                                        <p:cTn id="25" dur="200" fill="hold"/>
                                        <p:tgtEl>
                                          <p:spTgt spid="4"/>
                                        </p:tgtEl>
                                        <p:attrNameLst>
                                          <p:attrName>fill.type</p:attrName>
                                        </p:attrNameLst>
                                      </p:cBhvr>
                                      <p:to>
                                        <p:strVal val="solid"/>
                                      </p:to>
                                    </p:set>
                                    <p:set>
                                      <p:cBhvr>
                                        <p:cTn id="26" dur="200" fill="hold"/>
                                        <p:tgtEl>
                                          <p:spTgt spid="4"/>
                                        </p:tgtEl>
                                        <p:attrNameLst>
                                          <p:attrName>fill.on</p:attrName>
                                        </p:attrNameLst>
                                      </p:cBhvr>
                                      <p:to>
                                        <p:strVal val="true"/>
                                      </p:to>
                                    </p:set>
                                    <p:animRot by="120000">
                                      <p:cBhvr>
                                        <p:cTn id="27" dur="200" fill="hold">
                                          <p:stCondLst>
                                            <p:cond delay="0"/>
                                          </p:stCondLst>
                                        </p:cTn>
                                        <p:tgtEl>
                                          <p:spTgt spid="4"/>
                                        </p:tgtEl>
                                        <p:attrNameLst>
                                          <p:attrName>r</p:attrName>
                                        </p:attrNameLst>
                                      </p:cBhvr>
                                    </p:animRot>
                                    <p:animRot by="-240000">
                                      <p:cBhvr>
                                        <p:cTn id="28" dur="400" fill="hold">
                                          <p:stCondLst>
                                            <p:cond delay="400"/>
                                          </p:stCondLst>
                                        </p:cTn>
                                        <p:tgtEl>
                                          <p:spTgt spid="4"/>
                                        </p:tgtEl>
                                        <p:attrNameLst>
                                          <p:attrName>r</p:attrName>
                                        </p:attrNameLst>
                                      </p:cBhvr>
                                    </p:animRot>
                                    <p:animRot by="240000">
                                      <p:cBhvr>
                                        <p:cTn id="29" dur="400" fill="hold">
                                          <p:stCondLst>
                                            <p:cond delay="800"/>
                                          </p:stCondLst>
                                        </p:cTn>
                                        <p:tgtEl>
                                          <p:spTgt spid="4"/>
                                        </p:tgtEl>
                                        <p:attrNameLst>
                                          <p:attrName>r</p:attrName>
                                        </p:attrNameLst>
                                      </p:cBhvr>
                                    </p:animRot>
                                    <p:animRot by="-240000">
                                      <p:cBhvr>
                                        <p:cTn id="30" dur="400" fill="hold">
                                          <p:stCondLst>
                                            <p:cond delay="1200"/>
                                          </p:stCondLst>
                                        </p:cTn>
                                        <p:tgtEl>
                                          <p:spTgt spid="4"/>
                                        </p:tgtEl>
                                        <p:attrNameLst>
                                          <p:attrName>r</p:attrName>
                                        </p:attrNameLst>
                                      </p:cBhvr>
                                    </p:animRot>
                                    <p:animRot by="120000">
                                      <p:cBhvr>
                                        <p:cTn id="31"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Исследование</a:t>
            </a:r>
            <a:endParaRPr lang="ru-RU" dirty="0"/>
          </a:p>
        </p:txBody>
      </p:sp>
      <p:sp>
        <p:nvSpPr>
          <p:cNvPr id="3" name="Содержимое 2"/>
          <p:cNvSpPr>
            <a:spLocks noGrp="1"/>
          </p:cNvSpPr>
          <p:nvPr>
            <p:ph idx="1"/>
          </p:nvPr>
        </p:nvSpPr>
        <p:spPr/>
        <p:txBody>
          <a:bodyPr/>
          <a:lstStyle/>
          <a:p>
            <a:pPr>
              <a:defRPr/>
            </a:pPr>
            <a:r>
              <a:rPr lang="ru-RU" dirty="0" smtClean="0"/>
              <a:t>Проведём исследование на тему, что было сказано в разные времена великими людьми о математике</a:t>
            </a:r>
          </a:p>
          <a:p>
            <a:pPr>
              <a:defRPr/>
            </a:pPr>
            <a:r>
              <a:rPr lang="ru-RU" dirty="0" smtClean="0"/>
              <a:t>Проанализируем результаты и сделаем вывод </a:t>
            </a:r>
          </a:p>
          <a:p>
            <a:pPr>
              <a:defRPr/>
            </a:pPr>
            <a:r>
              <a:rPr lang="ru-RU" dirty="0" smtClean="0"/>
              <a:t>По результатам вывода составим диаграмму</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561360"/>
          </a:xfrm>
        </p:spPr>
        <p:txBody>
          <a:bodyPr>
            <a:normAutofit fontScale="90000"/>
          </a:bodyPr>
          <a:lstStyle/>
          <a:p>
            <a:pPr algn="ctr"/>
            <a:r>
              <a:rPr lang="ru-RU" sz="5400" dirty="0" smtClean="0"/>
              <a:t>Вот только некоторые высказывания</a:t>
            </a:r>
            <a:endParaRPr lang="ru-RU" dirty="0"/>
          </a:p>
        </p:txBody>
      </p:sp>
      <p:sp>
        <p:nvSpPr>
          <p:cNvPr id="3" name="Содержимое 2"/>
          <p:cNvSpPr>
            <a:spLocks noGrp="1"/>
          </p:cNvSpPr>
          <p:nvPr>
            <p:ph idx="1"/>
          </p:nvPr>
        </p:nvSpPr>
        <p:spPr/>
        <p:txBody>
          <a:bodyPr>
            <a:normAutofit fontScale="62500" lnSpcReduction="20000"/>
          </a:bodyPr>
          <a:lstStyle/>
          <a:p>
            <a:pPr algn="ctr">
              <a:buFontTx/>
              <a:buChar char="•"/>
              <a:defRPr/>
            </a:pPr>
            <a:r>
              <a:rPr lang="ru-RU" dirty="0" smtClean="0">
                <a:solidFill>
                  <a:schemeClr val="tx2"/>
                </a:solidFill>
                <a:effectLst>
                  <a:outerShdw blurRad="38100" dist="38100" dir="2700000" algn="tl">
                    <a:srgbClr val="000000"/>
                  </a:outerShdw>
                </a:effectLst>
                <a:latin typeface="Ravie" pitchFamily="82" charset="0"/>
              </a:rPr>
              <a:t>Как и другие науки, математика возникла из практических нужд людей: </a:t>
            </a:r>
          </a:p>
          <a:p>
            <a:pPr algn="ctr">
              <a:buFontTx/>
              <a:buChar char="•"/>
              <a:defRPr/>
            </a:pPr>
            <a:r>
              <a:rPr lang="ru-RU" dirty="0" smtClean="0">
                <a:solidFill>
                  <a:schemeClr val="tx2"/>
                </a:solidFill>
                <a:effectLst>
                  <a:outerShdw blurRad="38100" dist="38100" dir="2700000" algn="tl">
                    <a:srgbClr val="000000"/>
                  </a:outerShdw>
                </a:effectLst>
                <a:latin typeface="Ravie" pitchFamily="82" charset="0"/>
              </a:rPr>
              <a:t>из измерения площадей земельных участков и вместимости сосудов, из счисления времени и их механики. </a:t>
            </a:r>
            <a:br>
              <a:rPr lang="ru-RU" dirty="0" smtClean="0">
                <a:solidFill>
                  <a:schemeClr val="tx2"/>
                </a:solidFill>
                <a:effectLst>
                  <a:outerShdw blurRad="38100" dist="38100" dir="2700000" algn="tl">
                    <a:srgbClr val="000000"/>
                  </a:outerShdw>
                </a:effectLst>
                <a:latin typeface="Ravie" pitchFamily="82" charset="0"/>
              </a:rPr>
            </a:br>
            <a:r>
              <a:rPr lang="ru-RU" dirty="0" smtClean="0">
                <a:solidFill>
                  <a:schemeClr val="tx2"/>
                </a:solidFill>
                <a:effectLst>
                  <a:outerShdw blurRad="38100" dist="38100" dir="2700000" algn="tl">
                    <a:srgbClr val="000000"/>
                  </a:outerShdw>
                </a:effectLst>
                <a:latin typeface="Ravie" pitchFamily="82" charset="0"/>
              </a:rPr>
              <a:t>					Ф. Энгельс</a:t>
            </a:r>
            <a:r>
              <a:rPr lang="ru-RU" dirty="0" smtClean="0">
                <a:latin typeface="Ravie" pitchFamily="82" charset="0"/>
              </a:rPr>
              <a:t> </a:t>
            </a:r>
          </a:p>
          <a:p>
            <a:pPr algn="ctr">
              <a:buFontTx/>
              <a:buChar char="•"/>
              <a:defRPr/>
            </a:pPr>
            <a:r>
              <a:rPr lang="ru-RU" dirty="0" smtClean="0">
                <a:latin typeface="Ravie" pitchFamily="82" charset="0"/>
              </a:rPr>
              <a:t>Великая книга природы написана математическими символами. </a:t>
            </a:r>
          </a:p>
          <a:p>
            <a:pPr lvl="4" algn="ctr">
              <a:buFontTx/>
              <a:buChar char="•"/>
              <a:defRPr/>
            </a:pPr>
            <a:r>
              <a:rPr lang="ru-RU" dirty="0" smtClean="0">
                <a:latin typeface="Ravie" pitchFamily="82" charset="0"/>
              </a:rPr>
              <a:t>Галилей </a:t>
            </a:r>
          </a:p>
          <a:p>
            <a:pPr algn="ctr">
              <a:buFontTx/>
              <a:buChar char="•"/>
              <a:defRPr/>
            </a:pPr>
            <a:r>
              <a:rPr lang="ru-RU" dirty="0" smtClean="0">
                <a:latin typeface="Ravie" pitchFamily="82" charset="0"/>
              </a:rPr>
              <a:t>Часто говорят, что цифры управляют миром; по крайней мере нет сомнения в том, что цифры показывают, как он управляется. </a:t>
            </a:r>
          </a:p>
          <a:p>
            <a:pPr lvl="4" algn="ctr">
              <a:buFontTx/>
              <a:buChar char="•"/>
              <a:defRPr/>
            </a:pPr>
            <a:r>
              <a:rPr lang="ru-RU" dirty="0" smtClean="0">
                <a:latin typeface="Ravie" pitchFamily="82" charset="0"/>
              </a:rPr>
              <a:t>И. Гете</a:t>
            </a:r>
          </a:p>
          <a:p>
            <a:pPr algn="ctr">
              <a:buFontTx/>
              <a:buChar char="•"/>
              <a:defRPr/>
            </a:pPr>
            <a:endParaRPr lang="ru-RU" dirty="0" smtClean="0">
              <a:latin typeface="Ravie" pitchFamily="82" charset="0"/>
            </a:endParaRPr>
          </a:p>
          <a:p>
            <a:pPr algn="ctr">
              <a:buFontTx/>
              <a:buChar char="•"/>
              <a:defRPr/>
            </a:pPr>
            <a:r>
              <a:rPr lang="ru-RU" dirty="0" smtClean="0">
                <a:latin typeface="Ravie" pitchFamily="82" charset="0"/>
              </a:rPr>
              <a:t>В природе существует внутренне присущая ей скрытая гармония, отражающаяся в наших умах в виде простых математических законов. Именно этим объясняется, почему природные явления удаётся предсказывать с помощью комбинации наблюдений и математического анализа. </a:t>
            </a:r>
          </a:p>
          <a:p>
            <a:pPr lvl="4" algn="ctr">
              <a:buFontTx/>
              <a:buChar char="•"/>
              <a:defRPr/>
            </a:pPr>
            <a:r>
              <a:rPr lang="ru-RU" dirty="0" smtClean="0">
                <a:latin typeface="Ravie" pitchFamily="82" charset="0"/>
              </a:rPr>
              <a:t>Г.Вейль </a:t>
            </a:r>
          </a:p>
          <a:p>
            <a:pPr lvl="4" algn="ctr">
              <a:buFontTx/>
              <a:buChar char="•"/>
              <a:defRPr/>
            </a:pPr>
            <a:r>
              <a:rPr lang="ru-RU" b="1" dirty="0" smtClean="0">
                <a:solidFill>
                  <a:schemeClr val="tx2"/>
                </a:solidFill>
                <a:effectLst>
                  <a:outerShdw blurRad="38100" dist="38100" dir="2700000" algn="tl">
                    <a:srgbClr val="000000"/>
                  </a:outerShdw>
                </a:effectLst>
                <a:latin typeface="Ravie" pitchFamily="82" charset="0"/>
              </a:rPr>
              <a:t>Задача заключается не в том, чтобы учить математике, а в том, чтобы при посредстве математики дисциплинировать ум. </a:t>
            </a:r>
            <a:br>
              <a:rPr lang="ru-RU" b="1" dirty="0" smtClean="0">
                <a:solidFill>
                  <a:schemeClr val="tx2"/>
                </a:solidFill>
                <a:effectLst>
                  <a:outerShdw blurRad="38100" dist="38100" dir="2700000" algn="tl">
                    <a:srgbClr val="000000"/>
                  </a:outerShdw>
                </a:effectLst>
                <a:latin typeface="Ravie" pitchFamily="82" charset="0"/>
              </a:rPr>
            </a:br>
            <a:r>
              <a:rPr lang="ru-RU" b="1" dirty="0" smtClean="0">
                <a:solidFill>
                  <a:schemeClr val="tx2"/>
                </a:solidFill>
                <a:effectLst>
                  <a:outerShdw blurRad="38100" dist="38100" dir="2700000" algn="tl">
                    <a:srgbClr val="000000"/>
                  </a:outerShdw>
                </a:effectLst>
                <a:latin typeface="Ravie" pitchFamily="82" charset="0"/>
              </a:rPr>
              <a:t>	В. Шрадер</a:t>
            </a:r>
          </a:p>
          <a:p>
            <a:pPr algn="ctr">
              <a:defRPr/>
            </a:pPr>
            <a:r>
              <a:rPr lang="ru-RU" dirty="0" smtClean="0">
                <a:latin typeface="Ravie" pitchFamily="82" charset="0"/>
              </a:rPr>
              <a:t>Умственный труд на уроках математики - пробный камень мышления. </a:t>
            </a:r>
          </a:p>
          <a:p>
            <a:pPr algn="ctr">
              <a:defRPr/>
            </a:pPr>
            <a:r>
              <a:rPr lang="ru-RU" dirty="0" smtClean="0">
                <a:latin typeface="Ravie" pitchFamily="82" charset="0"/>
              </a:rPr>
              <a:t>				В.А. Сухомлинский</a:t>
            </a:r>
            <a:endParaRPr lang="ru-RU" dirty="0">
              <a:latin typeface="Ravie"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Исследование</a:t>
            </a:r>
            <a:endParaRPr lang="ru-RU" dirty="0"/>
          </a:p>
        </p:txBody>
      </p:sp>
      <p:sp>
        <p:nvSpPr>
          <p:cNvPr id="3" name="Содержимое 2"/>
          <p:cNvSpPr>
            <a:spLocks noGrp="1"/>
          </p:cNvSpPr>
          <p:nvPr>
            <p:ph idx="1"/>
          </p:nvPr>
        </p:nvSpPr>
        <p:spPr/>
        <p:txBody>
          <a:bodyPr/>
          <a:lstStyle/>
          <a:p>
            <a:pPr marL="609600" indent="-609600">
              <a:defRPr/>
            </a:pPr>
            <a:r>
              <a:rPr lang="ru-RU" smtClean="0"/>
              <a:t>Учащимися </a:t>
            </a:r>
            <a:r>
              <a:rPr lang="ru-RU" dirty="0" smtClean="0"/>
              <a:t>были исследованы 87 различных высказываний великих людей и выявлены следующие группы:</a:t>
            </a:r>
          </a:p>
          <a:p>
            <a:pPr marL="609600" indent="-609600">
              <a:buFont typeface="Wingdings" pitchFamily="2" charset="2"/>
              <a:buAutoNum type="arabicPeriod"/>
              <a:defRPr/>
            </a:pPr>
            <a:r>
              <a:rPr lang="ru-RU" dirty="0" smtClean="0"/>
              <a:t>О важности математики</a:t>
            </a:r>
          </a:p>
          <a:p>
            <a:pPr marL="609600" indent="-609600">
              <a:buFont typeface="Wingdings" pitchFamily="2" charset="2"/>
              <a:buAutoNum type="arabicPeriod"/>
              <a:defRPr/>
            </a:pPr>
            <a:r>
              <a:rPr lang="ru-RU" dirty="0" smtClean="0"/>
              <a:t>О красоте</a:t>
            </a:r>
          </a:p>
          <a:p>
            <a:pPr marL="609600" indent="-609600">
              <a:buFont typeface="Wingdings" pitchFamily="2" charset="2"/>
              <a:buAutoNum type="arabicPeriod"/>
              <a:defRPr/>
            </a:pPr>
            <a:r>
              <a:rPr lang="ru-RU" dirty="0" smtClean="0"/>
              <a:t>О связи с другими науками</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1385</TotalTime>
  <Words>2519</Words>
  <Application>Microsoft Office PowerPoint</Application>
  <PresentationFormat>Экран (4:3)</PresentationFormat>
  <Paragraphs>218</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Поток</vt:lpstr>
      <vt:lpstr>Исследовательская работа</vt:lpstr>
      <vt:lpstr>ВВЕДЕНИЕ</vt:lpstr>
      <vt:lpstr>Слайд 3</vt:lpstr>
      <vt:lpstr>ХОД  ИССЛЕДОВАНИЯ</vt:lpstr>
      <vt:lpstr>Слайд 5</vt:lpstr>
      <vt:lpstr>«Качество жизни зависит от знания математики»</vt:lpstr>
      <vt:lpstr>Исследование</vt:lpstr>
      <vt:lpstr>Вот только некоторые высказывания</vt:lpstr>
      <vt:lpstr>Исследование</vt:lpstr>
      <vt:lpstr>Статистические результаты исследования</vt:lpstr>
      <vt:lpstr>Диаграмма статистических исследований</vt:lpstr>
      <vt:lpstr>Вывод можно сделать словами, взятыми из фраз о математике:</vt:lpstr>
      <vt:lpstr>       </vt:lpstr>
      <vt:lpstr>  Выводы этого исследования .</vt:lpstr>
      <vt:lpstr>«Качество жизни зависит от знания математики»</vt:lpstr>
      <vt:lpstr>  </vt:lpstr>
      <vt:lpstr>Страна цифр</vt:lpstr>
      <vt:lpstr>Страна цифр</vt:lpstr>
      <vt:lpstr>Слайд 19</vt:lpstr>
      <vt:lpstr>Слайд 20</vt:lpstr>
      <vt:lpstr>Слайд 21</vt:lpstr>
      <vt:lpstr>Какие профессии вам нравятся:</vt:lpstr>
      <vt:lpstr>Слайд 23</vt:lpstr>
      <vt:lpstr>Слайд 24</vt:lpstr>
      <vt:lpstr>Слайд 25</vt:lpstr>
      <vt:lpstr> Исследование</vt:lpstr>
      <vt:lpstr>Статистические результаты социологического опроса</vt:lpstr>
      <vt:lpstr> Диаграмма статистических результатов </vt:lpstr>
      <vt:lpstr>Семейный бюджет :</vt:lpstr>
      <vt:lpstr>Покупка продуктов</vt:lpstr>
      <vt:lpstr>Приготовление пищи</vt:lpstr>
      <vt:lpstr>Ремонт дома </vt:lpstr>
      <vt:lpstr>Слайд 33</vt:lpstr>
      <vt:lpstr>Математика в торговле.  </vt:lpstr>
      <vt:lpstr>Математика в раскрое одежды. </vt:lpstr>
      <vt:lpstr>Математика в строительстве. </vt:lpstr>
      <vt:lpstr>Заключение</vt:lpstr>
      <vt:lpstr>Заключение</vt:lpstr>
      <vt:lpstr> Выводы: </vt:lpstr>
      <vt:lpstr>Литература:</vt:lpstr>
      <vt:lpstr>Слайд 41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ПРОЦЕНТЫ В ШКОЛЕ И В ЖИЗНИ</dc:title>
  <dc:creator>user</dc:creator>
  <cp:lastModifiedBy>Завуч</cp:lastModifiedBy>
  <cp:revision>249</cp:revision>
  <dcterms:created xsi:type="dcterms:W3CDTF">2014-02-05T13:04:53Z</dcterms:created>
  <dcterms:modified xsi:type="dcterms:W3CDTF">2016-03-08T01:13:58Z</dcterms:modified>
</cp:coreProperties>
</file>