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sldIdLst>
    <p:sldId id="297" r:id="rId2"/>
    <p:sldId id="276" r:id="rId3"/>
    <p:sldId id="302" r:id="rId4"/>
    <p:sldId id="304" r:id="rId5"/>
    <p:sldId id="291" r:id="rId6"/>
    <p:sldId id="303" r:id="rId7"/>
    <p:sldId id="272" r:id="rId8"/>
    <p:sldId id="295" r:id="rId9"/>
    <p:sldId id="273" r:id="rId10"/>
    <p:sldId id="305" r:id="rId11"/>
    <p:sldId id="29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CE0AE"/>
    <a:srgbClr val="EFB663"/>
    <a:srgbClr val="E6EDF6"/>
    <a:srgbClr val="6BBC46"/>
    <a:srgbClr val="7CBF33"/>
    <a:srgbClr val="FAE5F0"/>
    <a:srgbClr val="FFFAFA"/>
    <a:srgbClr val="FAF5F5"/>
    <a:srgbClr val="F0DCE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50017-838D-455F-B030-5C0377B70E5E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C26B6-C52D-43A4-A5AA-20D3A3747C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795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C26B6-C52D-43A4-A5AA-20D3A3747C2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338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C26B6-C52D-43A4-A5AA-20D3A3747C2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700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C26B6-C52D-43A4-A5AA-20D3A3747C2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7007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C26B6-C52D-43A4-A5AA-20D3A3747C2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2584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5C26B6-C52D-43A4-A5AA-20D3A3747C2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2584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86478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16.06.2026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edia/tabl.sw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484784"/>
            <a:ext cx="9180000" cy="2890543"/>
          </a:xfrm>
          <a:prstGeom prst="rect">
            <a:avLst/>
          </a:prstGeom>
          <a:solidFill>
            <a:schemeClr val="accent3">
              <a:lumMod val="60000"/>
              <a:lumOff val="40000"/>
              <a:alpha val="45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116000" y="4320000"/>
            <a:ext cx="7618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НАТУРАЛЬНЫЕ ЧИСЛА И НУЛЬ. ШКАЛЫ</a:t>
            </a:r>
            <a:endParaRPr lang="ru-RU" sz="20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560" y="1772816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Тема  урока:  Представление числовой </a:t>
            </a:r>
            <a:r>
              <a:rPr lang="ru-RU" sz="40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информации</a:t>
            </a:r>
          </a:p>
          <a:p>
            <a:pPr algn="r"/>
            <a:r>
              <a:rPr lang="ru-RU" sz="40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таблицах.</a:t>
            </a:r>
            <a:r>
              <a:rPr lang="ru-RU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0000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6552000"/>
            <a:ext cx="9144000" cy="30777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400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метапредмет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знание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33265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«Математику </a:t>
            </a:r>
            <a:r>
              <a:rPr lang="ru-RU" sz="20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уже затем </a:t>
            </a:r>
            <a:r>
              <a:rPr lang="ru-RU" sz="2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учить надо</a:t>
            </a:r>
            <a:r>
              <a:rPr lang="ru-RU" sz="20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0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она ум в порядок </a:t>
            </a:r>
            <a:r>
              <a:rPr lang="ru-RU" sz="2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приводит».</a:t>
            </a:r>
          </a:p>
          <a:p>
            <a:r>
              <a:rPr lang="ru-RU" sz="20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                                  М. В. Ломоносов</a:t>
            </a:r>
            <a:endParaRPr lang="ru-RU" sz="20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0064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0" y="6516000"/>
            <a:ext cx="9144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целеполагание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4572000" y="1412776"/>
            <a:ext cx="4320496" cy="3499897"/>
            <a:chOff x="4716000" y="3022859"/>
            <a:chExt cx="4320496" cy="3499897"/>
          </a:xfrm>
        </p:grpSpPr>
        <p:sp>
          <p:nvSpPr>
            <p:cNvPr id="2" name="Прямоугольник с двумя скругленными соседними углами 1"/>
            <p:cNvSpPr/>
            <p:nvPr/>
          </p:nvSpPr>
          <p:spPr>
            <a:xfrm>
              <a:off x="4716000" y="3022859"/>
              <a:ext cx="4320000" cy="360000"/>
            </a:xfrm>
            <a:prstGeom prst="round2Same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31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716016" y="3384000"/>
              <a:ext cx="4320480" cy="313875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Знать строение таблицы,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Уметь извлекать 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информацию из </a:t>
              </a:r>
              <a:r>
                <a:rPr lang="ru-RU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таблиц,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Выполнять  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вычисления по табличным данным, </a:t>
              </a:r>
              <a:endPara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Сравнивать   величины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находить </a:t>
              </a:r>
              <a:r>
                <a:rPr lang="ru-RU" sz="2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наибольшее и наименьшее </a:t>
              </a:r>
              <a:r>
                <a:rPr lang="ru-RU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значения,</a:t>
              </a:r>
            </a:p>
            <a:p>
              <a:pPr marL="342900" indent="-342900">
                <a:buFont typeface="Arial" pitchFamily="34" charset="0"/>
                <a:buChar char="•"/>
              </a:pPr>
              <a:endPara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23528" y="1340768"/>
            <a:ext cx="4247984" cy="38660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74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772816"/>
            <a:ext cx="3167864" cy="30858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467544" y="1772816"/>
            <a:ext cx="216024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763688" y="1772816"/>
            <a:ext cx="216024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2915816" y="1772816"/>
            <a:ext cx="216024" cy="216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611560" y="1916832"/>
            <a:ext cx="0" cy="296952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1835696" y="1916832"/>
            <a:ext cx="0" cy="296952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987824" y="1916832"/>
            <a:ext cx="0" cy="296952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539552" y="2708920"/>
            <a:ext cx="2879848" cy="2071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Строка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Столбец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Ячейка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Головка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Боковик</a:t>
            </a:r>
          </a:p>
          <a:p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39552" y="2276872"/>
            <a:ext cx="26870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КЛЮЧЕВЫЕ  СЛОВА</a:t>
            </a:r>
            <a:endParaRPr lang="ru-RU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Рисунок 23"/>
          <p:cNvPicPr>
            <a:picLocks/>
          </p:cNvPicPr>
          <p:nvPr/>
        </p:nvPicPr>
        <p:blipFill>
          <a:blip r:embed="rId3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000" y="72000"/>
            <a:ext cx="8388496" cy="39600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043608" y="404664"/>
            <a:ext cx="2179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Задачи урока</a:t>
            </a:r>
            <a:endParaRPr lang="ru-RU" sz="2800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395536" y="404664"/>
            <a:ext cx="523948" cy="523220"/>
            <a:chOff x="360000" y="5688000"/>
            <a:chExt cx="523948" cy="52322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duotone>
                <a:prstClr val="black"/>
                <a:schemeClr val="accent4">
                  <a:lumMod val="20000"/>
                  <a:lumOff val="8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000" y="5688000"/>
              <a:ext cx="523948" cy="419159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414000" y="5688000"/>
              <a:ext cx="447558" cy="523220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ru-RU" sz="2800" b="1" dirty="0">
                  <a:solidFill>
                    <a:srgbClr val="000066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Arial" pitchFamily="34" charset="0"/>
                  <a:cs typeface="Arial" pitchFamily="34" charset="0"/>
                </a:rPr>
                <a:t>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639256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хождение в тему урока и создание условий для осознанного восприятия нового материала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980728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Сколько примеров ты сможешь решить за одну минуту?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1987030"/>
            <a:ext cx="6048672" cy="4394298"/>
          </a:xfrm>
          <a:prstGeom prst="rect">
            <a:avLst/>
          </a:prstGeom>
          <a:solidFill>
            <a:srgbClr val="CCFF99">
              <a:alpha val="47000"/>
            </a:srgbClr>
          </a:soli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208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48 + 7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262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16 + 9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316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25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34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4000" y="370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52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+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49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424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14 – 6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4000" y="478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23 –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3528" y="532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32 – 8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492000" y="208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12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/>
                <a:ea typeface="Cambria Math"/>
              </a:rPr>
              <a:t>·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4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492000" y="262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/>
                <a:ea typeface="Cambria Math"/>
              </a:rPr>
              <a:t>·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20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492000" y="316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13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/>
                <a:ea typeface="Cambria Math"/>
              </a:rPr>
              <a:t>·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6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492000" y="370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10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 Math"/>
                <a:ea typeface="Cambria Math"/>
              </a:rPr>
              <a:t>·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100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492000" y="424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36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/>
                <a:ea typeface="Cambria Math"/>
              </a:rPr>
              <a:t>: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12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492000" y="478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55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11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92000" y="532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96 </a:t>
            </a: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8 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Штриховая стрелка вправо 30"/>
          <p:cNvSpPr/>
          <p:nvPr/>
        </p:nvSpPr>
        <p:spPr>
          <a:xfrm rot="5400000">
            <a:off x="3054495" y="1490121"/>
            <a:ext cx="514730" cy="360041"/>
          </a:xfrm>
          <a:prstGeom prst="stripedRightArrow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27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548000" y="208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55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340000" y="208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8000" y="262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25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340000" y="262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84000" y="316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59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340000" y="316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48000" y="3708000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101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340000" y="370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20000" y="42480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8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340000" y="424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48000" y="478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16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340000" y="4788429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84000" y="532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24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340000" y="532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60000" y="208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48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508000" y="208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16000" y="2628000"/>
            <a:ext cx="651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100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5508000" y="262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52000" y="316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78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508000" y="316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644000" y="370800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1000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5508000" y="370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16000" y="424747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508000" y="424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98756" y="47880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5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5508000" y="4788429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788000" y="532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12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5508000" y="532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46029" y="586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45 – 19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714029" y="586800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26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362029" y="586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480558" y="5868000"/>
            <a:ext cx="1872000" cy="43204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160 : 20  =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848558" y="586800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8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5496558" y="5868000"/>
            <a:ext cx="504056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1"/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?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71" name="Рисунок 70"/>
          <p:cNvPicPr>
            <a:picLocks/>
          </p:cNvPicPr>
          <p:nvPr/>
        </p:nvPicPr>
        <p:blipFill>
          <a:blip r:embed="rId2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999" y="72000"/>
            <a:ext cx="8388000" cy="396000"/>
          </a:xfrm>
          <a:prstGeom prst="rect">
            <a:avLst/>
          </a:prstGeom>
        </p:spPr>
      </p:pic>
      <p:sp>
        <p:nvSpPr>
          <p:cNvPr id="72" name="Прямоугольник 71"/>
          <p:cNvSpPr/>
          <p:nvPr/>
        </p:nvSpPr>
        <p:spPr>
          <a:xfrm>
            <a:off x="899592" y="188640"/>
            <a:ext cx="41977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Математическая разминка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251520" y="188640"/>
            <a:ext cx="523948" cy="523220"/>
            <a:chOff x="360000" y="5688000"/>
            <a:chExt cx="523948" cy="523220"/>
          </a:xfrm>
        </p:grpSpPr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000" y="5688000"/>
              <a:ext cx="523948" cy="41915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14000" y="5688000"/>
              <a:ext cx="364202" cy="523220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Times New Roman" pitchFamily="18" charset="0"/>
                  <a:cs typeface="Times New Roman" pitchFamily="18" charset="0"/>
                </a:rPr>
                <a:t>?</a:t>
              </a:r>
              <a:endParaRPr lang="ru-RU" sz="28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88499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6" grpId="0"/>
      <p:bldP spid="38" grpId="0"/>
      <p:bldP spid="40" grpId="0"/>
      <p:bldP spid="42" grpId="0"/>
      <p:bldP spid="44" grpId="0"/>
      <p:bldP spid="46" grpId="0"/>
      <p:bldP spid="48" grpId="0"/>
      <p:bldP spid="50" grpId="0"/>
      <p:bldP spid="52" grpId="0"/>
      <p:bldP spid="54" grpId="0"/>
      <p:bldP spid="56" grpId="0"/>
      <p:bldP spid="58" grpId="0"/>
      <p:bldP spid="62" grpId="0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72000" y="5877272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хождение в тему урока и создание условий для осознанного восприятия нового материала</a:t>
            </a:r>
          </a:p>
        </p:txBody>
      </p:sp>
      <p:pic>
        <p:nvPicPr>
          <p:cNvPr id="71" name="Рисунок 70"/>
          <p:cNvPicPr>
            <a:picLocks/>
          </p:cNvPicPr>
          <p:nvPr/>
        </p:nvPicPr>
        <p:blipFill>
          <a:blip r:embed="rId2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999" y="72000"/>
            <a:ext cx="8388000" cy="396000"/>
          </a:xfrm>
          <a:prstGeom prst="rect">
            <a:avLst/>
          </a:prstGeom>
        </p:spPr>
      </p:pic>
      <p:sp>
        <p:nvSpPr>
          <p:cNvPr id="72" name="Прямоугольник 71"/>
          <p:cNvSpPr/>
          <p:nvPr/>
        </p:nvSpPr>
        <p:spPr>
          <a:xfrm>
            <a:off x="1043608" y="260648"/>
            <a:ext cx="4646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Математическая разминка</a:t>
            </a:r>
            <a:endParaRPr lang="ru-RU" sz="2800" dirty="0">
              <a:solidFill>
                <a:srgbClr val="C00000"/>
              </a:solidFill>
            </a:endParaRPr>
          </a:p>
        </p:txBody>
      </p:sp>
      <p:grpSp>
        <p:nvGrpSpPr>
          <p:cNvPr id="73" name="Группа 72"/>
          <p:cNvGrpSpPr/>
          <p:nvPr/>
        </p:nvGrpSpPr>
        <p:grpSpPr>
          <a:xfrm>
            <a:off x="395536" y="188640"/>
            <a:ext cx="523948" cy="523220"/>
            <a:chOff x="360000" y="5688000"/>
            <a:chExt cx="523948" cy="523220"/>
          </a:xfrm>
        </p:grpSpPr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000" y="5688000"/>
              <a:ext cx="523948" cy="41915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14000" y="5688000"/>
              <a:ext cx="404278" cy="523220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Arial" pitchFamily="34" charset="0"/>
                  <a:cs typeface="Arial" pitchFamily="34" charset="0"/>
                </a:rPr>
                <a:t>?</a:t>
              </a:r>
              <a:endParaRPr lang="ru-RU" sz="28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7" name="Прямоугольник 66"/>
          <p:cNvSpPr/>
          <p:nvPr/>
        </p:nvSpPr>
        <p:spPr>
          <a:xfrm>
            <a:off x="611560" y="980728"/>
            <a:ext cx="697767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№1.5   Найдите </a:t>
            </a:r>
            <a:r>
              <a:rPr lang="ru-RU" sz="2400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ошибки в примерах и исправьте их: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0" y="1844824"/>
            <a:ext cx="8855247" cy="1200329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а) 19 + 27 = 36;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27 + 42 = 69;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49 + 32 = 71;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37 - 19 = 16;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74 - 56 = 18;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49 - 32 = 17.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2123728" y="1916832"/>
            <a:ext cx="50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46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123728" y="1916832"/>
            <a:ext cx="507232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2123728" y="2276872"/>
            <a:ext cx="504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18   </a:t>
            </a:r>
            <a:r>
              <a:rPr lang="ru-RU" dirty="0" smtClean="0">
                <a:solidFill>
                  <a:srgbClr val="C00000"/>
                </a:solidFill>
              </a:rPr>
              <a:t>                                                                                           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2123728" y="2636912"/>
            <a:ext cx="507232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148064" y="1844824"/>
            <a:ext cx="50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69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8064" y="2276872"/>
            <a:ext cx="507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316416" y="1916832"/>
            <a:ext cx="5070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81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244408" y="2276872"/>
            <a:ext cx="507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148064" y="1844824"/>
            <a:ext cx="507232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148064" y="2564904"/>
            <a:ext cx="507232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316416" y="1844824"/>
            <a:ext cx="507232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?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316416" y="2564904"/>
            <a:ext cx="507232" cy="432048"/>
          </a:xfrm>
          <a:prstGeom prst="round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16200000" scaled="0"/>
            <a:tileRect/>
          </a:gra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?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20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70" grpId="0" animBg="1"/>
      <p:bldP spid="78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08000" y="707210"/>
            <a:ext cx="8496448" cy="3009821"/>
            <a:chOff x="108000" y="707211"/>
            <a:chExt cx="6480224" cy="27072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Прямоугольник 4"/>
            <p:cNvSpPr/>
            <p:nvPr/>
          </p:nvSpPr>
          <p:spPr>
            <a:xfrm>
              <a:off x="108000" y="1059993"/>
              <a:ext cx="6480224" cy="2001709"/>
            </a:xfrm>
            <a:prstGeom prst="rect">
              <a:avLst/>
            </a:prstGeom>
            <a:solidFill>
              <a:srgbClr val="FCE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108000" y="2708920"/>
              <a:ext cx="6480224" cy="705565"/>
            </a:xfrm>
            <a:prstGeom prst="roundRect">
              <a:avLst/>
            </a:prstGeom>
            <a:solidFill>
              <a:srgbClr val="FCE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Скругленный прямоугольник 2"/>
            <p:cNvSpPr/>
            <p:nvPr/>
          </p:nvSpPr>
          <p:spPr>
            <a:xfrm>
              <a:off x="108000" y="707211"/>
              <a:ext cx="6480224" cy="705565"/>
            </a:xfrm>
            <a:prstGeom prst="roundRect">
              <a:avLst/>
            </a:prstGeom>
            <a:solidFill>
              <a:srgbClr val="FCE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хождение в тему урока и создание условий для осознанного восприятия нового материала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8000" y="707211"/>
            <a:ext cx="85684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—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Посмотрите на новый учебник. Расскажите, какую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информацию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несет обложка.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Прочитайте обращение авторов к пятиклассникам.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Назовите основные мысли этой статьи.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Какими качествами необходимо обладать для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успешного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изучения этого предмета?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Прочитайте, с какими условными обозначениями мы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встретимся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страницах учебника</a:t>
            </a:r>
          </a:p>
        </p:txBody>
      </p:sp>
      <p:sp>
        <p:nvSpPr>
          <p:cNvPr id="33" name="Скругленный прямоугольник 32">
            <a:hlinkClick r:id="rId3" action="ppaction://hlinkfile"/>
          </p:cNvPr>
          <p:cNvSpPr/>
          <p:nvPr/>
        </p:nvSpPr>
        <p:spPr>
          <a:xfrm>
            <a:off x="6948264" y="3861048"/>
            <a:ext cx="2074857" cy="28803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таблицы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8264" y="4293096"/>
            <a:ext cx="19653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Информационные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Вычислительные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9" y="3933056"/>
            <a:ext cx="6264696" cy="72017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3933056"/>
            <a:ext cx="215984" cy="684008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95536" y="3933056"/>
            <a:ext cx="60405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Таблица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— простая и удобная форма представления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нформации по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однотипным столбцам и строкам.</a:t>
            </a:r>
          </a:p>
        </p:txBody>
      </p:sp>
      <p:pic>
        <p:nvPicPr>
          <p:cNvPr id="18" name="Рисунок 17"/>
          <p:cNvPicPr>
            <a:picLocks/>
          </p:cNvPicPr>
          <p:nvPr/>
        </p:nvPicPr>
        <p:blipFill>
          <a:blip r:embed="rId4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000" y="72000"/>
            <a:ext cx="8388000" cy="396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84000" y="72000"/>
            <a:ext cx="2767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Работаем с книгой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000" y="72000"/>
            <a:ext cx="504056" cy="504056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rgbClr val="EE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5772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хождение в тему урока и создание условий для осознанного восприятия нового материала</a:t>
            </a:r>
          </a:p>
        </p:txBody>
      </p:sp>
      <p:graphicFrame>
        <p:nvGraphicFramePr>
          <p:cNvPr id="7" name="Таблица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3465746073"/>
              </p:ext>
            </p:extLst>
          </p:nvPr>
        </p:nvGraphicFramePr>
        <p:xfrm>
          <a:off x="222375" y="1169776"/>
          <a:ext cx="3255884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3971"/>
                <a:gridCol w="813971"/>
                <a:gridCol w="813971"/>
                <a:gridCol w="813971"/>
              </a:tblGrid>
              <a:tr h="21602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678135" y="836712"/>
            <a:ext cx="1938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Название таблицы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135" y="2492712"/>
            <a:ext cx="1036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Боковик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56404" y="2492712"/>
            <a:ext cx="1128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Столбц</a:t>
            </a:r>
            <a:r>
              <a:rPr lang="ru-RU" sz="1600" b="1" dirty="0" smtClean="0"/>
              <a:t>ы  </a:t>
            </a:r>
            <a:endParaRPr lang="ru-RU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763688" y="166471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Ячейка  </a:t>
            </a:r>
            <a:endParaRPr lang="ru-RU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66135" y="1124712"/>
            <a:ext cx="973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Головка  </a:t>
            </a:r>
            <a:endParaRPr lang="ru-RU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766135" y="1681889"/>
            <a:ext cx="9492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Строки   </a:t>
            </a:r>
            <a:endParaRPr lang="ru-RU" sz="16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655852" y="2312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425783" y="2312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2245968" y="2312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3081967" y="2312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-5400000">
            <a:off x="3658135" y="1196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-5400000">
            <a:off x="3658135" y="1484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-5400000">
            <a:off x="3658135" y="1754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rot="-5400000">
            <a:off x="3658135" y="2024712"/>
            <a:ext cx="0" cy="216000"/>
          </a:xfrm>
          <a:prstGeom prst="straightConnector1">
            <a:avLst/>
          </a:prstGeom>
          <a:ln w="19050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-5400000">
            <a:off x="2253783" y="1700712"/>
            <a:ext cx="0" cy="1656000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3766135" y="1592712"/>
            <a:ext cx="0" cy="522000"/>
          </a:xfrm>
          <a:prstGeom prst="straightConnector1">
            <a:avLst/>
          </a:prstGeom>
          <a:ln w="19050">
            <a:solidFill>
              <a:schemeClr val="tx1"/>
            </a:solidFill>
            <a:headEnd type="non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Таблица 3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4049483543"/>
              </p:ext>
            </p:extLst>
          </p:nvPr>
        </p:nvGraphicFramePr>
        <p:xfrm>
          <a:off x="4788024" y="2204864"/>
          <a:ext cx="3985060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6265"/>
                <a:gridCol w="1235983"/>
                <a:gridCol w="1008112"/>
                <a:gridCol w="744700"/>
              </a:tblGrid>
              <a:tr h="29628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Фамилия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Русск.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яз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ИЗО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7951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Иванов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951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Петров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951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Сидоров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Стрелка вправо 9"/>
          <p:cNvSpPr/>
          <p:nvPr/>
        </p:nvSpPr>
        <p:spPr>
          <a:xfrm>
            <a:off x="4211960" y="2420888"/>
            <a:ext cx="432048" cy="981280"/>
          </a:xfrm>
          <a:prstGeom prst="rightArrow">
            <a:avLst/>
          </a:prstGeom>
          <a:solidFill>
            <a:srgbClr val="EFB66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563888" y="2492896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rgbClr val="EFB66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?</a:t>
            </a:r>
            <a:endParaRPr lang="ru-RU" sz="6000" dirty="0">
              <a:solidFill>
                <a:srgbClr val="EFB66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60032" y="3645024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Извлекать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Анализировать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Сравнивать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Делать прогноз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Рисунок 33"/>
          <p:cNvPicPr>
            <a:picLocks/>
          </p:cNvPicPr>
          <p:nvPr/>
        </p:nvPicPr>
        <p:blipFill>
          <a:blip r:embed="rId3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000" y="72000"/>
            <a:ext cx="8388000" cy="396000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2267744" y="332656"/>
            <a:ext cx="2613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Работаем с книгой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691680" y="260648"/>
            <a:ext cx="504056" cy="504056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EEB5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9397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практикум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052736"/>
            <a:ext cx="5688632" cy="4093428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1.1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 пятых классах провели опрос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«Домашние</a:t>
            </a:r>
          </a:p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животные»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и получили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таблицу (см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справа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Ответьте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по таблице на следующие вопросы: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а) какие данные записаны в седьмой строке;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б) каких животных нет у пятиклассников;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в) какие животные чаще всего живут у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пятиклассников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г) сколько среди животных четвероногих;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д) сколько двуногих животных;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е) сколько животных не имеет ног;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ж) сколько из них покрыты шерстью;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з) сколько среди них млекопитающих?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8413587"/>
              </p:ext>
            </p:extLst>
          </p:nvPr>
        </p:nvGraphicFramePr>
        <p:xfrm>
          <a:off x="5868144" y="1124744"/>
          <a:ext cx="3024336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6224"/>
                <a:gridCol w="1008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Животное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Кошка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Собака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Хомяк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Черепаха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Морская свинка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Кролик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Птицы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Рыбки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Змеи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Никого </a:t>
                      </a:r>
                      <a:endParaRPr lang="ru-RU" sz="18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Рисунок 14"/>
          <p:cNvPicPr>
            <a:picLocks/>
          </p:cNvPicPr>
          <p:nvPr/>
        </p:nvPicPr>
        <p:blipFill>
          <a:blip r:embed="rId2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000" y="72000"/>
            <a:ext cx="8388000" cy="396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979712" y="116632"/>
            <a:ext cx="27310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Наши задачи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1187624" y="260647"/>
            <a:ext cx="720080" cy="576065"/>
            <a:chOff x="360085" y="4030565"/>
            <a:chExt cx="523948" cy="521023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085" y="4030565"/>
              <a:ext cx="523948" cy="419159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360085" y="4032000"/>
              <a:ext cx="461399" cy="519588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ru-RU" sz="3600" b="1" dirty="0" smtClean="0">
                  <a:solidFill>
                    <a:srgbClr val="C00000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Times New Roman" pitchFamily="18" charset="0"/>
                  <a:cs typeface="Times New Roman" pitchFamily="18" charset="0"/>
                </a:rPr>
                <a:t>К</a:t>
              </a:r>
              <a:endParaRPr lang="ru-RU" sz="3600" b="1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03841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проверка полученных результатов. коррекция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412776"/>
            <a:ext cx="296812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№1.4      Заполните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таблицу</a:t>
            </a:r>
            <a:r>
              <a:rPr lang="ru-RU" dirty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7258574"/>
              </p:ext>
            </p:extLst>
          </p:nvPr>
        </p:nvGraphicFramePr>
        <p:xfrm>
          <a:off x="107504" y="2060848"/>
          <a:ext cx="885649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1298"/>
                <a:gridCol w="885649"/>
                <a:gridCol w="885649"/>
                <a:gridCol w="885649"/>
                <a:gridCol w="885649"/>
                <a:gridCol w="885649"/>
                <a:gridCol w="885649"/>
                <a:gridCol w="885649"/>
                <a:gridCol w="8856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Слагаемое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Слагаемое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 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CE0AE"/>
                    </a:solidFill>
                  </a:tcPr>
                </a:tc>
              </a:tr>
            </a:tbl>
          </a:graphicData>
        </a:graphic>
      </p:graphicFrame>
      <p:pic>
        <p:nvPicPr>
          <p:cNvPr id="23" name="Рисунок 22"/>
          <p:cNvPicPr>
            <a:picLocks/>
          </p:cNvPicPr>
          <p:nvPr/>
        </p:nvPicPr>
        <p:blipFill>
          <a:blip r:embed="rId3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000" y="72000"/>
            <a:ext cx="8388000" cy="3960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979712" y="476672"/>
            <a:ext cx="1893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Повторим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1259632" y="548680"/>
            <a:ext cx="523948" cy="584775"/>
            <a:chOff x="360085" y="5148000"/>
            <a:chExt cx="523948" cy="584775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085" y="5148000"/>
              <a:ext cx="523948" cy="419159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360085" y="5148000"/>
              <a:ext cx="479618" cy="584775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>
                  <a:solidFill>
                    <a:srgbClr val="C00000"/>
                  </a:solidFill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Arial" pitchFamily="34" charset="0"/>
                  <a:cs typeface="Arial" pitchFamily="34" charset="0"/>
                </a:rPr>
                <a:t>П</a:t>
              </a:r>
              <a:endParaRPr lang="ru-RU" sz="3200" b="1" dirty="0">
                <a:solidFill>
                  <a:srgbClr val="C00000"/>
                </a:solidFill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54660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проверка полученных результатов. коррекция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124744"/>
            <a:ext cx="6696248" cy="140038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Три одноклассницы — Соня, Тоня и Женя — занимаются в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различных спортивных секциях: одна — в гимнастической, другая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— в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лыжной, третья — в секции плавания. Каким видом спорта</a:t>
            </a: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занимается каждая из девочек, если известно, что Соня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плаванием не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увлекается, а Женя является победителем соревнований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 лыжам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029514" y="1124744"/>
            <a:ext cx="2114486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Составьте таблицу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частников секций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7215501"/>
              </p:ext>
            </p:extLst>
          </p:nvPr>
        </p:nvGraphicFramePr>
        <p:xfrm>
          <a:off x="156829" y="2708920"/>
          <a:ext cx="7262996" cy="1752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5749"/>
                <a:gridCol w="1815749"/>
                <a:gridCol w="1815749"/>
                <a:gridCol w="181574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Спортивные секции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Соня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Тоня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Женя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Гимнастическая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Лыжная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Плавание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827584" y="260648"/>
            <a:ext cx="8172679" cy="523220"/>
          </a:xfrm>
          <a:prstGeom prst="rect">
            <a:avLst/>
          </a:prstGeom>
          <a:gradFill>
            <a:gsLst>
              <a:gs pos="0">
                <a:srgbClr val="FFC000"/>
              </a:gs>
              <a:gs pos="100000">
                <a:schemeClr val="bg1"/>
              </a:gs>
            </a:gsLst>
            <a:lin ang="0" scaled="1"/>
          </a:gradFill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79512" y="260648"/>
            <a:ext cx="523948" cy="523220"/>
            <a:chOff x="349997" y="4608000"/>
            <a:chExt cx="523948" cy="523220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49997" y="4608000"/>
              <a:ext cx="523948" cy="41915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414000" y="4608000"/>
              <a:ext cx="404278" cy="523220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Arial" pitchFamily="34" charset="0"/>
                  <a:cs typeface="Arial" pitchFamily="34" charset="0"/>
                </a:rPr>
                <a:t>?</a:t>
              </a:r>
              <a:endParaRPr lang="ru-RU" sz="28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36479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одведение итогов. рефлексия. домашнее задание </a:t>
            </a:r>
          </a:p>
        </p:txBody>
      </p:sp>
      <p:pic>
        <p:nvPicPr>
          <p:cNvPr id="15" name="Рисунок 14"/>
          <p:cNvPicPr>
            <a:picLocks/>
          </p:cNvPicPr>
          <p:nvPr/>
        </p:nvPicPr>
        <p:blipFill>
          <a:blip r:embed="rId2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000" y="72000"/>
            <a:ext cx="8388000" cy="396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971600" y="404664"/>
            <a:ext cx="3917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Таблицы в нашей жизни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179512" y="404664"/>
            <a:ext cx="523948" cy="478064"/>
            <a:chOff x="360000" y="3491917"/>
            <a:chExt cx="523948" cy="478064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000" y="3491917"/>
              <a:ext cx="523948" cy="419159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14000" y="3508316"/>
              <a:ext cx="426720" cy="461665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Wingdings" pitchFamily="2" charset="2"/>
                  <a:cs typeface="Arial" pitchFamily="34" charset="0"/>
                </a:rPr>
                <a:t>ь</a:t>
              </a:r>
              <a:endParaRPr lang="ru-RU" sz="2400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1520" y="1412776"/>
            <a:ext cx="8784976" cy="32465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perspectiveContrastingRightFacing">
              <a:rot lat="20885726" lon="20316383" rev="463457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Хорошо известны различные виды таблиц. 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возможно ли составить самому таблицу? 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Составьте придуманную вами таблицу или ее фрагмент. 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Поясните используемую в вашей таблице закономерность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3954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-36000" y="6516000"/>
            <a:ext cx="9216000" cy="3077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одведение итогов. рефлексия. домашнее задание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373216"/>
            <a:ext cx="878497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Домашнее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задание: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§1, п1,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1.8, № 1.9; № 1.13(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а-г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556792"/>
            <a:ext cx="8352928" cy="27853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Ответьте на вопросы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 Какое из заданий, выполненных на уроке, больше всего понравилось?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Какие из заданий, выполненных на уроке, вызвали затруднения?</a:t>
            </a:r>
          </a:p>
        </p:txBody>
      </p:sp>
      <p:pic>
        <p:nvPicPr>
          <p:cNvPr id="8" name="Рисунок 7"/>
          <p:cNvPicPr>
            <a:picLocks/>
          </p:cNvPicPr>
          <p:nvPr/>
        </p:nvPicPr>
        <p:blipFill>
          <a:blip r:embed="rId2" cstate="print">
            <a:clrChange>
              <a:clrFrom>
                <a:srgbClr val="22B14C"/>
              </a:clrFrom>
              <a:clrTo>
                <a:srgbClr val="22B14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000" y="72000"/>
            <a:ext cx="8388000" cy="396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195736" y="620688"/>
            <a:ext cx="983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Итоги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1547664" y="620688"/>
            <a:ext cx="523948" cy="419159"/>
            <a:chOff x="360000" y="3491917"/>
            <a:chExt cx="523948" cy="419159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ED1C24"/>
                </a:clrFrom>
                <a:clrTo>
                  <a:srgbClr val="ED1C24">
                    <a:alpha val="0"/>
                  </a:srgbClr>
                </a:clrTo>
              </a:clrChange>
              <a:duotone>
                <a:prstClr val="black"/>
                <a:schemeClr val="accent2">
                  <a:lumMod val="75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000" y="3491917"/>
              <a:ext cx="523948" cy="41915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14000" y="3508316"/>
              <a:ext cx="365806" cy="369332"/>
            </a:xfrm>
            <a:prstGeom prst="rect">
              <a:avLst/>
            </a:prstGeom>
            <a:noFill/>
            <a:effectLst>
              <a:glow rad="139700">
                <a:schemeClr val="bg1"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effectLst>
                    <a:glow rad="139700">
                      <a:schemeClr val="bg1">
                        <a:alpha val="40000"/>
                      </a:schemeClr>
                    </a:glow>
                  </a:effectLst>
                  <a:latin typeface="Wingdings" pitchFamily="2" charset="2"/>
                  <a:cs typeface="Arial" pitchFamily="34" charset="0"/>
                </a:rPr>
                <a:t>ь</a:t>
              </a:r>
              <a:endParaRPr lang="ru-RU" b="1" dirty="0">
                <a:effectLst>
                  <a:glow rad="139700">
                    <a:schemeClr val="bg1"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35015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2156</TotalTime>
  <Words>733</Words>
  <Application>Microsoft Office PowerPoint</Application>
  <PresentationFormat>Экран (4:3)</PresentationFormat>
  <Paragraphs>230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Юлана Багаева</dc:creator>
  <cp:lastModifiedBy>Sent20</cp:lastModifiedBy>
  <cp:revision>306</cp:revision>
  <dcterms:created xsi:type="dcterms:W3CDTF">2021-10-31T04:25:13Z</dcterms:created>
  <dcterms:modified xsi:type="dcterms:W3CDTF">2026-06-16T17:12:25Z</dcterms:modified>
</cp:coreProperties>
</file>