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307" r:id="rId5"/>
    <p:sldId id="302" r:id="rId6"/>
    <p:sldId id="303" r:id="rId7"/>
    <p:sldId id="266" r:id="rId8"/>
    <p:sldId id="264" r:id="rId9"/>
    <p:sldId id="304" r:id="rId10"/>
    <p:sldId id="305" r:id="rId11"/>
    <p:sldId id="306" r:id="rId12"/>
    <p:sldId id="289" r:id="rId13"/>
    <p:sldId id="291" r:id="rId14"/>
    <p:sldId id="294" r:id="rId15"/>
    <p:sldId id="295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301" r:id="rId39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1E4AEA4-8DFA-4A89-87EB-49C32662AFE0}"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  <a:prstDash val="dashDot"/>
            </a:ln>
          </a:left>
          <a:right>
            <a:ln w="12700">
              <a:solidFill>
                <a:schemeClr val="lt1"/>
              </a:solidFill>
              <a:prstDash val="dashDot"/>
            </a:ln>
          </a:right>
          <a:top>
            <a:ln w="12700">
              <a:solidFill>
                <a:schemeClr val="lt1"/>
              </a:solidFill>
              <a:prstDash val="dashDot"/>
            </a:ln>
          </a:top>
          <a:bottom>
            <a:ln w="12700">
              <a:solidFill>
                <a:schemeClr val="lt1"/>
              </a:solidFill>
              <a:prstDash val="dashDot"/>
            </a:ln>
          </a:bottom>
          <a:insideH>
            <a:ln w="12700">
              <a:solidFill>
                <a:schemeClr val="lt1"/>
              </a:solidFill>
              <a:prstDash val="dashDot"/>
            </a:ln>
          </a:insideH>
          <a:insideV>
            <a:ln w="12700">
              <a:solidFill>
                <a:schemeClr val="lt1"/>
              </a:solidFill>
              <a:prstDash val="dashDot"/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  <a:fill>
          <a:solidFill>
            <a:schemeClr val="accent2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  <a:prstDash val="dashDot"/>
            </a:ln>
          </a:top>
        </a:tcBdr>
        <a:fill>
          <a:solidFill>
            <a:schemeClr val="accent2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  <a:prstDash val="dashDot"/>
            </a:ln>
          </a:bottom>
        </a:tcBdr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199999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 bwMode="auto"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 bwMode="auto"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 bwMode="auto">
          <a:xfrm>
            <a:off x="5871224" y="6557946"/>
            <a:ext cx="2002464" cy="22690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F4A9621-640B-4771-A6CD-9C64717A1799}" type="datetimeFigureOut">
              <a:rPr lang="ru-RU"/>
              <a:pPr>
                <a:defRPr/>
              </a:pPr>
              <a:t>11.08.2026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 bwMode="auto">
          <a:xfrm>
            <a:off x="2819400" y="6557946"/>
            <a:ext cx="2927722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7880884" y="6556248"/>
            <a:ext cx="588336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C67EB7E-085C-47FA-998E-DCA217E566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F4A9621-640B-4771-A6CD-9C64717A1799}" type="datetimeFigureOut">
              <a:rPr lang="ru-RU"/>
              <a:pPr>
                <a:defRPr/>
              </a:pPr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C67EB7E-085C-47FA-998E-DCA217E566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066800" y="2821836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F4A9621-640B-4771-A6CD-9C64717A1799}" type="datetimeFigureOut">
              <a:rPr lang="ru-RU"/>
              <a:pPr>
                <a:defRPr/>
              </a:pPr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733952" y="6555112"/>
            <a:ext cx="588336" cy="228600"/>
          </a:xfrm>
        </p:spPr>
        <p:txBody>
          <a:bodyPr/>
          <a:lstStyle/>
          <a:p>
            <a:pPr>
              <a:defRPr/>
            </a:pPr>
            <a:fld id="{6C67EB7E-085C-47FA-998E-DCA217E566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320040"/>
            <a:ext cx="7242048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F4A9621-640B-4771-A6CD-9C64717A1799}" type="datetimeFigureOut">
              <a:rPr lang="ru-RU"/>
              <a:pPr>
                <a:defRPr/>
              </a:pPr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C67EB7E-085C-47FA-998E-DCA217E566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5867399"/>
            <a:ext cx="3520440" cy="457200"/>
          </a:xfrm>
          <a:prstGeom prst="rect">
            <a:avLst/>
          </a:prstGeo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4178808" y="5867399"/>
            <a:ext cx="3520440" cy="457200"/>
          </a:xfrm>
          <a:prstGeom prst="rect">
            <a:avLst/>
          </a:prstGeo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F4A9621-640B-4771-A6CD-9C64717A1799}" type="datetimeFigureOut">
              <a:rPr lang="ru-RU"/>
              <a:pPr>
                <a:defRPr/>
              </a:pPr>
              <a:t>11.08.2026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C67EB7E-085C-47FA-998E-DCA217E566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320040"/>
            <a:ext cx="7242048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F4A9621-640B-4771-A6CD-9C64717A1799}" type="datetimeFigureOut">
              <a:rPr lang="ru-RU"/>
              <a:pPr>
                <a:defRPr/>
              </a:pPr>
              <a:t>11.08.2026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C67EB7E-085C-47FA-998E-DCA217E566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F4A9621-640B-4771-A6CD-9C64717A1799}" type="datetimeFigureOut">
              <a:rPr lang="ru-RU"/>
              <a:pPr>
                <a:defRPr/>
              </a:pPr>
              <a:t>11.08.2026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C67EB7E-085C-47FA-998E-DCA217E566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 bwMode="auto"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F4A9621-640B-4771-A6CD-9C64717A1799}" type="datetimeFigureOut">
              <a:rPr lang="ru-RU"/>
              <a:pPr>
                <a:defRPr/>
              </a:pPr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C67EB7E-085C-47FA-998E-DCA217E566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 bwMode="auto">
          <a:xfrm rot="21419999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marL="0" marR="0" lvl="0" indent="0" algn="l" defTabSz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F4A9621-640B-4771-A6CD-9C64717A1799}" type="datetimeFigureOut">
              <a:rPr lang="ru-RU"/>
              <a:pPr>
                <a:defRPr/>
              </a:pPr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C67EB7E-085C-47FA-998E-DCA217E566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 bwMode="auto">
          <a:xfrm>
            <a:off x="663682" y="1041002"/>
            <a:ext cx="4206240" cy="4206240"/>
          </a:xfrm>
          <a:prstGeom prst="rect">
            <a:avLst/>
          </a:prstGeo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F4A9621-640B-4771-A6CD-9C64717A1799}" type="datetimeFigureOut">
              <a:rPr lang="ru-RU"/>
              <a:pPr>
                <a:defRPr/>
              </a:pPr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C67EB7E-085C-47FA-998E-DCA217E566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553200" y="274955"/>
            <a:ext cx="1524000" cy="5851525"/>
          </a:xfrm>
        </p:spPr>
        <p:txBody>
          <a:bodyPr vert="eaVert" anchor="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42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4242816" y="6557946"/>
            <a:ext cx="2002464" cy="226902"/>
          </a:xfrm>
        </p:spPr>
        <p:txBody>
          <a:bodyPr/>
          <a:lstStyle/>
          <a:p>
            <a:pPr>
              <a:defRPr/>
            </a:pPr>
            <a:fld id="{AF4A9621-640B-4771-A6CD-9C64717A1799}" type="datetimeFigureOut">
              <a:rPr lang="ru-RU"/>
              <a:pPr>
                <a:defRPr/>
              </a:pPr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457200" y="6556248"/>
            <a:ext cx="3657600" cy="2286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7EB7E-085C-47FA-998E-DCA217E566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auto">
          <a:xfrm flipH="1">
            <a:off x="8153399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 bwMode="auto"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F4A9621-640B-4771-A6CD-9C64717A1799}" type="datetimeFigureOut">
              <a:rPr lang="ru-RU"/>
              <a:pPr>
                <a:defRPr/>
              </a:pPr>
              <a:t>11.08.2026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 bwMode="auto"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 bwMode="auto"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7EB7E-085C-47FA-998E-DCA217E566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buNone/>
        <a:defRPr sz="3800" b="1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</p:titleStyle>
    <p:bodyStyle>
      <a:lvl1pPr marL="274320" indent="-274320" algn="l">
        <a:spcBef>
          <a:spcPts val="600"/>
        </a:spcBef>
        <a:buClr>
          <a:schemeClr val="tx2"/>
        </a:buClr>
        <a:buSzPct val="73000"/>
        <a:buFont typeface="Wingdings 2"/>
        <a:buChar char="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>
        <a:spcBef>
          <a:spcPts val="500"/>
        </a:spcBef>
        <a:buClr>
          <a:schemeClr val="accent4"/>
        </a:buClr>
        <a:buSzPct val="80000"/>
        <a:buFont typeface="Wingdings 2"/>
        <a:buChar char=""/>
        <a:defRPr sz="23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>
        <a:spcBef>
          <a:spcPts val="400"/>
        </a:spcBef>
        <a:buClr>
          <a:schemeClr val="accent4"/>
        </a:buClr>
        <a:buSzPct val="60000"/>
        <a:buFont typeface="Wingdings"/>
        <a:buChar char="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>
        <a:spcBef>
          <a:spcPts val="0"/>
        </a:spcBef>
        <a:buClr>
          <a:schemeClr val="accent4"/>
        </a:buClr>
        <a:buSzPct val="80000"/>
        <a:buFont typeface="Wingdings 2"/>
        <a:buChar char=""/>
        <a:defRPr sz="20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>
        <a:spcBef>
          <a:spcPts val="400"/>
        </a:spcBef>
        <a:buClr>
          <a:schemeClr val="accent4"/>
        </a:buClr>
        <a:buSzPct val="70000"/>
        <a:buFont typeface="Wingdings"/>
        <a:buChar char="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>
        <a:spcBef>
          <a:spcPts val="400"/>
        </a:spcBef>
        <a:buClr>
          <a:schemeClr val="accent4"/>
        </a:buClr>
        <a:buSzPct val="80000"/>
        <a:buFont typeface="Wingdings 2"/>
        <a:buChar char=""/>
        <a:defRPr sz="18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>
        <a:spcBef>
          <a:spcPts val="0"/>
        </a:spcBef>
        <a:buClr>
          <a:schemeClr val="accent4"/>
        </a:buClr>
        <a:buSzPct val="80000"/>
        <a:buFont typeface="Wingdings 2"/>
        <a:buChar char="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>
        <a:spcBef>
          <a:spcPts val="300"/>
        </a:spcBef>
        <a:buClr>
          <a:schemeClr val="accent4"/>
        </a:buClr>
        <a:buSzPct val="100000"/>
        <a:buChar char="•"/>
        <a:defRPr sz="16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>
        <a:spcBef>
          <a:spcPts val="0"/>
        </a:spcBef>
        <a:buClr>
          <a:schemeClr val="accent4"/>
        </a:buClr>
        <a:buSzPct val="100000"/>
        <a:buFont typeface="Wingdings"/>
        <a:buChar char="§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71472" y="1357298"/>
            <a:ext cx="8358246" cy="435771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>
                <a:latin typeface="Liberation Serif" pitchFamily="18" charset="0"/>
              </a:rPr>
              <a:t>"Применение </a:t>
            </a:r>
            <a:r>
              <a:rPr lang="ru-RU" dirty="0" err="1" smtClean="0">
                <a:latin typeface="Liberation Serif" pitchFamily="18" charset="0"/>
              </a:rPr>
              <a:t>здоровьесберегающих</a:t>
            </a:r>
            <a:r>
              <a:rPr lang="ru-RU" dirty="0" smtClean="0">
                <a:latin typeface="Liberation Serif" pitchFamily="18" charset="0"/>
              </a:rPr>
              <a:t> технологий в детском </a:t>
            </a:r>
            <a:r>
              <a:rPr lang="ru-RU" dirty="0" smtClean="0">
                <a:latin typeface="Liberation Serif" pitchFamily="18" charset="0"/>
              </a:rPr>
              <a:t>саду«</a:t>
            </a:r>
            <a:br>
              <a:rPr lang="ru-RU" dirty="0" smtClean="0">
                <a:latin typeface="Liberation Serif" pitchFamily="18" charset="0"/>
              </a:rPr>
            </a:br>
            <a:r>
              <a:rPr lang="ru-RU" sz="2000" dirty="0" smtClean="0">
                <a:latin typeface="Liberation Serif" pitchFamily="18" charset="0"/>
              </a:rPr>
              <a:t/>
            </a:r>
            <a:br>
              <a:rPr lang="ru-RU" sz="2000" dirty="0" smtClean="0">
                <a:latin typeface="Liberation Serif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Liberation Serif" pitchFamily="18" charset="0"/>
              </a:rPr>
              <a:t>Автор: Замиралова Лариса Александровна</a:t>
            </a:r>
            <a:br>
              <a:rPr lang="ru-RU" sz="1600" dirty="0" smtClean="0">
                <a:solidFill>
                  <a:schemeClr val="tx1"/>
                </a:solidFill>
                <a:latin typeface="Liberation Serif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Liberation Serif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Liberation Serif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Liberation Serif" pitchFamily="18" charset="0"/>
              </a:rPr>
              <a:t>Должность: воспитатель (1КК)</a:t>
            </a:r>
            <a:br>
              <a:rPr lang="ru-RU" sz="1600" dirty="0" smtClean="0">
                <a:solidFill>
                  <a:schemeClr val="tx1"/>
                </a:solidFill>
                <a:latin typeface="Liberation Serif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Liberation Serif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Liberation Serif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Liberation Serif" pitchFamily="18" charset="0"/>
              </a:rPr>
              <a:t>2026 год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  <a:latin typeface="Liberation Serif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2571736" y="500042"/>
            <a:ext cx="42017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dirty="0" smtClean="0">
                <a:latin typeface="Liberation Serif"/>
              </a:rPr>
              <a:t>Свердловская область  </a:t>
            </a:r>
            <a:r>
              <a:rPr lang="ru-RU" dirty="0" err="1" smtClean="0">
                <a:latin typeface="Liberation Serif"/>
              </a:rPr>
              <a:t>Ирбитский</a:t>
            </a:r>
            <a:r>
              <a:rPr lang="ru-RU" dirty="0" smtClean="0">
                <a:latin typeface="Liberation Serif"/>
              </a:rPr>
              <a:t> район</a:t>
            </a:r>
          </a:p>
          <a:p>
            <a:pPr algn="ctr">
              <a:defRPr/>
            </a:pPr>
            <a:r>
              <a:rPr lang="ru-RU" dirty="0" smtClean="0">
                <a:latin typeface="Liberation Serif"/>
              </a:rPr>
              <a:t>МДОУ «Гаёвский детский </a:t>
            </a:r>
            <a:r>
              <a:rPr lang="ru-RU" dirty="0">
                <a:latin typeface="Liberation Serif"/>
              </a:rPr>
              <a:t>сад</a:t>
            </a:r>
            <a:r>
              <a:rPr lang="ru-RU" dirty="0"/>
              <a:t>»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7239000" cy="1071546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Liberation Serif" pitchFamily="18" charset="0"/>
              </a:rPr>
              <a:t>Актуальность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Liberation Serif" pitchFamily="18" charset="0"/>
              </a:rPr>
              <a:t>темы: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solidFill>
                <a:srgbClr val="002060"/>
              </a:solidFill>
              <a:latin typeface="Liberation Serif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857232"/>
            <a:ext cx="7239000" cy="5598504"/>
          </a:xfrm>
        </p:spPr>
        <p:txBody>
          <a:bodyPr>
            <a:normAutofit fontScale="85000" lnSpcReduction="2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latin typeface="Liberation Serif" pitchFamily="18" charset="0"/>
              </a:rPr>
              <a:t>Сохранение и укрепление здоровья детей дошкольного возраста является одной из приоритетных задач современного образования. Именно в дошкольном детстве закладываются основы физического, психического и социального благополучия ребенка. </a:t>
            </a:r>
            <a:br>
              <a:rPr lang="ru-RU" sz="3200" dirty="0" smtClean="0">
                <a:latin typeface="Liberation Serif" pitchFamily="18" charset="0"/>
              </a:rPr>
            </a:br>
            <a:r>
              <a:rPr lang="ru-RU" sz="3200" dirty="0" smtClean="0">
                <a:latin typeface="Liberation Serif" pitchFamily="18" charset="0"/>
              </a:rPr>
              <a:t>В условиях реализации ФОП ДО особое внимание уделяется созданию безопасной, комфортной и </a:t>
            </a:r>
            <a:r>
              <a:rPr lang="ru-RU" sz="3200" dirty="0" err="1" smtClean="0">
                <a:latin typeface="Liberation Serif" pitchFamily="18" charset="0"/>
              </a:rPr>
              <a:t>здоровьесберегающей</a:t>
            </a:r>
            <a:r>
              <a:rPr lang="ru-RU" sz="3200" dirty="0" smtClean="0">
                <a:latin typeface="Liberation Serif" pitchFamily="18" charset="0"/>
              </a:rPr>
              <a:t> среды, которая способствует гармоничному развитию личности дошкольника.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>
                <a:latin typeface="Liberation Serif"/>
              </a:rPr>
              <a:t/>
            </a:r>
            <a:br>
              <a:rPr lang="ru-RU" sz="3200" dirty="0">
                <a:latin typeface="Liberation Serif"/>
              </a:rPr>
            </a:br>
            <a:endParaRPr lang="ru-RU" sz="3200" dirty="0">
              <a:latin typeface="Liberation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28596" y="285728"/>
            <a:ext cx="7286676" cy="100013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Liberation Serif"/>
              </a:rPr>
              <a:t/>
            </a:r>
            <a:b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Liberation Serif"/>
              </a:rPr>
            </a:b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Liberation Serif"/>
              </a:rPr>
              <a:t/>
            </a:r>
            <a:b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Liberation Serif"/>
              </a:rPr>
            </a:br>
            <a:r>
              <a:rPr lang="ru-RU" sz="2700" dirty="0" err="1" smtClean="0">
                <a:solidFill>
                  <a:schemeClr val="accent2">
                    <a:lumMod val="75000"/>
                  </a:schemeClr>
                </a:solidFill>
                <a:latin typeface="Liberation Serif"/>
              </a:rPr>
              <a:t>здоровьесберегающие</a:t>
            </a: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Liberation Serif"/>
              </a:rPr>
              <a:t> технологии</a:t>
            </a:r>
            <a:r>
              <a:rPr lang="ru-RU" dirty="0">
                <a:latin typeface="Liberation Serif"/>
              </a:rPr>
              <a:t/>
            </a:r>
            <a:br>
              <a:rPr lang="ru-RU" dirty="0">
                <a:latin typeface="Liberation Serif"/>
              </a:rPr>
            </a:br>
            <a:endParaRPr lang="ru-RU" dirty="0">
              <a:latin typeface="Liberation Serif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000108"/>
            <a:ext cx="7239000" cy="5455628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Liberation Serif" pitchFamily="18" charset="0"/>
              </a:rPr>
              <a:t>— </a:t>
            </a:r>
            <a:r>
              <a:rPr lang="ru-RU" dirty="0" smtClean="0">
                <a:latin typeface="Liberation Serif" pitchFamily="18" charset="0"/>
              </a:rPr>
              <a:t>это система мер, направленных на сохранение и укрепление здоровья детей, формирование у них навыков здорового образа жизни, профилактику утомления, переутомления и заболеваний. </a:t>
            </a:r>
            <a:br>
              <a:rPr lang="ru-RU" dirty="0" smtClean="0">
                <a:latin typeface="Liberation Serif" pitchFamily="18" charset="0"/>
              </a:rPr>
            </a:br>
            <a:r>
              <a:rPr lang="ru-RU" dirty="0" smtClean="0">
                <a:latin typeface="Liberation Serif" pitchFamily="18" charset="0"/>
              </a:rPr>
              <a:t>Они помогают организовать образовательный процесс так, чтобы он не вредил здоровью ребенка, а, наоборот, способствовал его развитию и благополучию.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latin typeface="Liberation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3719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7030A0"/>
                </a:solidFill>
                <a:latin typeface="Liberation Serif" pitchFamily="18" charset="0"/>
              </a:rPr>
              <a:t>Цель использования технологий</a:t>
            </a:r>
            <a:endParaRPr lang="ru-RU" sz="2400" dirty="0">
              <a:solidFill>
                <a:srgbClr val="7030A0"/>
              </a:solidFill>
              <a:latin typeface="Liberation Serif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7239000" cy="5312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Liberation Serif" pitchFamily="18" charset="0"/>
              </a:rPr>
              <a:t>Сохранение и укрепление здоровья детей дошкольного </a:t>
            </a:r>
            <a:r>
              <a:rPr lang="ru-RU" dirty="0" smtClean="0">
                <a:latin typeface="Liberation Serif" pitchFamily="18" charset="0"/>
              </a:rPr>
              <a:t>возраста, создание </a:t>
            </a:r>
            <a:r>
              <a:rPr lang="ru-RU" dirty="0" smtClean="0">
                <a:latin typeface="Liberation Serif" pitchFamily="18" charset="0"/>
              </a:rPr>
              <a:t>безопасной, комфортной и </a:t>
            </a:r>
            <a:r>
              <a:rPr lang="ru-RU" dirty="0" err="1" smtClean="0">
                <a:latin typeface="Liberation Serif" pitchFamily="18" charset="0"/>
              </a:rPr>
              <a:t>здоровьесберегающей</a:t>
            </a:r>
            <a:r>
              <a:rPr lang="ru-RU" dirty="0" smtClean="0">
                <a:latin typeface="Liberation Serif" pitchFamily="18" charset="0"/>
              </a:rPr>
              <a:t> </a:t>
            </a:r>
            <a:r>
              <a:rPr lang="ru-RU" dirty="0" smtClean="0">
                <a:latin typeface="Liberation Serif" pitchFamily="18" charset="0"/>
              </a:rPr>
              <a:t>среды</a:t>
            </a:r>
            <a:r>
              <a:rPr lang="ru-RU" dirty="0" smtClean="0">
                <a:latin typeface="Liberation Serif" pitchFamily="18" charset="0"/>
              </a:rPr>
              <a:t> в условиях реализации ФОП ДО </a:t>
            </a:r>
            <a:r>
              <a:rPr lang="ru-RU" dirty="0" smtClean="0">
                <a:latin typeface="Liberation Serif" pitchFamily="18" charset="0"/>
              </a:rPr>
              <a:t>.</a:t>
            </a:r>
            <a:r>
              <a:rPr lang="ru-RU" dirty="0" smtClean="0">
                <a:latin typeface="Liberation Serif" pitchFamily="18" charset="0"/>
              </a:rPr>
              <a:t/>
            </a:r>
            <a:br>
              <a:rPr lang="ru-RU" dirty="0" smtClean="0">
                <a:latin typeface="Liberation Serif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43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Liberation Serif" pitchFamily="18" charset="0"/>
              </a:rPr>
              <a:t>Основные задачи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7239000" cy="552706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Liberation Serif" pitchFamily="18" charset="0"/>
              </a:rPr>
              <a:t>сохранение </a:t>
            </a:r>
            <a:r>
              <a:rPr lang="ru-RU" dirty="0" smtClean="0">
                <a:latin typeface="Liberation Serif" pitchFamily="18" charset="0"/>
              </a:rPr>
              <a:t>и укрепление физического и психического здоровья </a:t>
            </a:r>
            <a:r>
              <a:rPr lang="ru-RU" dirty="0" smtClean="0">
                <a:latin typeface="Liberation Serif" pitchFamily="18" charset="0"/>
              </a:rPr>
              <a:t>детей;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Liberation Serif" pitchFamily="18" charset="0"/>
              </a:rPr>
              <a:t>формирование </a:t>
            </a:r>
            <a:r>
              <a:rPr lang="ru-RU" dirty="0" smtClean="0">
                <a:latin typeface="Liberation Serif" pitchFamily="18" charset="0"/>
              </a:rPr>
              <a:t>правильной осанки, профилактика нарушений зрения и </a:t>
            </a:r>
            <a:r>
              <a:rPr lang="ru-RU" dirty="0" smtClean="0">
                <a:latin typeface="Liberation Serif" pitchFamily="18" charset="0"/>
              </a:rPr>
              <a:t>плоскостопия;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Liberation Serif" pitchFamily="18" charset="0"/>
              </a:rPr>
              <a:t>развитие </a:t>
            </a:r>
            <a:r>
              <a:rPr lang="ru-RU" dirty="0" smtClean="0">
                <a:latin typeface="Liberation Serif" pitchFamily="18" charset="0"/>
              </a:rPr>
              <a:t>двигательной активности;</a:t>
            </a:r>
            <a:br>
              <a:rPr lang="ru-RU" dirty="0" smtClean="0">
                <a:latin typeface="Liberation Serif" pitchFamily="18" charset="0"/>
              </a:rPr>
            </a:br>
            <a:r>
              <a:rPr lang="ru-RU" dirty="0" smtClean="0">
                <a:latin typeface="Liberation Serif" pitchFamily="18" charset="0"/>
              </a:rPr>
              <a:t>воспитание </a:t>
            </a:r>
            <a:r>
              <a:rPr lang="ru-RU" dirty="0" smtClean="0">
                <a:latin typeface="Liberation Serif" pitchFamily="18" charset="0"/>
              </a:rPr>
              <a:t>привычки к здоровому образу </a:t>
            </a:r>
            <a:r>
              <a:rPr lang="ru-RU" dirty="0" smtClean="0">
                <a:latin typeface="Liberation Serif" pitchFamily="18" charset="0"/>
              </a:rPr>
              <a:t>жизни;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Liberation Serif" pitchFamily="18" charset="0"/>
              </a:rPr>
              <a:t>создание </a:t>
            </a:r>
            <a:r>
              <a:rPr lang="ru-RU" dirty="0" smtClean="0">
                <a:latin typeface="Liberation Serif" pitchFamily="18" charset="0"/>
              </a:rPr>
              <a:t>благоприятного эмоционального климата в группе;</a:t>
            </a:r>
            <a:br>
              <a:rPr lang="ru-RU" dirty="0" smtClean="0">
                <a:latin typeface="Liberation Serif" pitchFamily="18" charset="0"/>
              </a:rPr>
            </a:br>
            <a:r>
              <a:rPr lang="ru-RU" dirty="0" smtClean="0">
                <a:latin typeface="Liberation Serif" pitchFamily="18" charset="0"/>
              </a:rPr>
              <a:t>снижение </a:t>
            </a:r>
            <a:r>
              <a:rPr lang="ru-RU" dirty="0" smtClean="0">
                <a:latin typeface="Liberation Serif" pitchFamily="18" charset="0"/>
              </a:rPr>
              <a:t>уровня утомляемости и напряжения у детей.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723900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Liberation Serif" pitchFamily="18" charset="0"/>
              </a:rPr>
              <a:t>Виды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Liberation Serif" pitchFamily="18" charset="0"/>
              </a:rPr>
              <a:t>здоровьесберегающих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Liberation Serif" pitchFamily="18" charset="0"/>
              </a:rPr>
              <a:t> технологий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7239000" cy="53127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Liberation Serif" pitchFamily="18" charset="0"/>
              </a:rPr>
              <a:t> медико-профилактические;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Liberation Serif" pitchFamily="18" charset="0"/>
              </a:rPr>
              <a:t>физкультурно-оздоровительные;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Liberation Serif" pitchFamily="18" charset="0"/>
              </a:rPr>
              <a:t>технологии </a:t>
            </a:r>
            <a:r>
              <a:rPr lang="ru-RU" dirty="0" smtClean="0">
                <a:latin typeface="Liberation Serif" pitchFamily="18" charset="0"/>
              </a:rPr>
              <a:t>обеспечения социально-психологического </a:t>
            </a:r>
            <a:r>
              <a:rPr lang="ru-RU" dirty="0" smtClean="0">
                <a:latin typeface="Liberation Serif" pitchFamily="18" charset="0"/>
              </a:rPr>
              <a:t>благополучия;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Liberation Serif" pitchFamily="18" charset="0"/>
              </a:rPr>
              <a:t>технологии </a:t>
            </a:r>
            <a:r>
              <a:rPr lang="ru-RU" dirty="0" err="1" smtClean="0">
                <a:latin typeface="Liberation Serif" pitchFamily="18" charset="0"/>
              </a:rPr>
              <a:t>валеологического</a:t>
            </a:r>
            <a:r>
              <a:rPr lang="ru-RU" dirty="0" smtClean="0">
                <a:latin typeface="Liberation Serif" pitchFamily="18" charset="0"/>
              </a:rPr>
              <a:t> просвещения детей и родителей</a:t>
            </a:r>
            <a:r>
              <a:rPr lang="ru-RU" dirty="0" smtClean="0">
                <a:latin typeface="Liberation Serif" pitchFamily="18" charset="0"/>
              </a:rPr>
              <a:t>;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Liberation Serif" pitchFamily="18" charset="0"/>
              </a:rPr>
              <a:t>технологии </a:t>
            </a:r>
            <a:r>
              <a:rPr lang="ru-RU" dirty="0" smtClean="0">
                <a:latin typeface="Liberation Serif" pitchFamily="18" charset="0"/>
              </a:rPr>
              <a:t>сохранения и стимулирования здоровья.</a:t>
            </a:r>
            <a:br>
              <a:rPr lang="ru-RU" dirty="0" smtClean="0">
                <a:latin typeface="Liberation Serif" pitchFamily="18" charset="0"/>
              </a:rPr>
            </a:br>
            <a:r>
              <a:rPr lang="ru-RU" dirty="0" smtClean="0">
                <a:latin typeface="Liberation Serif" pitchFamily="18" charset="0"/>
              </a:rPr>
              <a:t/>
            </a:r>
            <a:br>
              <a:rPr lang="ru-RU" dirty="0" smtClean="0">
                <a:latin typeface="Liberation Serif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320040"/>
            <a:ext cx="7239000" cy="246601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Liberation Serif" pitchFamily="18" charset="0"/>
              </a:rPr>
              <a:t>Технологии сохранения и стимулирования </a:t>
            </a: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Liberation Serif" pitchFamily="18" charset="0"/>
              </a:rPr>
              <a:t>здоровья</a:t>
            </a:r>
            <a:b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Liberation Serif" pitchFamily="18" charset="0"/>
              </a:rPr>
            </a:b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Liberation Serif" pitchFamily="18" charset="0"/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Liberation Serif" pitchFamily="18" charset="0"/>
              </a:rPr>
            </a:br>
            <a:r>
              <a:rPr lang="ru-RU" sz="1600" b="0" i="1" dirty="0" smtClean="0">
                <a:solidFill>
                  <a:schemeClr val="tx1"/>
                </a:solidFill>
                <a:latin typeface="Liberation Serif" pitchFamily="18" charset="0"/>
              </a:rPr>
              <a:t>Эти формы работы помогают детям снять мышечное и эмоциональное напряжение, повысить работоспособность и укрепить организм.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solidFill>
                <a:srgbClr val="002060"/>
              </a:solidFill>
              <a:latin typeface="Liberation Serif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928802"/>
            <a:ext cx="7239000" cy="4526934"/>
          </a:xfrm>
        </p:spPr>
        <p:txBody>
          <a:bodyPr>
            <a:normAutofit fontScale="92500" lnSpcReduction="10000"/>
          </a:bodyPr>
          <a:lstStyle/>
          <a:p>
            <a:pPr lvl="0">
              <a:buFont typeface="Wingdings" pitchFamily="2" charset="2"/>
              <a:buChar char="q"/>
              <a:defRPr/>
            </a:pPr>
            <a:r>
              <a:rPr lang="ru-RU" dirty="0">
                <a:latin typeface="Liberation Serif"/>
              </a:rPr>
              <a:t>Утренняя гимнастика</a:t>
            </a:r>
            <a:endParaRPr/>
          </a:p>
          <a:p>
            <a:pPr lvl="0">
              <a:buFont typeface="Wingdings" pitchFamily="2" charset="2"/>
              <a:buChar char="q"/>
              <a:defRPr/>
            </a:pPr>
            <a:r>
              <a:rPr lang="ru-RU" dirty="0">
                <a:latin typeface="Liberation Serif"/>
              </a:rPr>
              <a:t>Дыхательная гимнастика</a:t>
            </a:r>
            <a:endParaRPr/>
          </a:p>
          <a:p>
            <a:pPr lvl="0">
              <a:buFont typeface="Wingdings" pitchFamily="2" charset="2"/>
              <a:buChar char="q"/>
              <a:defRPr/>
            </a:pPr>
            <a:r>
              <a:rPr lang="ru-RU" dirty="0">
                <a:latin typeface="Liberation Serif"/>
              </a:rPr>
              <a:t>Пальчиковая гимнастика</a:t>
            </a:r>
            <a:endParaRPr/>
          </a:p>
          <a:p>
            <a:pPr lvl="0">
              <a:buFont typeface="Wingdings" pitchFamily="2" charset="2"/>
              <a:buChar char="q"/>
              <a:defRPr/>
            </a:pPr>
            <a:r>
              <a:rPr lang="ru-RU" dirty="0">
                <a:latin typeface="Liberation Serif"/>
              </a:rPr>
              <a:t>Игры на свежем воздухе </a:t>
            </a:r>
            <a:endParaRPr/>
          </a:p>
          <a:p>
            <a:pPr lvl="0">
              <a:buFont typeface="Wingdings" pitchFamily="2" charset="2"/>
              <a:buChar char="q"/>
              <a:defRPr/>
            </a:pPr>
            <a:r>
              <a:rPr lang="ru-RU" dirty="0">
                <a:latin typeface="Liberation Serif"/>
              </a:rPr>
              <a:t>Двигательные игры в помещении </a:t>
            </a:r>
            <a:endParaRPr/>
          </a:p>
          <a:p>
            <a:pPr lvl="0">
              <a:buFont typeface="Wingdings" pitchFamily="2" charset="2"/>
              <a:buChar char="q"/>
              <a:defRPr/>
            </a:pPr>
            <a:r>
              <a:rPr lang="ru-RU" dirty="0">
                <a:latin typeface="Liberation Serif"/>
              </a:rPr>
              <a:t>Игры для развития осанки и мышц спины </a:t>
            </a:r>
            <a:endParaRPr/>
          </a:p>
          <a:p>
            <a:pPr lvl="0">
              <a:buFont typeface="Wingdings" pitchFamily="2" charset="2"/>
              <a:buChar char="q"/>
              <a:defRPr/>
            </a:pPr>
            <a:r>
              <a:rPr lang="ru-RU" dirty="0">
                <a:latin typeface="Liberation Serif"/>
              </a:rPr>
              <a:t>Игры и занятия для развития личной гигиены </a:t>
            </a:r>
            <a:endParaRPr/>
          </a:p>
          <a:p>
            <a:pPr lvl="0">
              <a:buFont typeface="Wingdings" pitchFamily="2" charset="2"/>
              <a:buChar char="q"/>
              <a:defRPr/>
            </a:pPr>
            <a:r>
              <a:rPr lang="ru-RU" dirty="0">
                <a:latin typeface="Liberation Serif"/>
              </a:rPr>
              <a:t>Релаксационные и дыхательные упражнения (музыкальные занятия)</a:t>
            </a:r>
            <a:endParaRPr/>
          </a:p>
          <a:p>
            <a:pPr lvl="0">
              <a:buFont typeface="Wingdings" pitchFamily="2" charset="2"/>
              <a:buChar char="q"/>
              <a:defRPr/>
            </a:pPr>
            <a:r>
              <a:rPr lang="ru-RU" dirty="0">
                <a:latin typeface="Liberation Serif"/>
              </a:rPr>
              <a:t>Игры для развития моторики и координации </a:t>
            </a:r>
            <a:endParaRPr lang="ru-RU" dirty="0" smtClean="0">
              <a:latin typeface="Liberation Serif"/>
            </a:endParaRPr>
          </a:p>
          <a:p>
            <a:pPr lvl="0">
              <a:buFont typeface="Wingdings" pitchFamily="2" charset="2"/>
              <a:buChar char="q"/>
              <a:defRPr/>
            </a:pPr>
            <a:r>
              <a:rPr lang="ru-RU" dirty="0" smtClean="0">
                <a:latin typeface="Liberation Serif"/>
              </a:rPr>
              <a:t>Закаливающие процедуры</a:t>
            </a:r>
            <a:endParaRPr lang="ru-RU" dirty="0" smtClean="0">
              <a:latin typeface="Liberation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28596" y="785794"/>
            <a:ext cx="7267604" cy="5669942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itchFamily="2" charset="2"/>
              <a:buChar char="q"/>
              <a:defRPr/>
            </a:pPr>
            <a:r>
              <a:rPr lang="ru-RU" sz="7200" dirty="0">
                <a:latin typeface="Liberation Serif"/>
              </a:rPr>
              <a:t>В группе внедрена система адаптационных мероприятий для малышей, включая постепенное привыкание к режиму детского сада</a:t>
            </a:r>
            <a:r>
              <a:rPr lang="ru-RU" sz="7200" dirty="0" smtClean="0">
                <a:latin typeface="Liberation Serif"/>
              </a:rPr>
              <a:t>.</a:t>
            </a:r>
            <a:endParaRPr sz="7200"/>
          </a:p>
          <a:p>
            <a:pPr>
              <a:buFont typeface="Wingdings" pitchFamily="2" charset="2"/>
              <a:buChar char="q"/>
              <a:defRPr/>
            </a:pPr>
            <a:r>
              <a:rPr lang="ru-RU" sz="7200" dirty="0">
                <a:latin typeface="Liberation Serif"/>
              </a:rPr>
              <a:t>Ежедневные занятия по развитию моторики и дыхательной гимнастике способствуют укреплению здоровья</a:t>
            </a:r>
            <a:r>
              <a:rPr lang="ru-RU" sz="7200" dirty="0" smtClean="0">
                <a:latin typeface="Liberation Serif"/>
              </a:rPr>
              <a:t>.</a:t>
            </a:r>
            <a:endParaRPr sz="7200"/>
          </a:p>
          <a:p>
            <a:pPr>
              <a:buFont typeface="Wingdings" pitchFamily="2" charset="2"/>
              <a:buChar char="q"/>
              <a:defRPr/>
            </a:pPr>
            <a:r>
              <a:rPr lang="ru-RU" sz="7200" dirty="0">
                <a:latin typeface="Liberation Serif"/>
              </a:rPr>
              <a:t>Особое внимание уделяется организации режима дня с учётом потребностей младшего возраста — полноценный сон, сбалансированное питание и прогулки на свежем воздухе</a:t>
            </a:r>
            <a:r>
              <a:rPr lang="ru-RU" sz="7200" dirty="0" smtClean="0">
                <a:latin typeface="Liberation Serif"/>
              </a:rPr>
              <a:t>.</a:t>
            </a:r>
            <a:endParaRPr sz="7200"/>
          </a:p>
          <a:p>
            <a:pPr>
              <a:buFont typeface="Wingdings" pitchFamily="2" charset="2"/>
              <a:buChar char="q"/>
              <a:defRPr/>
            </a:pPr>
            <a:r>
              <a:rPr lang="ru-RU" sz="7200" dirty="0">
                <a:latin typeface="Liberation Serif"/>
              </a:rPr>
              <a:t>Проводится тесное взаимодействие с родителями по вопросам профилактики заболеваний и укрепления иммунитета</a:t>
            </a:r>
            <a:r>
              <a:rPr lang="ru-RU" sz="7200" dirty="0" smtClean="0">
                <a:latin typeface="Liberation Serif"/>
              </a:rPr>
              <a:t>. Регулярное проветривание и влажная уборка помещений с использованием безопасных дезинфицирующих средств</a:t>
            </a:r>
            <a:r>
              <a:rPr lang="ru-RU" sz="7200" dirty="0" smtClean="0">
                <a:latin typeface="Liberation Serif"/>
              </a:rPr>
              <a:t>.</a:t>
            </a:r>
            <a:endParaRPr lang="ru-RU" sz="7200" dirty="0" smtClean="0"/>
          </a:p>
          <a:p>
            <a:pPr>
              <a:buFont typeface="Wingdings" pitchFamily="2" charset="2"/>
              <a:buChar char="q"/>
              <a:defRPr/>
            </a:pPr>
            <a:r>
              <a:rPr lang="ru-RU" sz="7200" dirty="0" smtClean="0">
                <a:latin typeface="Liberation Serif"/>
              </a:rPr>
              <a:t>Организация индивидуальных средств гигиены для каждого ребёнка</a:t>
            </a:r>
            <a:r>
              <a:rPr lang="ru-RU" sz="7200" dirty="0" smtClean="0">
                <a:latin typeface="Liberation Serif"/>
              </a:rPr>
              <a:t>.</a:t>
            </a:r>
            <a:endParaRPr lang="ru-RU" sz="7200" dirty="0" smtClean="0"/>
          </a:p>
          <a:p>
            <a:pPr>
              <a:buFont typeface="Wingdings" pitchFamily="2" charset="2"/>
              <a:buChar char="q"/>
              <a:defRPr/>
            </a:pPr>
            <a:r>
              <a:rPr lang="ru-RU" sz="7200" dirty="0" smtClean="0">
                <a:latin typeface="Liberation Serif"/>
              </a:rPr>
              <a:t>Обучение детей элементарным навыкам личной гигиены в игровой форме</a:t>
            </a:r>
            <a:r>
              <a:rPr lang="ru-RU" sz="7200" dirty="0" smtClean="0">
                <a:latin typeface="Liberation Serif"/>
              </a:rPr>
              <a:t>.</a:t>
            </a:r>
            <a:r>
              <a:rPr lang="ru-RU" sz="7200" dirty="0" smtClean="0">
                <a:latin typeface="Liberation Serif"/>
              </a:rPr>
              <a:t> </a:t>
            </a:r>
            <a:r>
              <a:rPr lang="ru-RU" sz="7200" dirty="0" smtClean="0">
                <a:latin typeface="Liberation Serif"/>
              </a:rPr>
              <a:t>    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ru-RU" sz="7200" dirty="0" smtClean="0">
                <a:latin typeface="Liberation Serif"/>
              </a:rPr>
              <a:t>Организация </a:t>
            </a:r>
            <a:r>
              <a:rPr lang="ru-RU" sz="7200" dirty="0" smtClean="0">
                <a:latin typeface="Liberation Serif"/>
              </a:rPr>
              <a:t>полноценного сна и отдыха, включая дневной сон</a:t>
            </a:r>
            <a:r>
              <a:rPr lang="ru-RU" sz="7200" dirty="0" smtClean="0">
                <a:latin typeface="Liberation Serif"/>
              </a:rPr>
              <a:t>.</a:t>
            </a:r>
            <a:endParaRPr lang="ru-RU" sz="7200" dirty="0" smtClean="0">
              <a:latin typeface="Liberation Serif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ru-RU" sz="7200" dirty="0" smtClean="0">
                <a:latin typeface="Liberation Serif"/>
              </a:rPr>
              <a:t>Чёткое соблюдение времени приёма пищи и прогулок на свежем воздухе</a:t>
            </a:r>
            <a:r>
              <a:rPr lang="ru-RU" sz="7200" dirty="0" smtClean="0">
                <a:latin typeface="Liberation Serif"/>
              </a:rPr>
              <a:t>.</a:t>
            </a:r>
            <a:endParaRPr lang="ru-RU" sz="7200" dirty="0" smtClean="0">
              <a:latin typeface="Liberation Serif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ru-RU" sz="7200" dirty="0" smtClean="0">
                <a:latin typeface="Liberation Serif"/>
              </a:rPr>
              <a:t>Постепенное увеличение времени активных игр и физических нагрузок.</a:t>
            </a:r>
            <a:endParaRPr lang="ru-RU" sz="7200" dirty="0" smtClean="0"/>
          </a:p>
          <a:p>
            <a:pPr>
              <a:buFont typeface="Wingdings" pitchFamily="2" charset="2"/>
              <a:buChar char="q"/>
              <a:defRPr/>
            </a:pPr>
            <a:endParaRPr lang="ru-RU" sz="5000" b="1" dirty="0" smtClean="0"/>
          </a:p>
          <a:p>
            <a:pPr>
              <a:buNone/>
              <a:defRPr/>
            </a:pPr>
            <a:r>
              <a:rPr lang="ru-RU" sz="5000" b="1" dirty="0">
                <a:latin typeface="Liberation Serif"/>
              </a:rPr>
              <a:t/>
            </a:r>
            <a:br>
              <a:rPr lang="ru-RU" sz="5000" b="1" dirty="0">
                <a:latin typeface="Liberation Serif"/>
              </a:rPr>
            </a:br>
            <a:endParaRPr lang="ru-RU" sz="5000" b="1" dirty="0">
              <a:latin typeface="Liberation Serif"/>
            </a:endParaRPr>
          </a:p>
          <a:p>
            <a:pPr>
              <a:defRPr/>
            </a:pPr>
            <a:endParaRPr lang="ru-RU" dirty="0">
              <a:latin typeface="Liberation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9659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solidFill>
                  <a:schemeClr val="tx1"/>
                </a:solidFill>
                <a:latin typeface="Liberation Serif" pitchFamily="18" charset="0"/>
              </a:rPr>
              <a:t>Физкультурно-оздоровительная </a:t>
            </a:r>
            <a:r>
              <a:rPr lang="ru-RU" sz="2700" dirty="0" smtClean="0">
                <a:solidFill>
                  <a:schemeClr val="tx1"/>
                </a:solidFill>
                <a:latin typeface="Liberation Serif" pitchFamily="18" charset="0"/>
              </a:rPr>
              <a:t>работа</a:t>
            </a:r>
            <a:r>
              <a:rPr lang="ru-RU" dirty="0" smtClean="0">
                <a:solidFill>
                  <a:schemeClr val="tx1"/>
                </a:solidFill>
                <a:latin typeface="Liberation Serif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Liberation Serif" pitchFamily="18" charset="0"/>
              </a:rPr>
            </a:br>
            <a:r>
              <a:rPr lang="ru-RU" i="1" dirty="0" smtClean="0">
                <a:solidFill>
                  <a:schemeClr val="tx1"/>
                </a:solidFill>
                <a:latin typeface="Liberation Serif" pitchFamily="18" charset="0"/>
              </a:rPr>
              <a:t> </a:t>
            </a:r>
            <a:r>
              <a:rPr lang="ru-RU" sz="1600" i="1" dirty="0" smtClean="0">
                <a:solidFill>
                  <a:schemeClr val="tx1"/>
                </a:solidFill>
                <a:latin typeface="Liberation Serif" pitchFamily="18" charset="0"/>
              </a:rPr>
              <a:t>Регулярная двигательная активность способствует укреплению здоровья и правильному физическому развитию ребенка. </a:t>
            </a:r>
            <a:r>
              <a:rPr lang="ru-RU" dirty="0" smtClean="0">
                <a:latin typeface="Liberation Serif" pitchFamily="18" charset="0"/>
              </a:rPr>
              <a:t/>
            </a:r>
            <a:br>
              <a:rPr lang="ru-RU" dirty="0" smtClean="0">
                <a:latin typeface="Liberation Serif" pitchFamily="18" charset="0"/>
              </a:rPr>
            </a:br>
            <a:endParaRPr lang="ru-RU" dirty="0">
              <a:latin typeface="Liberation Serif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7239000" cy="466981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Liberation Serif" pitchFamily="18" charset="0"/>
              </a:rPr>
              <a:t>Большое значение имеет организация двигательной активности детей в течение дня</a:t>
            </a:r>
            <a:r>
              <a:rPr lang="ru-RU" dirty="0" smtClean="0">
                <a:latin typeface="Liberation Serif" pitchFamily="18" charset="0"/>
              </a:rPr>
              <a:t>.</a:t>
            </a:r>
          </a:p>
          <a:p>
            <a:pPr>
              <a:buNone/>
            </a:pPr>
            <a:r>
              <a:rPr lang="ru-RU" b="1" dirty="0" smtClean="0">
                <a:latin typeface="Liberation Serif" pitchFamily="18" charset="0"/>
              </a:rPr>
              <a:t> </a:t>
            </a:r>
            <a:r>
              <a:rPr lang="ru-RU" b="1" dirty="0" smtClean="0">
                <a:latin typeface="Liberation Serif" pitchFamily="18" charset="0"/>
              </a:rPr>
              <a:t/>
            </a:r>
            <a:br>
              <a:rPr lang="ru-RU" b="1" dirty="0" smtClean="0">
                <a:latin typeface="Liberation Serif" pitchFamily="18" charset="0"/>
              </a:rPr>
            </a:br>
            <a:r>
              <a:rPr lang="ru-RU" b="1" dirty="0" smtClean="0">
                <a:latin typeface="Liberation Serif" pitchFamily="18" charset="0"/>
              </a:rPr>
              <a:t>Она </a:t>
            </a:r>
            <a:r>
              <a:rPr lang="ru-RU" b="1" dirty="0" smtClean="0">
                <a:latin typeface="Liberation Serif" pitchFamily="18" charset="0"/>
              </a:rPr>
              <a:t>включает: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Liberation Serif" pitchFamily="18" charset="0"/>
              </a:rPr>
              <a:t>занятия </a:t>
            </a:r>
            <a:r>
              <a:rPr lang="ru-RU" dirty="0" smtClean="0">
                <a:latin typeface="Liberation Serif" pitchFamily="18" charset="0"/>
              </a:rPr>
              <a:t>по физической </a:t>
            </a:r>
            <a:r>
              <a:rPr lang="ru-RU" dirty="0" smtClean="0">
                <a:latin typeface="Liberation Serif" pitchFamily="18" charset="0"/>
              </a:rPr>
              <a:t>культуре;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Liberation Serif" pitchFamily="18" charset="0"/>
              </a:rPr>
              <a:t>прогулки </a:t>
            </a:r>
            <a:r>
              <a:rPr lang="ru-RU" dirty="0" smtClean="0">
                <a:latin typeface="Liberation Serif" pitchFamily="18" charset="0"/>
              </a:rPr>
              <a:t>на свежем </a:t>
            </a:r>
            <a:r>
              <a:rPr lang="ru-RU" dirty="0" smtClean="0">
                <a:latin typeface="Liberation Serif" pitchFamily="18" charset="0"/>
              </a:rPr>
              <a:t>воздухе;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Liberation Serif" pitchFamily="18" charset="0"/>
              </a:rPr>
              <a:t>спортивные </a:t>
            </a:r>
            <a:r>
              <a:rPr lang="ru-RU" dirty="0" smtClean="0">
                <a:latin typeface="Liberation Serif" pitchFamily="18" charset="0"/>
              </a:rPr>
              <a:t>развлечения и </a:t>
            </a:r>
            <a:r>
              <a:rPr lang="ru-RU" dirty="0" smtClean="0">
                <a:latin typeface="Liberation Serif" pitchFamily="18" charset="0"/>
              </a:rPr>
              <a:t>праздники;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Liberation Serif" pitchFamily="18" charset="0"/>
              </a:rPr>
              <a:t>игры-эстафеты;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Liberation Serif" pitchFamily="18" charset="0"/>
              </a:rPr>
              <a:t>упражнения </a:t>
            </a:r>
            <a:r>
              <a:rPr lang="ru-RU" dirty="0" smtClean="0">
                <a:latin typeface="Liberation Serif" pitchFamily="18" charset="0"/>
              </a:rPr>
              <a:t>на развитие координации, силы, выносливости и ловкости.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46588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Liberation Serif" pitchFamily="18" charset="0"/>
              </a:rPr>
              <a:t>Психологическое благополучие детей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7239000" cy="509843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u="sng" dirty="0" smtClean="0">
                <a:latin typeface="Liberation Serif" pitchFamily="18" charset="0"/>
              </a:rPr>
              <a:t/>
            </a:r>
            <a:br>
              <a:rPr lang="ru-RU" u="sng" dirty="0" smtClean="0">
                <a:latin typeface="Liberation Serif" pitchFamily="18" charset="0"/>
              </a:rPr>
            </a:br>
            <a:r>
              <a:rPr lang="ru-RU" u="sng" dirty="0" smtClean="0">
                <a:latin typeface="Liberation Serif" pitchFamily="18" charset="0"/>
              </a:rPr>
              <a:t>Здоровье ребенка — это не только физическое состояние, но и эмоциональное благополучие. </a:t>
            </a:r>
            <a:endParaRPr lang="ru-RU" u="sng" dirty="0" smtClean="0">
              <a:latin typeface="Liberation Serif" pitchFamily="18" charset="0"/>
            </a:endParaRPr>
          </a:p>
          <a:p>
            <a:pPr>
              <a:buNone/>
            </a:pPr>
            <a:r>
              <a:rPr lang="ru-RU" dirty="0" smtClean="0">
                <a:latin typeface="Liberation Serif" pitchFamily="18" charset="0"/>
              </a:rPr>
              <a:t/>
            </a:r>
            <a:br>
              <a:rPr lang="ru-RU" dirty="0" smtClean="0">
                <a:latin typeface="Liberation Serif" pitchFamily="18" charset="0"/>
              </a:rPr>
            </a:br>
            <a:r>
              <a:rPr lang="ru-RU" dirty="0" smtClean="0">
                <a:latin typeface="Liberation Serif" pitchFamily="18" charset="0"/>
              </a:rPr>
              <a:t>Очень важно создать в группе доброжелательную атмосферу, где ребенок чувствует </a:t>
            </a:r>
            <a:r>
              <a:rPr lang="ru-RU" dirty="0" smtClean="0">
                <a:latin typeface="Liberation Serif" pitchFamily="18" charset="0"/>
              </a:rPr>
              <a:t>себя </a:t>
            </a:r>
            <a:r>
              <a:rPr lang="ru-RU" dirty="0" smtClean="0">
                <a:latin typeface="Liberation Serif" pitchFamily="18" charset="0"/>
              </a:rPr>
              <a:t>защищенным, любимым и успешным. </a:t>
            </a:r>
            <a:endParaRPr lang="ru-RU" dirty="0" smtClean="0">
              <a:latin typeface="Liberation Serif" pitchFamily="18" charset="0"/>
            </a:endParaRPr>
          </a:p>
          <a:p>
            <a:pPr>
              <a:buNone/>
            </a:pPr>
            <a:r>
              <a:rPr lang="ru-RU" dirty="0" smtClean="0">
                <a:latin typeface="Liberation Serif" pitchFamily="18" charset="0"/>
              </a:rPr>
              <a:t/>
            </a:r>
            <a:br>
              <a:rPr lang="ru-RU" dirty="0" smtClean="0">
                <a:latin typeface="Liberation Serif" pitchFamily="18" charset="0"/>
              </a:rPr>
            </a:br>
            <a:r>
              <a:rPr lang="ru-RU" b="1" dirty="0" smtClean="0">
                <a:latin typeface="Liberation Serif" pitchFamily="18" charset="0"/>
              </a:rPr>
              <a:t>Для этого педагог </a:t>
            </a:r>
            <a:r>
              <a:rPr lang="ru-RU" b="1" dirty="0" smtClean="0">
                <a:latin typeface="Liberation Serif" pitchFamily="18" charset="0"/>
              </a:rPr>
              <a:t>использует: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Liberation Serif" pitchFamily="18" charset="0"/>
              </a:rPr>
              <a:t>игровые методы;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Liberation Serif" pitchFamily="18" charset="0"/>
              </a:rPr>
              <a:t>поощрение;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Liberation Serif" pitchFamily="18" charset="0"/>
              </a:rPr>
              <a:t>индивидуальный подход;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Liberation Serif" pitchFamily="18" charset="0"/>
              </a:rPr>
              <a:t>спокойный </a:t>
            </a:r>
            <a:r>
              <a:rPr lang="ru-RU" dirty="0" smtClean="0">
                <a:latin typeface="Liberation Serif" pitchFamily="18" charset="0"/>
              </a:rPr>
              <a:t>тон </a:t>
            </a:r>
            <a:r>
              <a:rPr lang="ru-RU" dirty="0" smtClean="0">
                <a:latin typeface="Liberation Serif" pitchFamily="18" charset="0"/>
              </a:rPr>
              <a:t>общения;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Liberation Serif" pitchFamily="18" charset="0"/>
              </a:rPr>
              <a:t>приемы </a:t>
            </a:r>
            <a:r>
              <a:rPr lang="ru-RU" dirty="0" smtClean="0">
                <a:latin typeface="Liberation Serif" pitchFamily="18" charset="0"/>
              </a:rPr>
              <a:t>снятия тревожности и напряжения.</a:t>
            </a:r>
            <a:br>
              <a:rPr lang="ru-RU" dirty="0" smtClean="0">
                <a:latin typeface="Liberation Serif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207167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solidFill>
                  <a:srgbClr val="7030A0"/>
                </a:solidFill>
                <a:latin typeface="Liberation Serif" pitchFamily="18" charset="0"/>
              </a:rPr>
              <a:t>Работа с </a:t>
            </a:r>
            <a:r>
              <a:rPr lang="ru-RU" sz="2700" dirty="0" smtClean="0">
                <a:solidFill>
                  <a:srgbClr val="7030A0"/>
                </a:solidFill>
                <a:latin typeface="Liberation Serif" pitchFamily="18" charset="0"/>
              </a:rPr>
              <a:t>родителями</a:t>
            </a:r>
            <a:br>
              <a:rPr lang="ru-RU" sz="2700" dirty="0" smtClean="0">
                <a:solidFill>
                  <a:srgbClr val="7030A0"/>
                </a:solidFill>
                <a:latin typeface="Liberation Serif" pitchFamily="18" charset="0"/>
              </a:rPr>
            </a:br>
            <a:r>
              <a:rPr lang="ru-RU" sz="4000" i="1" dirty="0" smtClean="0">
                <a:latin typeface="Liberation Serif" pitchFamily="18" charset="0"/>
              </a:rPr>
              <a:t> </a:t>
            </a:r>
            <a:r>
              <a:rPr lang="ru-RU" sz="1300" i="1" dirty="0" smtClean="0">
                <a:latin typeface="Liberation Serif" pitchFamily="18" charset="0"/>
              </a:rPr>
              <a:t>Эффективность </a:t>
            </a:r>
            <a:r>
              <a:rPr lang="ru-RU" sz="1300" i="1" dirty="0" err="1" smtClean="0">
                <a:latin typeface="Liberation Serif" pitchFamily="18" charset="0"/>
              </a:rPr>
              <a:t>здоровьесберегающих</a:t>
            </a:r>
            <a:r>
              <a:rPr lang="ru-RU" sz="1300" i="1" dirty="0" smtClean="0">
                <a:latin typeface="Liberation Serif" pitchFamily="18" charset="0"/>
              </a:rPr>
              <a:t> технологий во многом зависит от взаимодействия с семьей. </a:t>
            </a:r>
            <a:br>
              <a:rPr lang="ru-RU" sz="1300" i="1" dirty="0" smtClean="0">
                <a:latin typeface="Liberation Serif" pitchFamily="18" charset="0"/>
              </a:rPr>
            </a:br>
            <a:r>
              <a:rPr lang="ru-RU" sz="1300" i="1" dirty="0" smtClean="0">
                <a:latin typeface="Liberation Serif" pitchFamily="18" charset="0"/>
              </a:rPr>
              <a:t>Родители должны быть активными участниками процесса сохранения здоровья ребенка.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7239000" cy="516987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6400" dirty="0" smtClean="0"/>
              <a:t/>
            </a:r>
            <a:br>
              <a:rPr lang="ru-RU" sz="6400" dirty="0" smtClean="0"/>
            </a:br>
            <a:r>
              <a:rPr lang="ru-RU" sz="6400" dirty="0" smtClean="0">
                <a:latin typeface="Liberation Serif" pitchFamily="18" charset="0"/>
              </a:rPr>
              <a:t/>
            </a:r>
            <a:br>
              <a:rPr lang="ru-RU" sz="6400" dirty="0" smtClean="0">
                <a:latin typeface="Liberation Serif" pitchFamily="18" charset="0"/>
              </a:rPr>
            </a:br>
            <a:r>
              <a:rPr lang="ru-RU" sz="6400" b="1" dirty="0" smtClean="0">
                <a:latin typeface="Liberation Serif" pitchFamily="18" charset="0"/>
              </a:rPr>
              <a:t>Формы </a:t>
            </a:r>
            <a:r>
              <a:rPr lang="ru-RU" sz="6400" b="1" dirty="0" smtClean="0">
                <a:latin typeface="Liberation Serif" pitchFamily="18" charset="0"/>
              </a:rPr>
              <a:t>работы</a:t>
            </a:r>
            <a:r>
              <a:rPr lang="ru-RU" sz="6400" b="1" dirty="0" smtClean="0">
                <a:latin typeface="Liberation Serif" pitchFamily="18" charset="0"/>
              </a:rPr>
              <a:t>:</a:t>
            </a:r>
            <a:r>
              <a:rPr lang="ru-RU" sz="6400" dirty="0" smtClean="0">
                <a:latin typeface="Liberation Serif" pitchFamily="18" charset="0"/>
              </a:rPr>
              <a:t> 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ru-RU" sz="6400" dirty="0" smtClean="0">
                <a:latin typeface="Liberation Serif"/>
              </a:rPr>
              <a:t>проведение </a:t>
            </a:r>
            <a:r>
              <a:rPr lang="ru-RU" sz="6400" dirty="0" smtClean="0">
                <a:latin typeface="Liberation Serif"/>
              </a:rPr>
              <a:t>лекций и консультаций по вопросам профилактики заболеваний и здорового образа </a:t>
            </a:r>
            <a:r>
              <a:rPr lang="ru-RU" sz="6400" dirty="0" smtClean="0">
                <a:latin typeface="Liberation Serif"/>
              </a:rPr>
              <a:t>жизни (лекция:«Здоровье </a:t>
            </a:r>
            <a:r>
              <a:rPr lang="ru-RU" sz="6400" dirty="0" smtClean="0">
                <a:latin typeface="Liberation Serif"/>
              </a:rPr>
              <a:t>ребёнка: основы профилактики инфекционных заболеваний</a:t>
            </a:r>
            <a:r>
              <a:rPr lang="ru-RU" sz="6400" dirty="0" smtClean="0">
                <a:latin typeface="Liberation Serif"/>
              </a:rPr>
              <a:t>»; консультация </a:t>
            </a:r>
            <a:r>
              <a:rPr lang="ru-RU" sz="6400" dirty="0" smtClean="0">
                <a:latin typeface="Liberation Serif"/>
              </a:rPr>
              <a:t>«Правильное питание и режим дня для малышей</a:t>
            </a:r>
            <a:r>
              <a:rPr lang="ru-RU" sz="6400" dirty="0" smtClean="0">
                <a:latin typeface="Liberation Serif"/>
              </a:rPr>
              <a:t>»)                                                                                     </a:t>
            </a:r>
            <a:endParaRPr lang="ru-RU" sz="6400" dirty="0" smtClean="0">
              <a:latin typeface="Liberation Serif" pitchFamily="18" charset="0"/>
            </a:endParaRPr>
          </a:p>
          <a:p>
            <a:pPr lvl="0">
              <a:buFont typeface="Wingdings" pitchFamily="2" charset="2"/>
              <a:buChar char="q"/>
              <a:defRPr/>
            </a:pPr>
            <a:r>
              <a:rPr lang="ru-RU" sz="6400" dirty="0" smtClean="0">
                <a:latin typeface="Liberation Serif" pitchFamily="18" charset="0"/>
              </a:rPr>
              <a:t> </a:t>
            </a:r>
            <a:r>
              <a:rPr lang="ru-RU" sz="6400" dirty="0" smtClean="0">
                <a:latin typeface="Liberation Serif" pitchFamily="18" charset="0"/>
              </a:rPr>
              <a:t>родительские собрания</a:t>
            </a:r>
            <a:r>
              <a:rPr lang="ru-RU" sz="6400" dirty="0" smtClean="0">
                <a:latin typeface="Liberation Serif" pitchFamily="18" charset="0"/>
              </a:rPr>
              <a:t>;</a:t>
            </a:r>
          </a:p>
          <a:p>
            <a:pPr lvl="0">
              <a:buFont typeface="Wingdings" pitchFamily="2" charset="2"/>
              <a:buChar char="q"/>
              <a:defRPr/>
            </a:pPr>
            <a:r>
              <a:rPr lang="ru-RU" sz="6400" dirty="0" smtClean="0">
                <a:latin typeface="Liberation Serif" pitchFamily="18" charset="0"/>
              </a:rPr>
              <a:t> </a:t>
            </a:r>
            <a:r>
              <a:rPr lang="ru-RU" sz="6400" dirty="0" smtClean="0">
                <a:latin typeface="Liberation Serif" pitchFamily="18" charset="0"/>
              </a:rPr>
              <a:t>памятки и </a:t>
            </a:r>
            <a:r>
              <a:rPr lang="ru-RU" sz="6400" dirty="0" smtClean="0">
                <a:latin typeface="Liberation Serif" pitchFamily="18" charset="0"/>
              </a:rPr>
              <a:t>буклеты; </a:t>
            </a:r>
          </a:p>
          <a:p>
            <a:pPr lvl="0">
              <a:buFont typeface="Wingdings" pitchFamily="2" charset="2"/>
              <a:buChar char="q"/>
              <a:defRPr/>
            </a:pPr>
            <a:r>
              <a:rPr lang="ru-RU" sz="6400" dirty="0" smtClean="0">
                <a:latin typeface="Liberation Serif" pitchFamily="18" charset="0"/>
              </a:rPr>
              <a:t>р</a:t>
            </a:r>
            <a:r>
              <a:rPr lang="ru-RU" sz="6400" dirty="0" smtClean="0">
                <a:latin typeface="Liberation Serif" pitchFamily="18" charset="0"/>
              </a:rPr>
              <a:t>аспространение информационных материалов и рекомендаций:          (информационный </a:t>
            </a:r>
            <a:r>
              <a:rPr lang="ru-RU" sz="6400" dirty="0" smtClean="0">
                <a:latin typeface="Liberation Serif" pitchFamily="18" charset="0"/>
              </a:rPr>
              <a:t>бюллетень «Забота о здоровье ребёнка дома</a:t>
            </a:r>
            <a:r>
              <a:rPr lang="ru-RU" sz="6400" dirty="0" smtClean="0">
                <a:latin typeface="Liberation Serif" pitchFamily="18" charset="0"/>
              </a:rPr>
              <a:t>»; памятка </a:t>
            </a:r>
            <a:r>
              <a:rPr lang="ru-RU" sz="6400" dirty="0" smtClean="0">
                <a:latin typeface="Liberation Serif" pitchFamily="18" charset="0"/>
              </a:rPr>
              <a:t>«Правила личной гигиены для малышей» </a:t>
            </a:r>
            <a:r>
              <a:rPr lang="ru-RU" sz="6400" dirty="0" smtClean="0">
                <a:latin typeface="Liberation Serif" pitchFamily="18" charset="0"/>
              </a:rPr>
              <a:t>;буклет </a:t>
            </a:r>
            <a:r>
              <a:rPr lang="ru-RU" sz="6400" dirty="0" smtClean="0">
                <a:latin typeface="Liberation Serif" pitchFamily="18" charset="0"/>
              </a:rPr>
              <a:t>«Советы по организации режима сна и отдыха</a:t>
            </a:r>
            <a:r>
              <a:rPr lang="ru-RU" sz="6400" dirty="0" smtClean="0">
                <a:latin typeface="Liberation Serif" pitchFamily="18" charset="0"/>
              </a:rPr>
              <a:t>»;  рассылка </a:t>
            </a:r>
            <a:r>
              <a:rPr lang="ru-RU" sz="6400" dirty="0" smtClean="0">
                <a:latin typeface="Liberation Serif" pitchFamily="18" charset="0"/>
              </a:rPr>
              <a:t>«Здоровые привычки: рекомендации для </a:t>
            </a:r>
            <a:r>
              <a:rPr lang="ru-RU" sz="6400" dirty="0" smtClean="0">
                <a:latin typeface="Liberation Serif" pitchFamily="18" charset="0"/>
              </a:rPr>
              <a:t>родителей»</a:t>
            </a:r>
          </a:p>
          <a:p>
            <a:pPr lvl="0">
              <a:buFont typeface="Wingdings" pitchFamily="2" charset="2"/>
              <a:buChar char="q"/>
              <a:defRPr/>
            </a:pPr>
            <a:r>
              <a:rPr lang="ru-RU" sz="6400" dirty="0" smtClean="0">
                <a:latin typeface="Liberation Serif" pitchFamily="18" charset="0"/>
              </a:rPr>
              <a:t>совместные спортивные мероприятия: </a:t>
            </a:r>
            <a:r>
              <a:rPr lang="ru-RU" sz="6400" dirty="0" smtClean="0">
                <a:latin typeface="Liberation Serif"/>
              </a:rPr>
              <a:t>семейный </a:t>
            </a:r>
            <a:r>
              <a:rPr lang="ru-RU" sz="6400" dirty="0" smtClean="0">
                <a:latin typeface="Liberation Serif"/>
              </a:rPr>
              <a:t>спортивный праздник «Активная семья — здоровая семья» </a:t>
            </a:r>
            <a:r>
              <a:rPr lang="ru-RU" sz="6400" dirty="0" smtClean="0">
                <a:latin typeface="Liberation Serif"/>
              </a:rPr>
              <a:t>фестиваль </a:t>
            </a:r>
            <a:r>
              <a:rPr lang="ru-RU" sz="6400" dirty="0" smtClean="0">
                <a:latin typeface="Liberation Serif"/>
              </a:rPr>
              <a:t>«День здоровья и спорта для всей семьи» </a:t>
            </a:r>
            <a:r>
              <a:rPr lang="ru-RU" sz="6400" dirty="0" smtClean="0">
                <a:latin typeface="Liberation Serif"/>
              </a:rPr>
              <a:t>;совместная </a:t>
            </a:r>
            <a:r>
              <a:rPr lang="ru-RU" sz="6400" dirty="0" smtClean="0">
                <a:latin typeface="Liberation Serif"/>
              </a:rPr>
              <a:t>зарядка «Утренняя гимнастика с родителями</a:t>
            </a:r>
            <a:r>
              <a:rPr lang="ru-RU" sz="6400" dirty="0" smtClean="0">
                <a:latin typeface="Liberation Serif"/>
              </a:rPr>
              <a:t>»; мастер-класс </a:t>
            </a:r>
            <a:r>
              <a:rPr lang="ru-RU" sz="6400" dirty="0" smtClean="0">
                <a:latin typeface="Liberation Serif"/>
              </a:rPr>
              <a:t>«Игры и упражнения для укрепления здоровья детей и родителей</a:t>
            </a:r>
            <a:r>
              <a:rPr lang="ru-RU" sz="6400" dirty="0" smtClean="0">
                <a:latin typeface="Liberation Serif"/>
              </a:rPr>
              <a:t>»</a:t>
            </a:r>
            <a:endParaRPr lang="ru-RU" sz="6400" dirty="0" smtClean="0">
              <a:latin typeface="Liberation Serif" pitchFamily="18" charset="0"/>
            </a:endParaRPr>
          </a:p>
          <a:p>
            <a:pPr lvl="0">
              <a:buFont typeface="Wingdings" pitchFamily="2" charset="2"/>
              <a:buChar char="q"/>
              <a:defRPr/>
            </a:pPr>
            <a:r>
              <a:rPr lang="ru-RU" sz="6400" dirty="0" smtClean="0">
                <a:latin typeface="Liberation Serif" pitchFamily="18" charset="0"/>
              </a:rPr>
              <a:t>беседы о правильном питании, режиме дня, закаливании и двигательной активности.</a:t>
            </a:r>
            <a:endParaRPr lang="ru-RU" sz="6400" b="1" dirty="0" smtClean="0">
              <a:latin typeface="Liberation Serif"/>
            </a:endParaRPr>
          </a:p>
          <a:p>
            <a:pPr lvl="0">
              <a:buFont typeface="Wingdings" pitchFamily="2" charset="2"/>
              <a:buChar char="q"/>
              <a:defRPr/>
            </a:pPr>
            <a:r>
              <a:rPr lang="ru-RU" sz="6400" dirty="0" err="1" smtClean="0">
                <a:latin typeface="Liberation Serif"/>
              </a:rPr>
              <a:t>Вебинар</a:t>
            </a:r>
            <a:r>
              <a:rPr lang="ru-RU" sz="6400" dirty="0" smtClean="0">
                <a:latin typeface="Liberation Serif"/>
              </a:rPr>
              <a:t> «Как укрепить иммунитет ребёнка в домашних условиях» </a:t>
            </a:r>
            <a:endParaRPr lang="ru-RU" sz="6400" dirty="0" smtClean="0">
              <a:latin typeface="Liberation Serif"/>
            </a:endParaRPr>
          </a:p>
          <a:p>
            <a:pPr lvl="0">
              <a:buFont typeface="Wingdings" pitchFamily="2" charset="2"/>
              <a:buChar char="q"/>
              <a:defRPr/>
            </a:pPr>
            <a:r>
              <a:rPr lang="ru-RU" sz="6400" dirty="0" smtClean="0">
                <a:latin typeface="Liberation Serif"/>
              </a:rPr>
              <a:t>Встреча с педиатром «Вопросы и ответы по здоровью детей»</a:t>
            </a:r>
            <a:endParaRPr lang="ru-RU" sz="6400" dirty="0" smtClean="0"/>
          </a:p>
          <a:p>
            <a:pPr>
              <a:buFont typeface="Wingdings" pitchFamily="2" charset="2"/>
              <a:buChar char="q"/>
            </a:pPr>
            <a:endParaRPr lang="ru-RU" dirty="0" smtClean="0">
              <a:latin typeface="Liberation Serif" pitchFamily="18" charset="0"/>
            </a:endParaRPr>
          </a:p>
          <a:p>
            <a:pPr>
              <a:buNone/>
            </a:pPr>
            <a:r>
              <a:rPr lang="ru-RU" dirty="0" smtClean="0">
                <a:latin typeface="Liberation Serif" pitchFamily="18" charset="0"/>
              </a:rPr>
              <a:t/>
            </a:r>
            <a:br>
              <a:rPr lang="ru-RU" dirty="0" smtClean="0">
                <a:latin typeface="Liberation Serif" pitchFamily="18" charset="0"/>
              </a:rPr>
            </a:br>
            <a:r>
              <a:rPr lang="ru-RU" dirty="0" smtClean="0">
                <a:latin typeface="Liberation Serif" pitchFamily="18" charset="0"/>
              </a:rPr>
              <a:t/>
            </a:r>
            <a:br>
              <a:rPr lang="ru-RU" dirty="0" smtClean="0">
                <a:latin typeface="Liberation Serif" pitchFamily="18" charset="0"/>
              </a:rPr>
            </a:br>
            <a:endParaRPr lang="ru-RU" dirty="0">
              <a:latin typeface="Liberation Serif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 bwMode="auto">
          <a:xfrm>
            <a:off x="457200" y="320040"/>
            <a:ext cx="7258072" cy="68006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>
                <a:solidFill>
                  <a:srgbClr val="002060"/>
                </a:solidFill>
                <a:latin typeface="Liberation Serif"/>
              </a:rPr>
              <a:t>Игры для развития моторики и координации 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 bwMode="auto">
          <a:xfrm>
            <a:off x="428596" y="1214422"/>
            <a:ext cx="7267604" cy="5241314"/>
          </a:xfrm>
        </p:spPr>
        <p:txBody>
          <a:bodyPr>
            <a:normAutofit/>
          </a:bodyPr>
          <a:lstStyle/>
          <a:p>
            <a:pPr>
              <a:buFont typeface="Wingdings"/>
              <a:buChar char="q"/>
              <a:defRPr/>
            </a:pPr>
            <a:r>
              <a:rPr lang="ru-RU" sz="2800">
                <a:latin typeface="Liberation Serif"/>
              </a:rPr>
              <a:t>«Пальчиковый театр» — использование пальчиковых кукол для развития мелкой моторики и речи. </a:t>
            </a:r>
            <a:endParaRPr/>
          </a:p>
          <a:p>
            <a:pPr>
              <a:buFont typeface="Wingdings"/>
              <a:buChar char="q"/>
              <a:defRPr/>
            </a:pPr>
            <a:r>
              <a:rPr lang="ru-RU" sz="2800">
                <a:latin typeface="Liberation Serif"/>
              </a:rPr>
              <a:t>«Собери пазл» — простые пазлы с крупными деталями для развития внимания и моторики. </a:t>
            </a:r>
            <a:endParaRPr/>
          </a:p>
          <a:p>
            <a:pPr>
              <a:buFont typeface="Wingdings"/>
              <a:buChar char="q"/>
              <a:defRPr/>
            </a:pPr>
            <a:r>
              <a:rPr lang="ru-RU" sz="2800">
                <a:latin typeface="Liberation Serif"/>
              </a:rPr>
              <a:t>«Перекладывание предметов» — игры с сортировкой по цвету, форме или размеру.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 bwMode="auto">
          <a:xfrm>
            <a:off x="571472" y="357166"/>
            <a:ext cx="7124728" cy="6098570"/>
          </a:xfrm>
        </p:spPr>
        <p:txBody>
          <a:bodyPr>
            <a:normAutofit fontScale="62500" lnSpcReduction="20000"/>
          </a:bodyPr>
          <a:lstStyle/>
          <a:p>
            <a:pPr lvl="0">
              <a:buFont typeface="Wingdings" pitchFamily="2" charset="2"/>
              <a:buChar char="q"/>
              <a:defRPr/>
            </a:pPr>
            <a:r>
              <a:rPr lang="ru-RU" b="1" dirty="0">
                <a:latin typeface="Liberation Serif"/>
              </a:rPr>
              <a:t>Регулярное проветривание и влажная уборка помещений</a:t>
            </a:r>
            <a:r>
              <a:rPr lang="ru-RU" dirty="0">
                <a:latin typeface="Liberation Serif"/>
              </a:rPr>
              <a:t> </a:t>
            </a:r>
            <a:br>
              <a:rPr lang="ru-RU" dirty="0">
                <a:latin typeface="Liberation Serif"/>
              </a:rPr>
            </a:br>
            <a:r>
              <a:rPr lang="ru-RU" b="1" dirty="0">
                <a:latin typeface="Liberation Serif"/>
              </a:rPr>
              <a:t>Мероприятие «Чистый воздух — здоровый малыш»</a:t>
            </a:r>
            <a:r>
              <a:rPr lang="ru-RU" dirty="0">
                <a:latin typeface="Liberation Serif"/>
              </a:rPr>
              <a:t> — ежедневное проветривание групповой комнаты с участием детей (например, открытие окон под присмотром воспитателя). </a:t>
            </a:r>
            <a:endParaRPr/>
          </a:p>
          <a:p>
            <a:pPr lvl="0">
              <a:buFont typeface="Wingdings" pitchFamily="2" charset="2"/>
              <a:buChar char="q"/>
              <a:defRPr/>
            </a:pPr>
            <a:r>
              <a:rPr lang="ru-RU" b="1" dirty="0">
                <a:latin typeface="Liberation Serif"/>
              </a:rPr>
              <a:t>Акция «Поможем комнате стать чистой»</a:t>
            </a:r>
            <a:r>
              <a:rPr lang="ru-RU" dirty="0">
                <a:latin typeface="Liberation Serif"/>
              </a:rPr>
              <a:t> — совместная с воспитателем влажная уборка игровых зон с использованием безопасных средств (дети помогают протирать игрушки и поверхности).</a:t>
            </a:r>
            <a:endParaRPr/>
          </a:p>
          <a:p>
            <a:pPr lvl="0">
              <a:buFont typeface="Wingdings" pitchFamily="2" charset="2"/>
              <a:buChar char="q"/>
              <a:defRPr/>
            </a:pPr>
            <a:r>
              <a:rPr lang="ru-RU" b="1" dirty="0">
                <a:latin typeface="Liberation Serif"/>
              </a:rPr>
              <a:t>Организация индивидуальных средств гигиены для каждого ребёнка</a:t>
            </a:r>
            <a:r>
              <a:rPr lang="ru-RU" dirty="0">
                <a:latin typeface="Liberation Serif"/>
              </a:rPr>
              <a:t> </a:t>
            </a:r>
            <a:endParaRPr/>
          </a:p>
          <a:p>
            <a:pPr lvl="0">
              <a:buFont typeface="Wingdings" pitchFamily="2" charset="2"/>
              <a:buChar char="q"/>
              <a:defRPr/>
            </a:pPr>
            <a:r>
              <a:rPr lang="ru-RU" b="1" dirty="0">
                <a:latin typeface="Liberation Serif"/>
              </a:rPr>
              <a:t>Мероприятие «Мой личный набор чистоты»</a:t>
            </a:r>
            <a:r>
              <a:rPr lang="ru-RU" dirty="0">
                <a:latin typeface="Liberation Serif"/>
              </a:rPr>
              <a:t> — знакомство детей с их индивидуальными полотенцами, зубными щётками и мыльницами, закрепление правил использования. </a:t>
            </a:r>
            <a:endParaRPr/>
          </a:p>
          <a:p>
            <a:pPr lvl="0">
              <a:buFont typeface="Wingdings" pitchFamily="2" charset="2"/>
              <a:buChar char="q"/>
              <a:defRPr/>
            </a:pPr>
            <a:r>
              <a:rPr lang="ru-RU" b="1" dirty="0">
                <a:latin typeface="Liberation Serif"/>
              </a:rPr>
              <a:t>Игра «Чьё полотенце?»</a:t>
            </a:r>
            <a:r>
              <a:rPr lang="ru-RU" dirty="0">
                <a:latin typeface="Liberation Serif"/>
              </a:rPr>
              <a:t> — игра на узнавание и правильное использование своих средств гигиены.</a:t>
            </a:r>
            <a:endParaRPr/>
          </a:p>
          <a:p>
            <a:pPr lvl="0">
              <a:buFont typeface="Wingdings" pitchFamily="2" charset="2"/>
              <a:buChar char="q"/>
              <a:defRPr/>
            </a:pPr>
            <a:r>
              <a:rPr lang="ru-RU" b="1" dirty="0">
                <a:latin typeface="Liberation Serif"/>
              </a:rPr>
              <a:t>Обучение детей элементарным навыкам личной гигиены в игровой форме</a:t>
            </a:r>
            <a:r>
              <a:rPr lang="ru-RU" dirty="0">
                <a:latin typeface="Liberation Serif"/>
              </a:rPr>
              <a:t> </a:t>
            </a:r>
            <a:br>
              <a:rPr lang="ru-RU" dirty="0">
                <a:latin typeface="Liberation Serif"/>
              </a:rPr>
            </a:br>
            <a:endParaRPr lang="ru-RU" dirty="0" smtClean="0">
              <a:latin typeface="Liberation Serif"/>
            </a:endParaRPr>
          </a:p>
          <a:p>
            <a:pPr lvl="0">
              <a:buFont typeface="Wingdings" pitchFamily="2" charset="2"/>
              <a:buChar char="q"/>
              <a:defRPr/>
            </a:pPr>
            <a:r>
              <a:rPr lang="ru-RU" b="1" dirty="0" smtClean="0">
                <a:latin typeface="Liberation Serif"/>
              </a:rPr>
              <a:t>Игра </a:t>
            </a:r>
            <a:r>
              <a:rPr lang="ru-RU" b="1" dirty="0">
                <a:latin typeface="Liberation Serif"/>
              </a:rPr>
              <a:t>«Чистюля»</a:t>
            </a:r>
            <a:r>
              <a:rPr lang="ru-RU" dirty="0">
                <a:latin typeface="Liberation Serif"/>
              </a:rPr>
              <a:t> — сюжетно-ролевые игры с мытьём рук, лица и зубов с использованием игрушечных умывальников и мыла. </a:t>
            </a:r>
            <a:endParaRPr lang="ru-RU" dirty="0" smtClean="0">
              <a:latin typeface="Liberation Serif"/>
            </a:endParaRPr>
          </a:p>
          <a:p>
            <a:pPr lvl="0">
              <a:buFont typeface="Wingdings" pitchFamily="2" charset="2"/>
              <a:buChar char="q"/>
              <a:defRPr/>
            </a:pPr>
            <a:r>
              <a:rPr lang="ru-RU" b="1" dirty="0" smtClean="0">
                <a:latin typeface="Liberation Serif"/>
              </a:rPr>
              <a:t>Игра </a:t>
            </a:r>
            <a:r>
              <a:rPr lang="ru-RU" b="1" dirty="0">
                <a:latin typeface="Liberation Serif"/>
              </a:rPr>
              <a:t>«Волшебное мыло»</a:t>
            </a:r>
            <a:r>
              <a:rPr lang="ru-RU" dirty="0">
                <a:latin typeface="Liberation Serif"/>
              </a:rPr>
              <a:t> — игра с мыльными пузырями, где дети учатся правильно мыть руки, чтобы «пузырьки не лопались». </a:t>
            </a:r>
            <a:endParaRPr lang="ru-RU" dirty="0" smtClean="0">
              <a:latin typeface="Liberation Serif"/>
            </a:endParaRPr>
          </a:p>
          <a:p>
            <a:pPr lvl="0">
              <a:buFont typeface="Wingdings" pitchFamily="2" charset="2"/>
              <a:buChar char="q"/>
              <a:defRPr/>
            </a:pPr>
            <a:r>
              <a:rPr lang="ru-RU" b="1" dirty="0" smtClean="0">
                <a:latin typeface="Liberation Serif"/>
              </a:rPr>
              <a:t>Мастер-класс </a:t>
            </a:r>
            <a:r>
              <a:rPr lang="ru-RU" b="1" dirty="0">
                <a:latin typeface="Liberation Serif"/>
              </a:rPr>
              <a:t>«Как правильно мыть руки»</a:t>
            </a:r>
            <a:r>
              <a:rPr lang="ru-RU" dirty="0">
                <a:latin typeface="Liberation Serif"/>
              </a:rPr>
              <a:t> — пошаговое обучение с песенками и стихами, сопровождающееся демонстрацией и повторением действий. </a:t>
            </a:r>
            <a:endParaRPr lang="ru-RU" dirty="0" smtClean="0">
              <a:latin typeface="Liberation Serif"/>
            </a:endParaRPr>
          </a:p>
          <a:p>
            <a:pPr lvl="0">
              <a:buFont typeface="Wingdings" pitchFamily="2" charset="2"/>
              <a:buChar char="q"/>
              <a:defRPr/>
            </a:pPr>
            <a:r>
              <a:rPr lang="ru-RU" b="1" dirty="0" smtClean="0">
                <a:latin typeface="Liberation Serif"/>
              </a:rPr>
              <a:t>Сказка </a:t>
            </a:r>
            <a:r>
              <a:rPr lang="ru-RU" b="1" dirty="0">
                <a:latin typeface="Liberation Serif"/>
              </a:rPr>
              <a:t>«Приключения микроба»</a:t>
            </a:r>
            <a:r>
              <a:rPr lang="ru-RU" dirty="0">
                <a:latin typeface="Liberation Serif"/>
              </a:rPr>
              <a:t> — интерактивное чтение с обсуждением, как микробы попадают на руки и как от них защититься.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428604"/>
            <a:ext cx="7258072" cy="6027132"/>
          </a:xfrm>
        </p:spPr>
        <p:txBody>
          <a:bodyPr>
            <a:noAutofit/>
          </a:bodyPr>
          <a:lstStyle/>
          <a:p>
            <a:pPr lvl="0">
              <a:buFont typeface="Wingdings"/>
              <a:buChar char="q"/>
              <a:defRPr/>
            </a:pPr>
            <a:r>
              <a:rPr lang="ru-RU" sz="2400" b="1" dirty="0">
                <a:latin typeface="Liberation Serif"/>
              </a:rPr>
              <a:t>Игра «Круг доброты»</a:t>
            </a:r>
            <a:r>
              <a:rPr lang="ru-RU" sz="2400" dirty="0">
                <a:latin typeface="Liberation Serif"/>
              </a:rPr>
              <a:t> </a:t>
            </a:r>
            <a:r>
              <a:rPr lang="ru-RU" sz="2400" dirty="0" smtClean="0">
                <a:latin typeface="Liberation Serif"/>
              </a:rPr>
              <a:t>(</a:t>
            </a:r>
            <a:r>
              <a:rPr lang="ru-RU" sz="2400" dirty="0" smtClean="0">
                <a:latin typeface="Liberation Serif"/>
              </a:rPr>
              <a:t>дети </a:t>
            </a:r>
            <a:r>
              <a:rPr lang="ru-RU" sz="2400" dirty="0">
                <a:latin typeface="Liberation Serif"/>
              </a:rPr>
              <a:t>по очереди делятся приятными словами и комплиментами друг другу, формируя дружелюбную </a:t>
            </a:r>
            <a:r>
              <a:rPr lang="ru-RU" sz="2400" dirty="0" smtClean="0">
                <a:latin typeface="Liberation Serif"/>
              </a:rPr>
              <a:t>атмосферу). </a:t>
            </a:r>
            <a:endParaRPr sz="2400"/>
          </a:p>
          <a:p>
            <a:pPr lvl="0">
              <a:buFont typeface="Wingdings"/>
              <a:buChar char="q"/>
              <a:defRPr/>
            </a:pPr>
            <a:r>
              <a:rPr lang="ru-RU" sz="2400" b="1" dirty="0">
                <a:latin typeface="Liberation Serif"/>
              </a:rPr>
              <a:t>Расслабляющая минутка «Волшебный лес»</a:t>
            </a:r>
            <a:r>
              <a:rPr lang="ru-RU" sz="2400" dirty="0">
                <a:latin typeface="Liberation Serif"/>
              </a:rPr>
              <a:t> </a:t>
            </a:r>
            <a:r>
              <a:rPr lang="ru-RU" sz="2400" dirty="0" smtClean="0">
                <a:latin typeface="Liberation Serif"/>
              </a:rPr>
              <a:t> (спокойное </a:t>
            </a:r>
            <a:r>
              <a:rPr lang="ru-RU" sz="2400" dirty="0">
                <a:latin typeface="Liberation Serif"/>
              </a:rPr>
              <a:t>дыхательное упражнение с визуализацией, помогающее снять напряжение и </a:t>
            </a:r>
            <a:r>
              <a:rPr lang="ru-RU" sz="2400" dirty="0" smtClean="0">
                <a:latin typeface="Liberation Serif"/>
              </a:rPr>
              <a:t>успокоиться). </a:t>
            </a:r>
            <a:endParaRPr sz="2400"/>
          </a:p>
          <a:p>
            <a:pPr lvl="0">
              <a:buFont typeface="Wingdings"/>
              <a:buChar char="q"/>
              <a:defRPr/>
            </a:pPr>
            <a:r>
              <a:rPr lang="ru-RU" sz="2400" b="1" dirty="0">
                <a:latin typeface="Liberation Serif"/>
              </a:rPr>
              <a:t>Уголок спокойствия «Мир внутри меня»</a:t>
            </a:r>
            <a:r>
              <a:rPr lang="ru-RU" sz="2400" dirty="0">
                <a:latin typeface="Liberation Serif"/>
              </a:rPr>
              <a:t> </a:t>
            </a:r>
            <a:r>
              <a:rPr lang="ru-RU" sz="2400" dirty="0" smtClean="0">
                <a:latin typeface="Liberation Serif"/>
              </a:rPr>
              <a:t> (специально </a:t>
            </a:r>
            <a:r>
              <a:rPr lang="ru-RU" sz="2400" dirty="0">
                <a:latin typeface="Liberation Serif"/>
              </a:rPr>
              <a:t>оборудованное место с мягкими игрушками и книгами для самостоятельного отдыха и восстановления эмоционального </a:t>
            </a:r>
            <a:r>
              <a:rPr lang="ru-RU" sz="2400" dirty="0" smtClean="0">
                <a:latin typeface="Liberation Serif"/>
              </a:rPr>
              <a:t>равновесия).</a:t>
            </a:r>
            <a:endParaRPr sz="2400"/>
          </a:p>
          <a:p>
            <a:pPr lvl="0">
              <a:buFont typeface="Wingdings"/>
              <a:buChar char="q"/>
              <a:defRPr/>
            </a:pPr>
            <a:r>
              <a:rPr lang="ru-RU" sz="2400" dirty="0">
                <a:latin typeface="Liberation Serif"/>
              </a:rPr>
              <a:t> </a:t>
            </a:r>
            <a:r>
              <a:rPr lang="ru-RU" sz="2400" b="1" dirty="0">
                <a:latin typeface="Liberation Serif"/>
              </a:rPr>
              <a:t>Игра «Моё </a:t>
            </a:r>
            <a:r>
              <a:rPr lang="ru-RU" sz="2400" b="1" dirty="0" smtClean="0">
                <a:latin typeface="Liberation Serif"/>
              </a:rPr>
              <a:t>настроение»</a:t>
            </a:r>
            <a:r>
              <a:rPr lang="ru-RU" sz="2400" b="1" dirty="0">
                <a:latin typeface="Liberation Serif"/>
              </a:rPr>
              <a:t> </a:t>
            </a:r>
            <a:r>
              <a:rPr lang="ru-RU" sz="2400" b="1" dirty="0" smtClean="0">
                <a:latin typeface="Liberation Serif"/>
              </a:rPr>
              <a:t> </a:t>
            </a:r>
            <a:r>
              <a:rPr lang="ru-RU" sz="2400" dirty="0" smtClean="0">
                <a:latin typeface="Liberation Serif"/>
              </a:rPr>
              <a:t>(</a:t>
            </a:r>
            <a:r>
              <a:rPr lang="ru-RU" sz="2400" dirty="0" smtClean="0">
                <a:latin typeface="Liberation Serif"/>
              </a:rPr>
              <a:t>дети </a:t>
            </a:r>
            <a:r>
              <a:rPr lang="ru-RU" sz="2400" dirty="0">
                <a:latin typeface="Liberation Serif"/>
              </a:rPr>
              <a:t>выбирают карточки с изображением эмоций и рассказывают о своих чувствах, что помогает воспитателю понять их состояние. </a:t>
            </a:r>
            <a:endParaRPr sz="2400"/>
          </a:p>
          <a:p>
            <a:pPr>
              <a:defRPr/>
            </a:pPr>
            <a:r>
              <a:rPr lang="ru-RU" sz="1800" dirty="0">
                <a:latin typeface="Liberation Serif"/>
              </a:rPr>
              <a:t/>
            </a:r>
            <a:br>
              <a:rPr lang="ru-RU" sz="1800" dirty="0">
                <a:latin typeface="Liberation Serif"/>
              </a:rPr>
            </a:br>
            <a:endParaRPr lang="ru-RU" sz="1800" dirty="0">
              <a:latin typeface="Liberation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571472" y="428604"/>
            <a:ext cx="7124728" cy="6027132"/>
          </a:xfrm>
        </p:spPr>
        <p:txBody>
          <a:bodyPr>
            <a:normAutofit fontScale="85000" lnSpcReduction="20000"/>
          </a:bodyPr>
          <a:lstStyle/>
          <a:p>
            <a:pPr lvl="0">
              <a:buFont typeface="Wingdings"/>
              <a:buChar char="q"/>
              <a:defRPr/>
            </a:pPr>
            <a:r>
              <a:rPr lang="ru-RU" sz="2800" b="1" dirty="0">
                <a:latin typeface="Liberation Serif"/>
              </a:rPr>
              <a:t>Занятие «Портрет друга</a:t>
            </a:r>
            <a:r>
              <a:rPr lang="ru-RU" sz="2800" b="1" dirty="0" smtClean="0">
                <a:latin typeface="Liberation Serif"/>
              </a:rPr>
              <a:t>»</a:t>
            </a:r>
            <a:r>
              <a:rPr lang="ru-RU" sz="2800" dirty="0" smtClean="0">
                <a:latin typeface="Liberation Serif"/>
              </a:rPr>
              <a:t> (рисование </a:t>
            </a:r>
            <a:r>
              <a:rPr lang="ru-RU" sz="2800" dirty="0">
                <a:latin typeface="Liberation Serif"/>
              </a:rPr>
              <a:t>или лепка, направленные на выражение внутреннего мира ребёнка и развитие эмоциональной </a:t>
            </a:r>
            <a:r>
              <a:rPr lang="ru-RU" sz="2800" dirty="0" smtClean="0">
                <a:latin typeface="Liberation Serif"/>
              </a:rPr>
              <a:t>сферы). </a:t>
            </a:r>
            <a:endParaRPr/>
          </a:p>
          <a:p>
            <a:pPr lvl="0">
              <a:buFont typeface="Wingdings"/>
              <a:buChar char="q"/>
              <a:defRPr/>
            </a:pPr>
            <a:r>
              <a:rPr lang="ru-RU" sz="2800" b="1" dirty="0">
                <a:latin typeface="Liberation Serif"/>
              </a:rPr>
              <a:t>Индивидуальные беседы «Маленькие секреты</a:t>
            </a:r>
            <a:r>
              <a:rPr lang="ru-RU" sz="2800" b="1" dirty="0" smtClean="0">
                <a:latin typeface="Liberation Serif"/>
              </a:rPr>
              <a:t>»</a:t>
            </a:r>
            <a:r>
              <a:rPr lang="ru-RU" sz="2800" dirty="0" smtClean="0">
                <a:latin typeface="Liberation Serif"/>
              </a:rPr>
              <a:t> (доверительные </a:t>
            </a:r>
            <a:r>
              <a:rPr lang="ru-RU" sz="2800" dirty="0">
                <a:latin typeface="Liberation Serif"/>
              </a:rPr>
              <a:t>беседы воспитателя с ребёнком для поддержки и выявления </a:t>
            </a:r>
            <a:r>
              <a:rPr lang="ru-RU" sz="2800" dirty="0" smtClean="0">
                <a:latin typeface="Liberation Serif"/>
              </a:rPr>
              <a:t>потребностей).</a:t>
            </a:r>
            <a:endParaRPr/>
          </a:p>
          <a:p>
            <a:pPr lvl="0">
              <a:buFont typeface="Wingdings"/>
              <a:buChar char="q"/>
              <a:defRPr/>
            </a:pPr>
            <a:r>
              <a:rPr lang="ru-RU" sz="2800" b="1" dirty="0">
                <a:latin typeface="Liberation Serif"/>
              </a:rPr>
              <a:t>Семейный праздник «День здоровья»</a:t>
            </a:r>
            <a:r>
              <a:rPr lang="ru-RU" sz="2800" dirty="0">
                <a:latin typeface="Liberation Serif"/>
              </a:rPr>
              <a:t> </a:t>
            </a:r>
            <a:r>
              <a:rPr lang="ru-RU" sz="2800" dirty="0" smtClean="0">
                <a:latin typeface="Liberation Serif"/>
              </a:rPr>
              <a:t>(</a:t>
            </a:r>
            <a:r>
              <a:rPr lang="ru-RU" sz="2800" dirty="0" smtClean="0">
                <a:latin typeface="Liberation Serif"/>
              </a:rPr>
              <a:t>совместные </a:t>
            </a:r>
            <a:r>
              <a:rPr lang="ru-RU" sz="2800" dirty="0">
                <a:latin typeface="Liberation Serif"/>
              </a:rPr>
              <a:t>спортивные и творческие игры для детей и родителей, направленные на формирование здорового образа </a:t>
            </a:r>
            <a:r>
              <a:rPr lang="ru-RU" sz="2800" dirty="0" smtClean="0">
                <a:latin typeface="Liberation Serif"/>
              </a:rPr>
              <a:t>жизни). </a:t>
            </a:r>
            <a:endParaRPr/>
          </a:p>
          <a:p>
            <a:pPr lvl="0">
              <a:buFont typeface="Wingdings"/>
              <a:buChar char="q"/>
              <a:defRPr/>
            </a:pPr>
            <a:r>
              <a:rPr lang="ru-RU" sz="2800" dirty="0">
                <a:latin typeface="Liberation Serif"/>
              </a:rPr>
              <a:t> </a:t>
            </a:r>
            <a:r>
              <a:rPr lang="ru-RU" sz="2800" b="1" dirty="0">
                <a:latin typeface="Liberation Serif"/>
              </a:rPr>
              <a:t>Встреча «Школа заботливых родителей»</a:t>
            </a:r>
            <a:r>
              <a:rPr lang="ru-RU" sz="2800" dirty="0">
                <a:latin typeface="Liberation Serif"/>
              </a:rPr>
              <a:t> </a:t>
            </a:r>
            <a:r>
              <a:rPr lang="ru-RU" sz="2800" dirty="0" smtClean="0">
                <a:latin typeface="Liberation Serif"/>
              </a:rPr>
              <a:t>(</a:t>
            </a:r>
            <a:r>
              <a:rPr lang="ru-RU" sz="2800" dirty="0" smtClean="0">
                <a:latin typeface="Liberation Serif"/>
              </a:rPr>
              <a:t>лекции </a:t>
            </a:r>
            <a:r>
              <a:rPr lang="ru-RU" sz="2800" dirty="0">
                <a:latin typeface="Liberation Serif"/>
              </a:rPr>
              <a:t>и мастер-классы для родителей по вопросам здоровья и психологического развития </a:t>
            </a:r>
            <a:r>
              <a:rPr lang="ru-RU" sz="2800" dirty="0" smtClean="0">
                <a:latin typeface="Liberation Serif"/>
              </a:rPr>
              <a:t>детей). </a:t>
            </a:r>
            <a:endParaRPr/>
          </a:p>
          <a:p>
            <a:pPr lvl="0">
              <a:buFont typeface="Wingdings"/>
              <a:buChar char="q"/>
              <a:defRPr/>
            </a:pPr>
            <a:r>
              <a:rPr lang="ru-RU" sz="2800" b="1" dirty="0">
                <a:latin typeface="Liberation Serif"/>
              </a:rPr>
              <a:t>Проект «Здоровая семья — счастливый ребёнок»</a:t>
            </a:r>
            <a:r>
              <a:rPr lang="ru-RU" sz="2800" dirty="0">
                <a:latin typeface="Liberation Serif"/>
              </a:rPr>
              <a:t> </a:t>
            </a:r>
            <a:r>
              <a:rPr lang="ru-RU" sz="2800" dirty="0" smtClean="0">
                <a:latin typeface="Liberation Serif"/>
              </a:rPr>
              <a:t> </a:t>
            </a:r>
            <a:r>
              <a:rPr lang="ru-RU" sz="2800" dirty="0" smtClean="0">
                <a:latin typeface="Liberation Serif"/>
              </a:rPr>
              <a:t>(</a:t>
            </a:r>
            <a:r>
              <a:rPr lang="ru-RU" sz="2800" dirty="0" smtClean="0">
                <a:latin typeface="Liberation Serif"/>
              </a:rPr>
              <a:t>совместное </a:t>
            </a:r>
            <a:r>
              <a:rPr lang="ru-RU" sz="2800" dirty="0">
                <a:latin typeface="Liberation Serif"/>
              </a:rPr>
              <a:t>создание фотоальбома или коллажа о семейных традициях здорового образа </a:t>
            </a:r>
            <a:r>
              <a:rPr lang="ru-RU" sz="2800" dirty="0" smtClean="0">
                <a:latin typeface="Liberation Serif"/>
              </a:rPr>
              <a:t>жизни).</a:t>
            </a:r>
            <a:endParaRPr lang="ru-RU" dirty="0">
              <a:latin typeface="Liberation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 bwMode="auto">
          <a:xfrm>
            <a:off x="457200" y="320040"/>
            <a:ext cx="7186634" cy="751506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400">
                <a:solidFill>
                  <a:srgbClr val="002060"/>
                </a:solidFill>
                <a:latin typeface="Liberation Serif"/>
              </a:rPr>
              <a:t>Организация здорового и полноценного питания</a:t>
            </a:r>
          </a:p>
        </p:txBody>
      </p:sp>
      <p:pic>
        <p:nvPicPr>
          <p:cNvPr id="4" name="Содержимое 4" descr="0ryk2NilJzs.jpg"/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642909" y="1214422"/>
            <a:ext cx="4073236" cy="4131425"/>
          </a:xfrm>
          <a:prstGeom prst="rect">
            <a:avLst/>
          </a:prstGeom>
        </p:spPr>
      </p:pic>
      <p:pic>
        <p:nvPicPr>
          <p:cNvPr id="5" name="Содержимое 4" descr="WhatsApp Image 2024-02-14 at 12.22.16.jpe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071934" y="2357430"/>
            <a:ext cx="3929090" cy="41682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28596" y="320040"/>
            <a:ext cx="7270652" cy="394316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400">
                <a:solidFill>
                  <a:srgbClr val="002060"/>
                </a:solidFill>
                <a:latin typeface="Liberation Serif"/>
              </a:rPr>
              <a:t>Утренняя гимнастика</a:t>
            </a:r>
          </a:p>
        </p:txBody>
      </p:sp>
      <p:pic>
        <p:nvPicPr>
          <p:cNvPr id="8" name="Содержимое 4" descr="WhatsApp Image 2024-02-13 at 12.53.53 (2).jpe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/>
        </p:blipFill>
        <p:spPr bwMode="auto">
          <a:xfrm>
            <a:off x="214282" y="1000108"/>
            <a:ext cx="3756908" cy="3865804"/>
          </a:xfrm>
          <a:prstGeom prst="rect">
            <a:avLst/>
          </a:prstGeom>
        </p:spPr>
      </p:pic>
      <p:pic>
        <p:nvPicPr>
          <p:cNvPr id="9" name="Содержимое 5" descr="WhatsApp Image 2024-02-13 at 12.53.54 (1).jpe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/>
        </p:blipFill>
        <p:spPr bwMode="auto">
          <a:xfrm>
            <a:off x="4143372" y="2714620"/>
            <a:ext cx="3782755" cy="36407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457200" y="320040"/>
            <a:ext cx="7186634" cy="60863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400">
                <a:solidFill>
                  <a:srgbClr val="002060"/>
                </a:solidFill>
                <a:latin typeface="Liberation Serif"/>
              </a:rPr>
              <a:t>Гимнастика после сна</a:t>
            </a:r>
          </a:p>
        </p:txBody>
      </p:sp>
      <p:pic>
        <p:nvPicPr>
          <p:cNvPr id="7" name="Содержимое 4" descr="WhatsApp Image 2024-02-14 at 17.02.49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/>
        </p:blipFill>
        <p:spPr bwMode="auto">
          <a:xfrm>
            <a:off x="1305473" y="1600200"/>
            <a:ext cx="2623585" cy="4525963"/>
          </a:xfrm>
          <a:prstGeom prst="rect">
            <a:avLst/>
          </a:prstGeom>
        </p:spPr>
      </p:pic>
      <p:pic>
        <p:nvPicPr>
          <p:cNvPr id="8" name="Содержимое 5" descr="WhatsApp Image 2024-02-14 at 17.02.51 (1).jpe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/>
        </p:blipFill>
        <p:spPr bwMode="auto">
          <a:xfrm>
            <a:off x="4500562" y="1571612"/>
            <a:ext cx="2767545" cy="45259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14282" y="214290"/>
            <a:ext cx="7643866" cy="500066"/>
          </a:xfrm>
        </p:spPr>
        <p:txBody>
          <a:bodyPr>
            <a:normAutofit fontScale="90000"/>
          </a:bodyPr>
          <a:lstStyle/>
          <a:p>
            <a:pPr lvl="0" algn="ctr">
              <a:defRPr/>
            </a:pPr>
            <a:r>
              <a:rPr lang="ru-RU" sz="3100">
                <a:solidFill>
                  <a:srgbClr val="002060"/>
                </a:solidFill>
              </a:rPr>
              <a:t/>
            </a:r>
            <a:br>
              <a:rPr lang="ru-RU" sz="3100">
                <a:solidFill>
                  <a:srgbClr val="002060"/>
                </a:solidFill>
              </a:rPr>
            </a:br>
            <a:r>
              <a:rPr lang="ru-RU" sz="3100">
                <a:solidFill>
                  <a:srgbClr val="002060"/>
                </a:solidFill>
              </a:rPr>
              <a:t/>
            </a:r>
            <a:br>
              <a:rPr lang="ru-RU" sz="3100">
                <a:solidFill>
                  <a:srgbClr val="002060"/>
                </a:solidFill>
              </a:rPr>
            </a:br>
            <a:r>
              <a:rPr lang="ru-RU" sz="3100">
                <a:solidFill>
                  <a:srgbClr val="002060"/>
                </a:solidFill>
              </a:rPr>
              <a:t/>
            </a:r>
            <a:br>
              <a:rPr lang="ru-RU" sz="3100">
                <a:solidFill>
                  <a:srgbClr val="002060"/>
                </a:solidFill>
              </a:rPr>
            </a:br>
            <a:r>
              <a:rPr lang="ru-RU" sz="3100">
                <a:solidFill>
                  <a:srgbClr val="002060"/>
                </a:solidFill>
              </a:rPr>
              <a:t/>
            </a:r>
            <a:br>
              <a:rPr lang="ru-RU" sz="3100">
                <a:solidFill>
                  <a:srgbClr val="002060"/>
                </a:solidFill>
              </a:rPr>
            </a:br>
            <a:r>
              <a:rPr lang="ru-RU" sz="3100">
                <a:solidFill>
                  <a:srgbClr val="002060"/>
                </a:solidFill>
              </a:rPr>
              <a:t/>
            </a:r>
            <a:br>
              <a:rPr lang="ru-RU" sz="3100">
                <a:solidFill>
                  <a:srgbClr val="002060"/>
                </a:solidFill>
              </a:rPr>
            </a:br>
            <a:r>
              <a:rPr lang="ru-RU" sz="3100">
                <a:solidFill>
                  <a:srgbClr val="002060"/>
                </a:solidFill>
              </a:rPr>
              <a:t/>
            </a:r>
            <a:br>
              <a:rPr lang="ru-RU" sz="3100">
                <a:solidFill>
                  <a:srgbClr val="002060"/>
                </a:solidFill>
              </a:rPr>
            </a:br>
            <a:r>
              <a:rPr lang="ru-RU" sz="3100">
                <a:solidFill>
                  <a:srgbClr val="002060"/>
                </a:solidFill>
              </a:rPr>
              <a:t/>
            </a:r>
            <a:br>
              <a:rPr lang="ru-RU" sz="3100">
                <a:solidFill>
                  <a:srgbClr val="002060"/>
                </a:solidFill>
              </a:rPr>
            </a:br>
            <a:r>
              <a:rPr lang="ru-RU" sz="3100">
                <a:solidFill>
                  <a:srgbClr val="002060"/>
                </a:solidFill>
              </a:rPr>
              <a:t/>
            </a:r>
            <a:br>
              <a:rPr lang="ru-RU" sz="3100">
                <a:solidFill>
                  <a:srgbClr val="002060"/>
                </a:solidFill>
              </a:rPr>
            </a:br>
            <a:r>
              <a:rPr lang="ru-RU" sz="3100">
                <a:solidFill>
                  <a:srgbClr val="002060"/>
                </a:solidFill>
              </a:rPr>
              <a:t/>
            </a:r>
            <a:br>
              <a:rPr lang="ru-RU" sz="3100">
                <a:solidFill>
                  <a:srgbClr val="002060"/>
                </a:solidFill>
              </a:rPr>
            </a:br>
            <a:r>
              <a:rPr lang="ru-RU" sz="3100">
                <a:solidFill>
                  <a:srgbClr val="002060"/>
                </a:solidFill>
              </a:rPr>
              <a:t/>
            </a:r>
            <a:br>
              <a:rPr lang="ru-RU" sz="3100">
                <a:solidFill>
                  <a:srgbClr val="002060"/>
                </a:solidFill>
              </a:rPr>
            </a:br>
            <a:r>
              <a:rPr lang="ru-RU" sz="3100">
                <a:solidFill>
                  <a:srgbClr val="002060"/>
                </a:solidFill>
              </a:rPr>
              <a:t/>
            </a:r>
            <a:br>
              <a:rPr lang="ru-RU" sz="3100">
                <a:solidFill>
                  <a:srgbClr val="002060"/>
                </a:solidFill>
              </a:rPr>
            </a:br>
            <a:r>
              <a:rPr lang="ru-RU">
                <a:solidFill>
                  <a:srgbClr val="002060"/>
                </a:solidFill>
              </a:rPr>
              <a:t/>
            </a:r>
            <a:br>
              <a:rPr lang="ru-RU">
                <a:solidFill>
                  <a:srgbClr val="002060"/>
                </a:solidFill>
              </a:rPr>
            </a:br>
            <a:r>
              <a:rPr lang="ru-RU" sz="2700">
                <a:solidFill>
                  <a:srgbClr val="002060"/>
                </a:solidFill>
                <a:latin typeface="Liberation Serif"/>
              </a:rPr>
              <a:t>Дыхательная гимнастика</a:t>
            </a:r>
          </a:p>
        </p:txBody>
      </p:sp>
      <p:pic>
        <p:nvPicPr>
          <p:cNvPr id="10" name="Содержимое 9" descr="U6gQzwVV2p-6Lm1KsQUO1weNgAO0W2SpoProf0UmVbaFOgEWBFj2elxxjudmlyOOxg98fL2qdOp_byxdAZJSubEr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/>
        </p:blipFill>
        <p:spPr bwMode="auto">
          <a:xfrm>
            <a:off x="4357686" y="857232"/>
            <a:ext cx="3357586" cy="3716219"/>
          </a:xfrm>
          <a:prstGeom prst="rect">
            <a:avLst/>
          </a:prstGeom>
        </p:spPr>
      </p:pic>
      <p:pic>
        <p:nvPicPr>
          <p:cNvPr id="9" name="Содержимое 8" descr="SSZ3xLLUPLPZcyjSWEAXTz3b7YJp7TmL4dvtLKH-0E2DXDwwwIvrA6AO9E88yJLta6mYlbOQ2mEVivkzw3QOSPfu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/>
        </p:blipFill>
        <p:spPr bwMode="auto">
          <a:xfrm>
            <a:off x="714348" y="857232"/>
            <a:ext cx="3492032" cy="3432400"/>
          </a:xfrm>
          <a:prstGeom prst="rect">
            <a:avLst/>
          </a:prstGeom>
        </p:spPr>
      </p:pic>
      <p:pic>
        <p:nvPicPr>
          <p:cNvPr id="11" name="Содержимое 78" descr="K0RxJfLWw86A5Muh-nuOQXgTQ_QWhlsnc0GP-E3Oasp3BOd31X11ozm2lO1HeLFYaQlUIuKfmdo6s4gB6RnafjeI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85984" y="3500438"/>
            <a:ext cx="3521075" cy="3059639"/>
          </a:xfrm>
          <a:prstGeom prst="rect">
            <a:avLst/>
          </a:prstGeo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0" name="Содержимое 79" descr="nZvdx2v3MlH0tJ2LbsjiA9SuuZOqEzpzwPIm0VLCnFhf8XlOwfwyAya3OQZaovSTcHnGhZiiCMWEf633AZugxktb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/>
        </p:blipFill>
        <p:spPr bwMode="auto">
          <a:xfrm>
            <a:off x="4500562" y="642918"/>
            <a:ext cx="3000396" cy="4000528"/>
          </a:xfrm>
          <a:prstGeom prst="rect">
            <a:avLst/>
          </a:prstGeom>
        </p:spPr>
      </p:pic>
      <p:pic>
        <p:nvPicPr>
          <p:cNvPr id="82" name="Содержимое 4" descr="U6gQzwVV2p-6Lm1KsQUO1weNgAO0W2SpoProf0UmVbaFOgEWBFj2elxxjudmlyOOxg98fL2qdOp_byxdAZJSubEr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/>
        </p:blipFill>
        <p:spPr bwMode="auto">
          <a:xfrm>
            <a:off x="357158" y="642918"/>
            <a:ext cx="3643338" cy="4032492"/>
          </a:xfrm>
          <a:prstGeom prst="rect">
            <a:avLst/>
          </a:prstGeom>
        </p:spPr>
      </p:pic>
      <p:pic>
        <p:nvPicPr>
          <p:cNvPr id="83" name="Содержимое 5" descr="rFFJbvS7hIC1iZVatSVWfi2EvBZRAPyV5NlCu112ods6PYKTu_biVC9lSdzBxcZx80oVuWlQUgw5hNIGWn0nlb-S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500298" y="3643314"/>
            <a:ext cx="3521075" cy="30039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 bwMode="auto">
          <a:xfrm>
            <a:off x="571472" y="320040"/>
            <a:ext cx="7215238" cy="751506"/>
          </a:xfrm>
        </p:spPr>
        <p:txBody>
          <a:bodyPr>
            <a:noAutofit/>
          </a:bodyPr>
          <a:lstStyle/>
          <a:p>
            <a:pPr lvl="0" algn="ctr">
              <a:defRPr/>
            </a:pPr>
            <a:r>
              <a:rPr lang="ru-RU" sz="2400">
                <a:solidFill>
                  <a:srgbClr val="002060"/>
                </a:solidFill>
                <a:latin typeface="Liberation Serif"/>
              </a:rPr>
              <a:t>Игры на свежем воздухе </a:t>
            </a:r>
            <a:r>
              <a:rPr lang="ru-RU" sz="2800"/>
              <a:t/>
            </a:r>
            <a:br>
              <a:rPr lang="ru-RU" sz="2800"/>
            </a:br>
            <a:endParaRPr lang="ru-RU" sz="2800"/>
          </a:p>
        </p:txBody>
      </p:sp>
      <p:pic>
        <p:nvPicPr>
          <p:cNvPr id="8" name="Содержимое 6" descr="Aj_YwzfuyzI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 t="9735" r="-1240" b="14335"/>
          <a:stretch/>
        </p:blipFill>
        <p:spPr bwMode="auto">
          <a:xfrm>
            <a:off x="285721" y="785794"/>
            <a:ext cx="3000396" cy="3000367"/>
          </a:xfrm>
          <a:prstGeom prst="rect">
            <a:avLst/>
          </a:prstGeom>
        </p:spPr>
      </p:pic>
      <p:pic>
        <p:nvPicPr>
          <p:cNvPr id="9" name="Содержимое 7" descr="IMG_0021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/>
        </p:blipFill>
        <p:spPr bwMode="auto">
          <a:xfrm>
            <a:off x="3786182" y="714356"/>
            <a:ext cx="3214710" cy="2411033"/>
          </a:xfrm>
          <a:prstGeom prst="rect">
            <a:avLst/>
          </a:prstGeom>
        </p:spPr>
      </p:pic>
      <p:pic>
        <p:nvPicPr>
          <p:cNvPr id="10" name="Содержимое 76" descr="WhatsApp Image 2024-02-14 at 16.21.14.jpe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000628" y="3429000"/>
            <a:ext cx="2714644" cy="3143272"/>
          </a:xfrm>
          <a:prstGeom prst="rect">
            <a:avLst/>
          </a:prstGeo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</p:pic>
      <p:pic>
        <p:nvPicPr>
          <p:cNvPr id="11" name="Содержимое 74" descr="IMG_0024.JPG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1071538" y="4071942"/>
            <a:ext cx="3195110" cy="2396332"/>
          </a:xfrm>
          <a:prstGeom prst="rect">
            <a:avLst/>
          </a:prstGeo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Содержимое 5" descr="WhatsApp Image 2024-02-14 at 17.30.10.jpe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/>
        </p:blipFill>
        <p:spPr bwMode="auto">
          <a:xfrm>
            <a:off x="141273" y="642918"/>
            <a:ext cx="3887407" cy="5183208"/>
          </a:xfrm>
          <a:prstGeom prst="rect">
            <a:avLst/>
          </a:prstGeom>
        </p:spPr>
      </p:pic>
      <p:pic>
        <p:nvPicPr>
          <p:cNvPr id="8" name="Содержимое 4" descr="bJGBQQnSDJg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/>
        </p:blipFill>
        <p:spPr bwMode="auto">
          <a:xfrm>
            <a:off x="4286248" y="642918"/>
            <a:ext cx="3643338" cy="51332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Содержимое 5" descr="IMG_0021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/>
        </p:blipFill>
        <p:spPr bwMode="auto">
          <a:xfrm>
            <a:off x="357156" y="357166"/>
            <a:ext cx="4572033" cy="3429024"/>
          </a:xfrm>
          <a:prstGeom prst="rect">
            <a:avLst/>
          </a:prstGeom>
        </p:spPr>
      </p:pic>
      <p:pic>
        <p:nvPicPr>
          <p:cNvPr id="8" name="Содержимое 5" descr="KE4l_HcRevQ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/>
        </p:blipFill>
        <p:spPr bwMode="auto">
          <a:xfrm>
            <a:off x="4286248" y="1571612"/>
            <a:ext cx="3000396" cy="48577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Содержимое 4" descr="WhatsApp Image 2024-02-14 at 16.09.57.jpe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/>
        </p:blipFill>
        <p:spPr bwMode="auto">
          <a:xfrm>
            <a:off x="500034" y="2214554"/>
            <a:ext cx="3500462" cy="4143404"/>
          </a:xfrm>
          <a:prstGeom prst="rect">
            <a:avLst/>
          </a:prstGeom>
        </p:spPr>
      </p:pic>
      <p:pic>
        <p:nvPicPr>
          <p:cNvPr id="8" name="Содержимое 4" descr="Tc69eNiRp3Q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/>
        </p:blipFill>
        <p:spPr bwMode="auto">
          <a:xfrm>
            <a:off x="4214810" y="285728"/>
            <a:ext cx="3521075" cy="37147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320040"/>
            <a:ext cx="7400948" cy="465754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400">
                <a:solidFill>
                  <a:srgbClr val="002060"/>
                </a:solidFill>
                <a:latin typeface="Liberation Serif"/>
              </a:rPr>
              <a:t>Пальчиковая гимнастика</a:t>
            </a:r>
          </a:p>
        </p:txBody>
      </p:sp>
      <p:pic>
        <p:nvPicPr>
          <p:cNvPr id="12" name="Содержимое 4" descr="WhatsApp Image 2024-02-14 at 17.50.16.jpe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/>
        </p:blipFill>
        <p:spPr bwMode="auto">
          <a:xfrm>
            <a:off x="500034" y="1285860"/>
            <a:ext cx="3357586" cy="4540265"/>
          </a:xfrm>
          <a:prstGeom prst="rect">
            <a:avLst/>
          </a:prstGeom>
        </p:spPr>
      </p:pic>
      <p:pic>
        <p:nvPicPr>
          <p:cNvPr id="13" name="Содержимое 5" descr="WhatsApp Image 2024-02-14 at 17.51.30.jpe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/>
        </p:blipFill>
        <p:spPr bwMode="auto">
          <a:xfrm>
            <a:off x="4357686" y="1285860"/>
            <a:ext cx="3268651" cy="45402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Содержимое 4" descr="IMG-20250121-WA0014.jpg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3857620" y="241341"/>
            <a:ext cx="3643338" cy="3298435"/>
          </a:xfrm>
          <a:prstGeom prst="rect">
            <a:avLst/>
          </a:prstGeom>
        </p:spPr>
      </p:pic>
      <p:pic>
        <p:nvPicPr>
          <p:cNvPr id="11" name="Содержимое 10" descr="IMG-20250121-WA0073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85786" y="3000372"/>
            <a:ext cx="3521075" cy="3702789"/>
          </a:xfrm>
          <a:prstGeom prst="rect">
            <a:avLst/>
          </a:prstGeom>
        </p:spPr>
      </p:pic>
      <p:pic>
        <p:nvPicPr>
          <p:cNvPr id="8" name="Содержимое 4" descr="hObN6DNcEzE.jp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/>
        </p:blipFill>
        <p:spPr bwMode="auto">
          <a:xfrm>
            <a:off x="357158" y="214290"/>
            <a:ext cx="3143272" cy="3393576"/>
          </a:xfrm>
          <a:prstGeom prst="rect">
            <a:avLst/>
          </a:prstGeom>
        </p:spPr>
      </p:pic>
      <p:pic>
        <p:nvPicPr>
          <p:cNvPr id="9" name="Содержимое 8" descr="20250121_104948.jpg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/>
        </p:blipFill>
        <p:spPr bwMode="auto">
          <a:xfrm>
            <a:off x="4786314" y="3143247"/>
            <a:ext cx="3335236" cy="35187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Содержимое 12" descr="IMG-20250121-WA008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/>
        </p:blipFill>
        <p:spPr bwMode="auto">
          <a:xfrm>
            <a:off x="357158" y="357166"/>
            <a:ext cx="3521075" cy="4500149"/>
          </a:xfrm>
          <a:prstGeom prst="rect">
            <a:avLst/>
          </a:prstGeom>
        </p:spPr>
      </p:pic>
      <p:pic>
        <p:nvPicPr>
          <p:cNvPr id="18" name="Содержимое 17" descr="IMG-20241115-WA0018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/>
        </p:blipFill>
        <p:spPr bwMode="auto">
          <a:xfrm>
            <a:off x="4178300" y="1692783"/>
            <a:ext cx="3521075" cy="43407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320040"/>
            <a:ext cx="7329510" cy="53719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400">
                <a:solidFill>
                  <a:srgbClr val="002060"/>
                </a:solidFill>
                <a:latin typeface="Liberation Serif"/>
              </a:rPr>
              <a:t>Двигательные игры в помещении </a:t>
            </a:r>
          </a:p>
        </p:txBody>
      </p:sp>
      <p:pic>
        <p:nvPicPr>
          <p:cNvPr id="8" name="Содержимое 3" descr="z_xb-qWkN6M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/>
        </p:blipFill>
        <p:spPr bwMode="auto">
          <a:xfrm>
            <a:off x="642909" y="1071546"/>
            <a:ext cx="3357586" cy="5214645"/>
          </a:xfrm>
          <a:prstGeom prst="rect">
            <a:avLst/>
          </a:prstGeom>
        </p:spPr>
      </p:pic>
      <p:pic>
        <p:nvPicPr>
          <p:cNvPr id="9" name="Содержимое 5" descr="WhatsApp Image 2024-02-14 at 16.57.47.jpe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/>
        </p:blipFill>
        <p:spPr bwMode="auto">
          <a:xfrm>
            <a:off x="4050491" y="1071546"/>
            <a:ext cx="3911230" cy="52149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Содержимое 5" descr="Tn1icozKXPw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/>
        </p:blipFill>
        <p:spPr bwMode="auto">
          <a:xfrm>
            <a:off x="428597" y="285728"/>
            <a:ext cx="3857652" cy="2914336"/>
          </a:xfrm>
          <a:prstGeom prst="rect">
            <a:avLst/>
          </a:prstGeom>
        </p:spPr>
      </p:pic>
      <p:pic>
        <p:nvPicPr>
          <p:cNvPr id="10" name="Содержимое 6" descr="IMG-20250122-WA0022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/>
        </p:blipFill>
        <p:spPr bwMode="auto">
          <a:xfrm>
            <a:off x="4500562" y="1643050"/>
            <a:ext cx="3286148" cy="3583647"/>
          </a:xfrm>
          <a:prstGeom prst="rect">
            <a:avLst/>
          </a:prstGeom>
        </p:spPr>
      </p:pic>
      <p:pic>
        <p:nvPicPr>
          <p:cNvPr id="11" name="Содержимое 15" descr="kg2nLPMcV4BQ_4AGizbZ5KgkNymP9l-fFmiKPVoh1Nw3WpTUP42OsD4tYaBpjr1v_d2F1AZDWKQc5kG7I23CLH3T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1472" y="3500438"/>
            <a:ext cx="3714776" cy="31966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320040"/>
            <a:ext cx="7186634" cy="751506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400">
                <a:solidFill>
                  <a:srgbClr val="002060"/>
                </a:solidFill>
                <a:latin typeface="Liberation Serif"/>
              </a:rPr>
              <a:t>Игры для развития осанки и мышц спины </a:t>
            </a:r>
          </a:p>
        </p:txBody>
      </p:sp>
      <p:pic>
        <p:nvPicPr>
          <p:cNvPr id="34" name="Содержимое 33" descr="20241017_110536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/>
        </p:blipFill>
        <p:spPr bwMode="auto">
          <a:xfrm>
            <a:off x="328798" y="1357298"/>
            <a:ext cx="3637364" cy="4643470"/>
          </a:xfrm>
          <a:prstGeom prst="rect">
            <a:avLst/>
          </a:prstGeom>
        </p:spPr>
      </p:pic>
      <p:pic>
        <p:nvPicPr>
          <p:cNvPr id="45" name="Содержимое 44" descr="IMG-20241025-WA0028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/>
        </p:blipFill>
        <p:spPr bwMode="auto">
          <a:xfrm>
            <a:off x="4153084" y="1357298"/>
            <a:ext cx="3847939" cy="46434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zTf5IBOVy_0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/>
        </p:blipFill>
        <p:spPr bwMode="auto">
          <a:xfrm>
            <a:off x="357158" y="214290"/>
            <a:ext cx="4183092" cy="4429156"/>
          </a:xfrm>
          <a:prstGeom prst="rect">
            <a:avLst/>
          </a:prstGeom>
        </p:spPr>
      </p:pic>
      <p:pic>
        <p:nvPicPr>
          <p:cNvPr id="8" name="Содержимое 5" descr="BoMSu_5FsQg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/>
        </p:blipFill>
        <p:spPr bwMode="auto">
          <a:xfrm>
            <a:off x="4429124" y="1071546"/>
            <a:ext cx="3307106" cy="54610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Содержимое 4" descr="WhatsApp Image 2024-02-14 at 17.26.53 (1)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/>
        </p:blipFill>
        <p:spPr bwMode="auto">
          <a:xfrm>
            <a:off x="714349" y="357167"/>
            <a:ext cx="3286148" cy="4000528"/>
          </a:xfrm>
          <a:prstGeom prst="rect">
            <a:avLst/>
          </a:prstGeom>
        </p:spPr>
      </p:pic>
      <p:pic>
        <p:nvPicPr>
          <p:cNvPr id="10" name="Содержимое 4" descr="jfVZ7JAj7wY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500562" y="357166"/>
            <a:ext cx="3408849" cy="4444682"/>
          </a:xfrm>
          <a:prstGeom prst="rect">
            <a:avLst/>
          </a:prstGeom>
        </p:spPr>
      </p:pic>
      <p:pic>
        <p:nvPicPr>
          <p:cNvPr id="9" name="Содержимое 5" descr="r0eRyhA-rg8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/>
        </p:blipFill>
        <p:spPr bwMode="auto">
          <a:xfrm>
            <a:off x="2285984" y="3863123"/>
            <a:ext cx="3893339" cy="29948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320040"/>
            <a:ext cx="7329510" cy="822944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400">
                <a:solidFill>
                  <a:srgbClr val="002060"/>
                </a:solidFill>
                <a:latin typeface="Liberation Serif"/>
              </a:rPr>
              <a:t>Игры и занятия для развития личной гигиены </a:t>
            </a:r>
          </a:p>
        </p:txBody>
      </p:sp>
      <p:pic>
        <p:nvPicPr>
          <p:cNvPr id="7" name="Содержимое 4" descr="WhatsApp Image 2024-02-14 at 17.32.09.jpe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/>
        </p:blipFill>
        <p:spPr bwMode="auto">
          <a:xfrm>
            <a:off x="769577" y="1711324"/>
            <a:ext cx="3069532" cy="4360881"/>
          </a:xfrm>
          <a:prstGeom prst="rect">
            <a:avLst/>
          </a:prstGeom>
        </p:spPr>
      </p:pic>
      <p:pic>
        <p:nvPicPr>
          <p:cNvPr id="8" name="Содержимое 4" descr="WhatsApp Image 2024-02-14 at 17.07.02.jpe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/>
        </p:blipFill>
        <p:spPr bwMode="auto">
          <a:xfrm>
            <a:off x="4395786" y="1711325"/>
            <a:ext cx="3319485" cy="44259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WhatsApp Image 2024-02-14 at 17.24.55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/>
        </p:blipFill>
        <p:spPr bwMode="auto">
          <a:xfrm>
            <a:off x="285720" y="642919"/>
            <a:ext cx="2786082" cy="3966546"/>
          </a:xfrm>
          <a:prstGeom prst="rect">
            <a:avLst/>
          </a:prstGeom>
        </p:spPr>
      </p:pic>
      <p:pic>
        <p:nvPicPr>
          <p:cNvPr id="8" name="Содержимое 5" descr="WhatsApp Image 2024-02-14 at 15.54.05.jpe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/>
        </p:blipFill>
        <p:spPr bwMode="auto">
          <a:xfrm>
            <a:off x="5072066" y="571480"/>
            <a:ext cx="2965468" cy="4188919"/>
          </a:xfrm>
          <a:prstGeom prst="rect">
            <a:avLst/>
          </a:prstGeom>
        </p:spPr>
      </p:pic>
      <p:pic>
        <p:nvPicPr>
          <p:cNvPr id="9" name="Содержимое 8" descr="IMG-20250122-WA0025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786050" y="2643182"/>
            <a:ext cx="3000396" cy="40634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WhatsApp Image 2024-02-14 at 17.35.49.jpe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/>
        </p:blipFill>
        <p:spPr bwMode="auto">
          <a:xfrm>
            <a:off x="4419897" y="357166"/>
            <a:ext cx="3387426" cy="3429024"/>
          </a:xfrm>
          <a:prstGeom prst="rect">
            <a:avLst/>
          </a:prstGeom>
        </p:spPr>
      </p:pic>
      <p:pic>
        <p:nvPicPr>
          <p:cNvPr id="4" name="Содержимое 6" descr="096nvTfr8nA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/>
        </p:blipFill>
        <p:spPr bwMode="auto">
          <a:xfrm>
            <a:off x="428596" y="357166"/>
            <a:ext cx="3499004" cy="3571900"/>
          </a:xfrm>
          <a:prstGeom prst="rect">
            <a:avLst/>
          </a:prstGeom>
        </p:spPr>
      </p:pic>
      <p:pic>
        <p:nvPicPr>
          <p:cNvPr id="5" name="Содержимое 6" descr="G9-cuDsHy2E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428860" y="3429000"/>
            <a:ext cx="3687634" cy="3163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" name="Содержимое 5" descr="0lRS2StsFRk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/>
        </p:blipFill>
        <p:spPr bwMode="auto">
          <a:xfrm>
            <a:off x="3238491" y="214290"/>
            <a:ext cx="4667283" cy="3500462"/>
          </a:xfrm>
          <a:prstGeom prst="rect">
            <a:avLst/>
          </a:prstGeom>
        </p:spPr>
      </p:pic>
      <p:pic>
        <p:nvPicPr>
          <p:cNvPr id="6" name="Содержимое 4" descr="LRpeuVa5m2M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85720" y="3000372"/>
            <a:ext cx="5185377" cy="35608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320040"/>
            <a:ext cx="7186634" cy="53719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400">
                <a:solidFill>
                  <a:srgbClr val="002060"/>
                </a:solidFill>
                <a:latin typeface="Liberation Serif"/>
              </a:rPr>
              <a:t>Музыкально – ритмические движения</a:t>
            </a:r>
          </a:p>
        </p:txBody>
      </p:sp>
      <p:pic>
        <p:nvPicPr>
          <p:cNvPr id="7" name="Содержимое 5" descr="fsnhdyeVjRc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/>
        </p:blipFill>
        <p:spPr bwMode="auto">
          <a:xfrm>
            <a:off x="531812" y="1711325"/>
            <a:ext cx="3371850" cy="4114800"/>
          </a:xfrm>
          <a:prstGeom prst="rect">
            <a:avLst/>
          </a:prstGeom>
        </p:spPr>
      </p:pic>
      <p:pic>
        <p:nvPicPr>
          <p:cNvPr id="8" name="Содержимое 7" descr="FnM9Z662660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/>
        </p:blipFill>
        <p:spPr bwMode="auto">
          <a:xfrm>
            <a:off x="3921560" y="1357298"/>
            <a:ext cx="3814326" cy="27146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500034" y="428604"/>
            <a:ext cx="7196166" cy="602713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800" b="1" dirty="0" err="1" smtClean="0">
                <a:latin typeface="Liberation Serif" pitchFamily="18" charset="0"/>
              </a:rPr>
              <a:t>Здоровьесберегающие</a:t>
            </a:r>
            <a:r>
              <a:rPr lang="ru-RU" sz="2800" b="1" dirty="0" smtClean="0">
                <a:latin typeface="Liberation Serif" pitchFamily="18" charset="0"/>
              </a:rPr>
              <a:t> технологии </a:t>
            </a:r>
            <a:r>
              <a:rPr lang="ru-RU" sz="2800" dirty="0" smtClean="0">
                <a:latin typeface="Liberation Serif" pitchFamily="18" charset="0"/>
              </a:rPr>
              <a:t>играют важную роль в дошкольном образовании, так как помогают сохранить и укрепить здоровье детей, создать комфортные условия для их развития и сформировать основы здорового образа жизни.</a:t>
            </a:r>
            <a:br>
              <a:rPr lang="ru-RU" sz="2800" dirty="0" smtClean="0">
                <a:latin typeface="Liberation Serif" pitchFamily="18" charset="0"/>
              </a:rPr>
            </a:br>
            <a:r>
              <a:rPr lang="ru-RU" sz="2800" dirty="0" smtClean="0">
                <a:latin typeface="Liberation Serif" pitchFamily="18" charset="0"/>
              </a:rPr>
              <a:t/>
            </a:r>
            <a:br>
              <a:rPr lang="ru-RU" sz="2800" dirty="0" smtClean="0">
                <a:latin typeface="Liberation Serif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Liberation Serif" pitchFamily="18" charset="0"/>
              </a:rPr>
              <a:t>Важно помнить, что забота о здоровье ребёнка — это основа его успешного роста, обучения и благополучия в будущем.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p14:dur="2000" advClick="1"/>
    </mc:Choice>
    <mc:Fallback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Liberation Sans"/>
        <a:cs typeface="Liberation Sans"/>
      </a:majorFont>
      <a:minorFont>
        <a:latin typeface="Trebuchet MS"/>
        <a:ea typeface="Liberation Sans"/>
        <a:cs typeface="Liberation Sans"/>
      </a:minorFont>
    </a:fontScheme>
    <a:fmtScheme name="Изящная">
      <a:fillStyleLst>
        <a:solidFill>
          <a:schemeClr val="phClr"/>
        </a:solidFill>
        <a:gradFill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109</TotalTime>
  <Words>579</Words>
  <Application>r7-office/2026.2.1.2268</Application>
  <DocSecurity>0</DocSecurity>
  <PresentationFormat>Экран (4:3)</PresentationFormat>
  <Paragraphs>106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Изящная</vt:lpstr>
      <vt:lpstr>"Применение здоровьесберегающих технологий в детском саду«  Автор: Замиралова Лариса Александровна  Должность: воспитатель (1КК)  2026 год </vt:lpstr>
      <vt:lpstr>Актуальность темы: </vt:lpstr>
      <vt:lpstr>  здоровьесберегающие технологии </vt:lpstr>
      <vt:lpstr>Цель использования технологий</vt:lpstr>
      <vt:lpstr>Основные задачи </vt:lpstr>
      <vt:lpstr>Виды здоровьесберегающих технологий </vt:lpstr>
      <vt:lpstr>Технологии сохранения и стимулирования здоровья  Эти формы работы помогают детям снять мышечное и эмоциональное напряжение, повысить работоспособность и укрепить организм.   </vt:lpstr>
      <vt:lpstr>Слайд 8</vt:lpstr>
      <vt:lpstr>Физкультурно-оздоровительная работа  Регулярная двигательная активность способствует укреплению здоровья и правильному физическому развитию ребенка.  </vt:lpstr>
      <vt:lpstr>Психологическое благополучие детей </vt:lpstr>
      <vt:lpstr>Работа с родителями  Эффективность здоровьесберегающих технологий во многом зависит от взаимодействия с семьей.  Родители должны быть активными участниками процесса сохранения здоровья ребенка.  </vt:lpstr>
      <vt:lpstr>Игры для развития моторики и координации </vt:lpstr>
      <vt:lpstr>Слайд 13</vt:lpstr>
      <vt:lpstr>Слайд 14</vt:lpstr>
      <vt:lpstr>Слайд 15</vt:lpstr>
      <vt:lpstr>Организация здорового и полноценного питания</vt:lpstr>
      <vt:lpstr>Утренняя гимнастика</vt:lpstr>
      <vt:lpstr>Гимнастика после сна</vt:lpstr>
      <vt:lpstr>            Дыхательная гимнастика</vt:lpstr>
      <vt:lpstr>Слайд 20</vt:lpstr>
      <vt:lpstr>Игры на свежем воздухе  </vt:lpstr>
      <vt:lpstr>Слайд 22</vt:lpstr>
      <vt:lpstr>Слайд 23</vt:lpstr>
      <vt:lpstr>Слайд 24</vt:lpstr>
      <vt:lpstr>Пальчиковая гимнастика</vt:lpstr>
      <vt:lpstr>Слайд 26</vt:lpstr>
      <vt:lpstr>Слайд 27</vt:lpstr>
      <vt:lpstr>Двигательные игры в помещении </vt:lpstr>
      <vt:lpstr>Слайд 29</vt:lpstr>
      <vt:lpstr>Игры для развития осанки и мышц спины </vt:lpstr>
      <vt:lpstr>Слайд 31</vt:lpstr>
      <vt:lpstr>Слайд 32</vt:lpstr>
      <vt:lpstr>Игры и занятия для развития личной гигиены </vt:lpstr>
      <vt:lpstr>Слайд 34</vt:lpstr>
      <vt:lpstr>Слайд 35</vt:lpstr>
      <vt:lpstr>Слайд 36</vt:lpstr>
      <vt:lpstr>Музыкально – ритмические движения</vt:lpstr>
      <vt:lpstr>Слайд 38</vt:lpstr>
    </vt:vector>
  </TitlesOfParts>
  <Company>HP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Состояние здоровья лиц, обучающихся по программам дошкольного образования               2020-2025</dc:title>
  <dc:creator>User</dc:creator>
  <cp:lastModifiedBy>User</cp:lastModifiedBy>
  <cp:revision>38</cp:revision>
  <dcterms:created xsi:type="dcterms:W3CDTF">2026-03-11T13:27:10Z</dcterms:created>
  <dcterms:modified xsi:type="dcterms:W3CDTF">2026-08-11T06:32:37Z</dcterms:modified>
  <dc:identifier/>
  <dc:language/>
  <cp:version/>
</cp:coreProperties>
</file>