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docMetadata/LabelInfo.xml" ContentType="application/vnd.ms-office.classificationlabel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authors.xml" ContentType="application/vnd.ms-powerpoint.author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10" r:id="rId2"/>
    <p:sldId id="311" r:id="rId3"/>
    <p:sldId id="331" r:id="rId4"/>
    <p:sldId id="313" r:id="rId5"/>
    <p:sldId id="314" r:id="rId6"/>
    <p:sldId id="320" r:id="rId7"/>
    <p:sldId id="315" r:id="rId8"/>
    <p:sldId id="316" r:id="rId9"/>
    <p:sldId id="323" r:id="rId10"/>
    <p:sldId id="326" r:id="rId11"/>
    <p:sldId id="324" r:id="rId12"/>
    <p:sldId id="317" r:id="rId13"/>
    <p:sldId id="327" r:id="rId14"/>
    <p:sldId id="328" r:id="rId15"/>
    <p:sldId id="322" r:id="rId16"/>
    <p:sldId id="321" r:id="rId17"/>
    <p:sldId id="319" r:id="rId18"/>
    <p:sldId id="332" r:id="rId19"/>
    <p:sldId id="329" r:id="rId20"/>
    <p:sldId id="33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Автор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00"/>
    <a:srgbClr val="DFE4F1"/>
    <a:srgbClr val="80FBE5"/>
    <a:srgbClr val="DCE0FC"/>
    <a:srgbClr val="4A5EE6"/>
    <a:srgbClr val="132BDC"/>
    <a:srgbClr val="FDF200"/>
    <a:srgbClr val="3CF3D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0100"/>
    <p:restoredTop sz="94626"/>
  </p:normalViewPr>
  <p:slideViewPr>
    <p:cSldViewPr snapToGrid="0">
      <p:cViewPr varScale="1">
        <p:scale>
          <a:sx n="67" d="100"/>
          <a:sy n="67" d="100"/>
        </p:scale>
        <p:origin x="-103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37" d="100"/>
          <a:sy n="137" d="100"/>
        </p:scale>
        <p:origin x="6744" y="20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1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О по времени</c:v>
                </c:pt>
                <c:pt idx="1">
                  <c:v>О в пространстве</c:v>
                </c:pt>
                <c:pt idx="2">
                  <c:v>Форма</c:v>
                </c:pt>
                <c:pt idx="3">
                  <c:v>Величина</c:v>
                </c:pt>
                <c:pt idx="4">
                  <c:v>Количество и счет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</c:v>
                </c:pt>
                <c:pt idx="1">
                  <c:v>12</c:v>
                </c:pt>
                <c:pt idx="2">
                  <c:v>6</c:v>
                </c:pt>
                <c:pt idx="3">
                  <c:v>3</c:v>
                </c:pt>
                <c:pt idx="4">
                  <c:v>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О по времени</c:v>
                </c:pt>
                <c:pt idx="1">
                  <c:v>О в пространстве</c:v>
                </c:pt>
                <c:pt idx="2">
                  <c:v>Форма</c:v>
                </c:pt>
                <c:pt idx="3">
                  <c:v>Величина</c:v>
                </c:pt>
                <c:pt idx="4">
                  <c:v>Количество и счет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</c:v>
                </c:pt>
                <c:pt idx="1">
                  <c:v>10</c:v>
                </c:pt>
                <c:pt idx="2">
                  <c:v>7</c:v>
                </c:pt>
                <c:pt idx="3">
                  <c:v>4</c:v>
                </c:pt>
                <c:pt idx="4">
                  <c:v>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3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О по времени</c:v>
                </c:pt>
                <c:pt idx="1">
                  <c:v>О в пространстве</c:v>
                </c:pt>
                <c:pt idx="2">
                  <c:v>Форма</c:v>
                </c:pt>
                <c:pt idx="3">
                  <c:v>Величина</c:v>
                </c:pt>
                <c:pt idx="4">
                  <c:v>Количество и счет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2</c:v>
                </c:pt>
                <c:pt idx="1">
                  <c:v>16</c:v>
                </c:pt>
                <c:pt idx="2">
                  <c:v>10</c:v>
                </c:pt>
                <c:pt idx="3">
                  <c:v>5</c:v>
                </c:pt>
                <c:pt idx="4">
                  <c:v>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4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О по времени</c:v>
                </c:pt>
                <c:pt idx="1">
                  <c:v>О в пространстве</c:v>
                </c:pt>
                <c:pt idx="2">
                  <c:v>Форма</c:v>
                </c:pt>
                <c:pt idx="3">
                  <c:v>Величина</c:v>
                </c:pt>
                <c:pt idx="4">
                  <c:v>Количество и счет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2</c:v>
                </c:pt>
                <c:pt idx="1">
                  <c:v>14</c:v>
                </c:pt>
                <c:pt idx="2">
                  <c:v>10</c:v>
                </c:pt>
                <c:pt idx="3">
                  <c:v>3</c:v>
                </c:pt>
                <c:pt idx="4">
                  <c:v>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5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О по времени</c:v>
                </c:pt>
                <c:pt idx="1">
                  <c:v>О в пространстве</c:v>
                </c:pt>
                <c:pt idx="2">
                  <c:v>Форма</c:v>
                </c:pt>
                <c:pt idx="3">
                  <c:v>Величина</c:v>
                </c:pt>
                <c:pt idx="4">
                  <c:v>Количество и счет</c:v>
                </c:pt>
              </c:strCache>
            </c:strRef>
          </c:cat>
          <c:val>
            <c:numRef>
              <c:f>Лист1!$F$2:$F$6</c:f>
              <c:numCache>
                <c:formatCode>General</c:formatCode>
                <c:ptCount val="5"/>
                <c:pt idx="0">
                  <c:v>1</c:v>
                </c:pt>
                <c:pt idx="1">
                  <c:v>7</c:v>
                </c:pt>
                <c:pt idx="2">
                  <c:v>7</c:v>
                </c:pt>
                <c:pt idx="3">
                  <c:v>3</c:v>
                </c:pt>
                <c:pt idx="4">
                  <c:v>3</c:v>
                </c:pt>
              </c:numCache>
            </c:numRef>
          </c:val>
        </c:ser>
        <c:axId val="29453696"/>
        <c:axId val="29471872"/>
      </c:barChart>
      <c:catAx>
        <c:axId val="29453696"/>
        <c:scaling>
          <c:orientation val="minMax"/>
        </c:scaling>
        <c:axPos val="l"/>
        <c:tickLblPos val="nextTo"/>
        <c:crossAx val="29471872"/>
        <c:crosses val="autoZero"/>
        <c:auto val="1"/>
        <c:lblAlgn val="ctr"/>
        <c:lblOffset val="100"/>
      </c:catAx>
      <c:valAx>
        <c:axId val="29471872"/>
        <c:scaling>
          <c:orientation val="minMax"/>
        </c:scaling>
        <c:axPos val="b"/>
        <c:majorGridlines/>
        <c:numFmt formatCode="General" sourceLinked="1"/>
        <c:tickLblPos val="nextTo"/>
        <c:crossAx val="29453696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7342320846257864"/>
          <c:y val="7.1953133852501752E-2"/>
          <c:w val="0.63599061480951324"/>
          <c:h val="0.54896943269801157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 уровень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</c:v>
                </c:pt>
                <c:pt idx="1">
                  <c:v>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 уровень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1">
                  <c:v>3</c:v>
                </c:pt>
              </c:numCache>
            </c:numRef>
          </c:val>
        </c:ser>
        <c:axId val="73262208"/>
        <c:axId val="73263744"/>
      </c:barChart>
      <c:catAx>
        <c:axId val="73262208"/>
        <c:scaling>
          <c:orientation val="minMax"/>
        </c:scaling>
        <c:axPos val="b"/>
        <c:tickLblPos val="nextTo"/>
        <c:crossAx val="73263744"/>
        <c:crosses val="autoZero"/>
        <c:auto val="1"/>
        <c:lblAlgn val="ctr"/>
        <c:lblOffset val="100"/>
      </c:catAx>
      <c:valAx>
        <c:axId val="73263744"/>
        <c:scaling>
          <c:orientation val="minMax"/>
        </c:scaling>
        <c:axPos val="l"/>
        <c:majorGridlines/>
        <c:numFmt formatCode="General" sourceLinked="1"/>
        <c:tickLblPos val="nextTo"/>
        <c:crossAx val="73262208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6F14A1CB-5452-AC70-7D60-1A44C62C56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D16B759-0F79-F999-E975-D9DBEDB8A5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B9E520-E069-0742-BD97-ED28BB08EC53}" type="datetimeFigureOut">
              <a:rPr lang="en-US" smtClean="0"/>
              <a:pPr/>
              <a:t>4/27/2026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89A7C7E-774B-6207-364F-BAC51DF08F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99ACE22-8537-7305-26E3-E0E0AF83D5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B964BE-1CD1-1943-8CAA-B6D417321F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54500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85F30-A497-F84E-BC49-B57AB2B760AA}" type="datetimeFigureOut">
              <a:rPr lang="en-US" smtClean="0"/>
              <a:pPr/>
              <a:t>4/27/2026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D3E5B-4BED-B24C-9674-6B6454D045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76233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xmlns="" id="{1EBC0340-3AAE-A39F-0BAF-0E7430611152}"/>
              </a:ext>
            </a:extLst>
          </p:cNvPr>
          <p:cNvSpPr/>
          <p:nvPr userDrawn="1"/>
        </p:nvSpPr>
        <p:spPr>
          <a:xfrm>
            <a:off x="3127386" y="1976768"/>
            <a:ext cx="6929120" cy="4877511"/>
          </a:xfrm>
          <a:custGeom>
            <a:avLst/>
            <a:gdLst>
              <a:gd name="connsiteX0" fmla="*/ 3464560 w 6929120"/>
              <a:gd name="connsiteY0" fmla="*/ 0 h 4877511"/>
              <a:gd name="connsiteX1" fmla="*/ 6929120 w 6929120"/>
              <a:gd name="connsiteY1" fmla="*/ 3464560 h 4877511"/>
              <a:gd name="connsiteX2" fmla="*/ 6656858 w 6929120"/>
              <a:gd name="connsiteY2" fmla="*/ 4813124 h 4877511"/>
              <a:gd name="connsiteX3" fmla="*/ 6625841 w 6929120"/>
              <a:gd name="connsiteY3" fmla="*/ 4877511 h 4877511"/>
              <a:gd name="connsiteX4" fmla="*/ 303280 w 6929120"/>
              <a:gd name="connsiteY4" fmla="*/ 4877511 h 4877511"/>
              <a:gd name="connsiteX5" fmla="*/ 272263 w 6929120"/>
              <a:gd name="connsiteY5" fmla="*/ 4813124 h 4877511"/>
              <a:gd name="connsiteX6" fmla="*/ 0 w 6929120"/>
              <a:gd name="connsiteY6" fmla="*/ 3464560 h 4877511"/>
              <a:gd name="connsiteX7" fmla="*/ 3464560 w 6929120"/>
              <a:gd name="connsiteY7" fmla="*/ 0 h 4877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29120" h="4877511">
                <a:moveTo>
                  <a:pt x="3464560" y="0"/>
                </a:moveTo>
                <a:cubicBezTo>
                  <a:pt x="5377984" y="0"/>
                  <a:pt x="6929120" y="1551136"/>
                  <a:pt x="6929120" y="3464560"/>
                </a:cubicBezTo>
                <a:cubicBezTo>
                  <a:pt x="6929120" y="3942916"/>
                  <a:pt x="6832174" y="4398629"/>
                  <a:pt x="6656858" y="4813124"/>
                </a:cubicBezTo>
                <a:lnTo>
                  <a:pt x="6625841" y="4877511"/>
                </a:lnTo>
                <a:lnTo>
                  <a:pt x="303280" y="4877511"/>
                </a:lnTo>
                <a:lnTo>
                  <a:pt x="272263" y="4813124"/>
                </a:lnTo>
                <a:cubicBezTo>
                  <a:pt x="96946" y="4398629"/>
                  <a:pt x="0" y="3942916"/>
                  <a:pt x="0" y="3464560"/>
                </a:cubicBezTo>
                <a:cubicBezTo>
                  <a:pt x="0" y="1551136"/>
                  <a:pt x="1551136" y="0"/>
                  <a:pt x="34645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0" name="Picture 9" descr="Gap between two buildings against the blue sky">
            <a:extLst>
              <a:ext uri="{FF2B5EF4-FFF2-40B4-BE49-F238E27FC236}">
                <a16:creationId xmlns:a16="http://schemas.microsoft.com/office/drawing/2014/main" xmlns="" id="{C40F96A3-9DAF-4D22-64AD-CEC023D28D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0546"/>
                    </a14:imgEffect>
                    <a14:imgEffect>
                      <a14:saturation sat="0"/>
                    </a14:imgEffect>
                    <a14:imgEffect>
                      <a14:brightnessContrast bright="-34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t="2550" b="8386"/>
          <a:stretch/>
        </p:blipFill>
        <p:spPr>
          <a:xfrm>
            <a:off x="760411" y="0"/>
            <a:ext cx="1143158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5094" y="322557"/>
            <a:ext cx="7365675" cy="1650490"/>
          </a:xfrm>
        </p:spPr>
        <p:txBody>
          <a:bodyPr lIns="0" tIns="0" rIns="0" bIns="0" anchor="t">
            <a:noAutofit/>
          </a:bodyPr>
          <a:lstStyle>
            <a:lvl1pPr algn="l">
              <a:defRPr sz="3000" cap="all" baseline="0"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 err="1"/>
              <a:t>hjhjhh</a:t>
            </a:r>
            <a:r>
              <a:rPr lang="en-US" dirty="0"/>
              <a:t> </a:t>
            </a:r>
            <a:r>
              <a:rPr lang="ru-RU" dirty="0"/>
              <a:t>пппп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hjhjhjfffffffffffff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1D5B031-92C7-C093-2551-D07457044EAC}"/>
              </a:ext>
            </a:extLst>
          </p:cNvPr>
          <p:cNvGrpSpPr/>
          <p:nvPr userDrawn="1"/>
        </p:nvGrpSpPr>
        <p:grpSpPr>
          <a:xfrm>
            <a:off x="-1" y="-2"/>
            <a:ext cx="12191610" cy="6858001"/>
            <a:chOff x="-1" y="-2"/>
            <a:chExt cx="12191610" cy="6858001"/>
          </a:xfrm>
        </p:grpSpPr>
        <p:pic>
          <p:nvPicPr>
            <p:cNvPr id="4" name="Picture Placeholder 14" descr="White modern architecture">
              <a:extLst>
                <a:ext uri="{FF2B5EF4-FFF2-40B4-BE49-F238E27FC236}">
                  <a16:creationId xmlns:a16="http://schemas.microsoft.com/office/drawing/2014/main" xmlns="" id="{21A49D77-8AEF-828A-03A8-2845B710D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grayscl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 rot="10800000">
              <a:off x="6155702" y="-2"/>
              <a:ext cx="6035907" cy="685800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  <p:pic>
          <p:nvPicPr>
            <p:cNvPr id="5" name="Picture Placeholder 14" descr="White modern architecture">
              <a:extLst>
                <a:ext uri="{FF2B5EF4-FFF2-40B4-BE49-F238E27FC236}">
                  <a16:creationId xmlns:a16="http://schemas.microsoft.com/office/drawing/2014/main" xmlns="" id="{206EA98F-16E6-C607-6268-D08FD83B70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grayscl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 rot="10800000">
              <a:off x="-1" y="-2"/>
              <a:ext cx="6035907" cy="685800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7E6947B8-AA10-E633-EF28-E1A80069E8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48932" y="0"/>
            <a:ext cx="6894136" cy="6894136"/>
          </a:xfrm>
          <a:custGeom>
            <a:avLst/>
            <a:gdLst>
              <a:gd name="connsiteX0" fmla="*/ 3447068 w 6894136"/>
              <a:gd name="connsiteY0" fmla="*/ 0 h 6894136"/>
              <a:gd name="connsiteX1" fmla="*/ 6894136 w 6894136"/>
              <a:gd name="connsiteY1" fmla="*/ 3447068 h 6894136"/>
              <a:gd name="connsiteX2" fmla="*/ 3447068 w 6894136"/>
              <a:gd name="connsiteY2" fmla="*/ 6894136 h 6894136"/>
              <a:gd name="connsiteX3" fmla="*/ 0 w 6894136"/>
              <a:gd name="connsiteY3" fmla="*/ 3447068 h 6894136"/>
              <a:gd name="connsiteX4" fmla="*/ 3447068 w 6894136"/>
              <a:gd name="connsiteY4" fmla="*/ 0 h 689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4136" h="6894136">
                <a:moveTo>
                  <a:pt x="3447068" y="0"/>
                </a:moveTo>
                <a:cubicBezTo>
                  <a:pt x="5350831" y="0"/>
                  <a:pt x="6894136" y="1543305"/>
                  <a:pt x="6894136" y="3447068"/>
                </a:cubicBezTo>
                <a:cubicBezTo>
                  <a:pt x="6894136" y="5350831"/>
                  <a:pt x="5350831" y="6894136"/>
                  <a:pt x="3447068" y="6894136"/>
                </a:cubicBezTo>
                <a:cubicBezTo>
                  <a:pt x="1543305" y="6894136"/>
                  <a:pt x="0" y="5350831"/>
                  <a:pt x="0" y="3447068"/>
                </a:cubicBezTo>
                <a:cubicBezTo>
                  <a:pt x="0" y="1543305"/>
                  <a:pt x="1543305" y="0"/>
                  <a:pt x="344706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45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1547736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15987AE2-5803-BA29-C76B-C9FA864D3F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392" y="182880"/>
            <a:ext cx="10122632" cy="1307592"/>
          </a:xfrm>
        </p:spPr>
        <p:txBody>
          <a:bodyPr anchor="b">
            <a:no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168" y="1828800"/>
            <a:ext cx="10126362" cy="4351338"/>
          </a:xfrm>
        </p:spPr>
        <p:txBody>
          <a:bodyPr lIns="0" tIns="0" rIns="0" bIns="0"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68EECBEC-47C0-1CBF-96E7-318D538984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35D78F7-5CBD-4D51-970A-4C050848D6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10694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BB8540B3-3734-5A53-D7E0-D89871A371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392" y="182880"/>
            <a:ext cx="10085832" cy="1307592"/>
          </a:xfrm>
        </p:spPr>
        <p:txBody>
          <a:bodyPr anchor="b">
            <a:no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xmlns="" id="{7E6B22B6-D5E7-7C52-B588-374568C8DD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392" y="1911096"/>
            <a:ext cx="4837176" cy="2898648"/>
          </a:xfrm>
        </p:spPr>
        <p:txBody>
          <a:bodyPr lIns="0" tIns="0" rIns="0" bIns="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1800" cap="none" baseline="0"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latin typeface="+mn-lt"/>
              </a:defRPr>
            </a:lvl2pPr>
            <a:lvl3pPr marL="54864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xmlns="" id="{BCDBC7A5-FE31-E809-7729-4AFA9CFD0DEB}"/>
              </a:ext>
            </a:extLst>
          </p:cNvPr>
          <p:cNvSpPr>
            <a:spLocks noGrp="1"/>
          </p:cNvSpPr>
          <p:nvPr>
            <p:ph sz="half" idx="36"/>
          </p:nvPr>
        </p:nvSpPr>
        <p:spPr>
          <a:xfrm>
            <a:off x="6812280" y="1911096"/>
            <a:ext cx="4453128" cy="1911096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cap="none" baseline="0">
                <a:latin typeface="+mn-lt"/>
              </a:defRPr>
            </a:lvl1pPr>
            <a:lvl2pPr marL="548640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latin typeface="+mn-lt"/>
              </a:defRPr>
            </a:lvl2pPr>
            <a:lvl3pPr marL="82296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xmlns="" id="{C39E8D03-897F-C49F-D816-03B8BD6301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2280" y="4242816"/>
            <a:ext cx="4123944" cy="2615184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5A615220-DA65-3A8D-609D-95B6D86B192A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AC2A57F-F2BF-F3B3-9D45-5DCD2608D80C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99200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rge walking intersection with one lone person">
            <a:extLst>
              <a:ext uri="{FF2B5EF4-FFF2-40B4-BE49-F238E27FC236}">
                <a16:creationId xmlns:a16="http://schemas.microsoft.com/office/drawing/2014/main" xmlns="" id="{09010683-ED2B-BF6C-90F9-AF09D38DB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0"/>
                    </a14:imgEffect>
                    <a14:imgEffect>
                      <a14:brightnessContrast bright="27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1"/>
            <a:ext cx="11811000" cy="6858000"/>
          </a:xfrm>
          <a:prstGeom prst="rect">
            <a:avLst/>
          </a:prstGeom>
        </p:spPr>
      </p:pic>
      <p:sp>
        <p:nvSpPr>
          <p:cNvPr id="6" name="Freeform 12">
            <a:extLst>
              <a:ext uri="{FF2B5EF4-FFF2-40B4-BE49-F238E27FC236}">
                <a16:creationId xmlns:a16="http://schemas.microsoft.com/office/drawing/2014/main" xmlns="" id="{82C1C4E7-A67E-5E90-3669-D2982C30E4FC}"/>
              </a:ext>
            </a:extLst>
          </p:cNvPr>
          <p:cNvSpPr/>
          <p:nvPr userDrawn="1"/>
        </p:nvSpPr>
        <p:spPr>
          <a:xfrm>
            <a:off x="777819" y="0"/>
            <a:ext cx="8272488" cy="6858000"/>
          </a:xfrm>
          <a:custGeom>
            <a:avLst/>
            <a:gdLst>
              <a:gd name="connsiteX0" fmla="*/ 2449074 w 8272488"/>
              <a:gd name="connsiteY0" fmla="*/ 0 h 6858000"/>
              <a:gd name="connsiteX1" fmla="*/ 5823415 w 8272488"/>
              <a:gd name="connsiteY1" fmla="*/ 0 h 6858000"/>
              <a:gd name="connsiteX2" fmla="*/ 5929477 w 8272488"/>
              <a:gd name="connsiteY2" fmla="*/ 47950 h 6858000"/>
              <a:gd name="connsiteX3" fmla="*/ 8272488 w 8272488"/>
              <a:gd name="connsiteY3" fmla="*/ 3776315 h 6858000"/>
              <a:gd name="connsiteX4" fmla="*/ 7025715 w 8272488"/>
              <a:gd name="connsiteY4" fmla="*/ 6735959 h 6858000"/>
              <a:gd name="connsiteX5" fmla="*/ 6893036 w 8272488"/>
              <a:gd name="connsiteY5" fmla="*/ 6858000 h 6858000"/>
              <a:gd name="connsiteX6" fmla="*/ 1379452 w 8272488"/>
              <a:gd name="connsiteY6" fmla="*/ 6858000 h 6858000"/>
              <a:gd name="connsiteX7" fmla="*/ 1246773 w 8272488"/>
              <a:gd name="connsiteY7" fmla="*/ 6735959 h 6858000"/>
              <a:gd name="connsiteX8" fmla="*/ 0 w 8272488"/>
              <a:gd name="connsiteY8" fmla="*/ 3776315 h 6858000"/>
              <a:gd name="connsiteX9" fmla="*/ 2343012 w 8272488"/>
              <a:gd name="connsiteY9" fmla="*/ 479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72488" h="6858000">
                <a:moveTo>
                  <a:pt x="2449074" y="0"/>
                </a:moveTo>
                <a:lnTo>
                  <a:pt x="5823415" y="0"/>
                </a:lnTo>
                <a:lnTo>
                  <a:pt x="5929477" y="47950"/>
                </a:lnTo>
                <a:cubicBezTo>
                  <a:pt x="7315814" y="715956"/>
                  <a:pt x="8272488" y="2134414"/>
                  <a:pt x="8272488" y="3776315"/>
                </a:cubicBezTo>
                <a:cubicBezTo>
                  <a:pt x="8272488" y="4936354"/>
                  <a:pt x="7794942" y="5984857"/>
                  <a:pt x="7025715" y="6735959"/>
                </a:cubicBezTo>
                <a:lnTo>
                  <a:pt x="6893036" y="6858000"/>
                </a:lnTo>
                <a:lnTo>
                  <a:pt x="1379452" y="6858000"/>
                </a:lnTo>
                <a:lnTo>
                  <a:pt x="1246773" y="6735959"/>
                </a:lnTo>
                <a:cubicBezTo>
                  <a:pt x="477546" y="5984857"/>
                  <a:pt x="0" y="4936354"/>
                  <a:pt x="0" y="3776315"/>
                </a:cubicBezTo>
                <a:cubicBezTo>
                  <a:pt x="0" y="2134414"/>
                  <a:pt x="956674" y="715956"/>
                  <a:pt x="2343012" y="479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A36714-0A6D-7D0D-3336-B8081C409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7196" y="2188196"/>
            <a:ext cx="5985159" cy="1594507"/>
          </a:xfrm>
        </p:spPr>
        <p:txBody>
          <a:bodyPr lIns="0" tIns="0" rIns="0" bIns="0" anchor="b">
            <a:noAutofit/>
          </a:bodyPr>
          <a:lstStyle>
            <a:lvl1pPr>
              <a:defRPr sz="3200" b="1" i="0" baseline="0">
                <a:solidFill>
                  <a:schemeClr val="tx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xmlns="" id="{CFA9DBC5-E4A8-5230-9CE1-902849869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7196" y="4078224"/>
            <a:ext cx="5444517" cy="1731890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29F29DD-6F0C-B005-FD16-89C061AE31C9}"/>
              </a:ext>
            </a:extLst>
          </p:cNvPr>
          <p:cNvSpPr/>
          <p:nvPr userDrawn="1"/>
        </p:nvSpPr>
        <p:spPr>
          <a:xfrm>
            <a:off x="10408059" y="1151133"/>
            <a:ext cx="190346" cy="1037063"/>
          </a:xfrm>
          <a:prstGeom prst="rect">
            <a:avLst/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7980795-C54D-B27A-60D2-8758CAF840E2}"/>
              </a:ext>
            </a:extLst>
          </p:cNvPr>
          <p:cNvSpPr/>
          <p:nvPr userDrawn="1"/>
        </p:nvSpPr>
        <p:spPr>
          <a:xfrm>
            <a:off x="10987993" y="114070"/>
            <a:ext cx="190346" cy="1037063"/>
          </a:xfrm>
          <a:prstGeom prst="rect">
            <a:avLst/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720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3215" y="640080"/>
            <a:ext cx="5842206" cy="1625792"/>
          </a:xfrm>
        </p:spPr>
        <p:txBody>
          <a:bodyPr lIns="0" tIns="0" rIns="0" bIns="0" anchor="b">
            <a:noAutofit/>
          </a:bodyPr>
          <a:lstStyle>
            <a:lvl1pPr>
              <a:defRPr sz="24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346650F3-FE62-E3A1-C1F7-6A7E767D00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2288" y="653461"/>
            <a:ext cx="4597556" cy="55499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83215" y="2610928"/>
            <a:ext cx="5647523" cy="3625280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1800" cap="none" baseline="0"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Прошу рассмотреть ответ на уведомление № 2706 о вызове в налоговый орган налогоплательщика от 24.03.2025 года в прикреплённых файлах.</a:t>
            </a:r>
          </a:p>
          <a:p>
            <a:pPr lvl="0"/>
            <a:endParaRPr lang="ru-RU" dirty="0"/>
          </a:p>
          <a:p>
            <a:pPr lvl="0"/>
            <a:r>
              <a:rPr lang="ru-RU" dirty="0"/>
              <a:t>После рассмотрения ответа просьба, по возможности, дать обратную связь и сообщить, требуется ли очно посещать Инспекцию 20.05.2025 10:35 для дачи дополнительных пояснений.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D80952A-DC24-8DFB-F8E3-1AAC5A9D5F6C}"/>
              </a:ext>
            </a:extLst>
          </p:cNvPr>
          <p:cNvSpPr/>
          <p:nvPr userDrawn="1"/>
        </p:nvSpPr>
        <p:spPr>
          <a:xfrm>
            <a:off x="11792373" y="0"/>
            <a:ext cx="4088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03179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2F7D74-558F-4816-9367-4004FFA2B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826" y="465826"/>
            <a:ext cx="4698521" cy="1932317"/>
          </a:xfrm>
        </p:spPr>
        <p:txBody>
          <a:bodyPr lIns="0" tIns="0" rIns="0" bIns="0">
            <a:noAutofit/>
          </a:bodyPr>
          <a:lstStyle>
            <a:lvl1pPr>
              <a:defRPr sz="2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B075B629-22B4-B399-5D07-4652BF6821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159126"/>
            <a:ext cx="4577463" cy="3698875"/>
          </a:xfrm>
          <a:custGeom>
            <a:avLst/>
            <a:gdLst>
              <a:gd name="connsiteX0" fmla="*/ 1934275 w 4577463"/>
              <a:gd name="connsiteY0" fmla="*/ 0 h 3698875"/>
              <a:gd name="connsiteX1" fmla="*/ 4577463 w 4577463"/>
              <a:gd name="connsiteY1" fmla="*/ 2643188 h 3698875"/>
              <a:gd name="connsiteX2" fmla="*/ 4369748 w 4577463"/>
              <a:gd name="connsiteY2" fmla="*/ 3672036 h 3698875"/>
              <a:gd name="connsiteX3" fmla="*/ 4356819 w 4577463"/>
              <a:gd name="connsiteY3" fmla="*/ 3698875 h 3698875"/>
              <a:gd name="connsiteX4" fmla="*/ 0 w 4577463"/>
              <a:gd name="connsiteY4" fmla="*/ 3698875 h 3698875"/>
              <a:gd name="connsiteX5" fmla="*/ 0 w 4577463"/>
              <a:gd name="connsiteY5" fmla="*/ 845097 h 3698875"/>
              <a:gd name="connsiteX6" fmla="*/ 87814 w 4577463"/>
              <a:gd name="connsiteY6" fmla="*/ 751885 h 3698875"/>
              <a:gd name="connsiteX7" fmla="*/ 1934275 w 4577463"/>
              <a:gd name="connsiteY7" fmla="*/ 0 h 369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7463" h="3698875">
                <a:moveTo>
                  <a:pt x="1934275" y="0"/>
                </a:moveTo>
                <a:cubicBezTo>
                  <a:pt x="3394067" y="0"/>
                  <a:pt x="4577463" y="1183396"/>
                  <a:pt x="4577463" y="2643188"/>
                </a:cubicBezTo>
                <a:cubicBezTo>
                  <a:pt x="4577463" y="3008136"/>
                  <a:pt x="4503501" y="3355810"/>
                  <a:pt x="4369748" y="3672036"/>
                </a:cubicBezTo>
                <a:lnTo>
                  <a:pt x="4356819" y="3698875"/>
                </a:lnTo>
                <a:lnTo>
                  <a:pt x="0" y="3698875"/>
                </a:lnTo>
                <a:lnTo>
                  <a:pt x="0" y="845097"/>
                </a:lnTo>
                <a:lnTo>
                  <a:pt x="87814" y="751885"/>
                </a:lnTo>
                <a:cubicBezTo>
                  <a:pt x="564249" y="286676"/>
                  <a:pt x="1215784" y="0"/>
                  <a:pt x="19342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xmlns="" id="{C1B16EE8-89D3-7E4F-90BE-68EAAD85CBB7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624595" y="786384"/>
            <a:ext cx="5723109" cy="2071835"/>
          </a:xfrm>
        </p:spPr>
        <p:txBody>
          <a:bodyPr lIns="0" tIns="0" rIns="0" bIns="0" anchor="ctr"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1800" b="1" cap="none" baseline="0">
                <a:latin typeface="Trebuchet MS" panose="020B0603020202020204" pitchFamily="34" charset="0"/>
              </a:defRPr>
            </a:lvl1pPr>
            <a:lvl2pPr mar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1800" cap="none">
                <a:latin typeface="Trebuchet MS" panose="020B0603020202020204" pitchFamily="34" charset="0"/>
              </a:defRPr>
            </a:lvl2pPr>
            <a:lvl3pPr marL="283464" indent="-342900">
              <a:lnSpc>
                <a:spcPct val="120000"/>
              </a:lnSpc>
              <a:buFont typeface="Arial" panose="020B0604020202020204" pitchFamily="34" charset="0"/>
              <a:buChar char="•"/>
              <a:defRPr sz="1800" cap="none">
                <a:latin typeface="Trebuchet MS" panose="020B0603020202020204" pitchFamily="34" charset="0"/>
              </a:defRPr>
            </a:lvl3pPr>
            <a:lvl4pPr marL="548640" indent="-285750">
              <a:lnSpc>
                <a:spcPct val="120000"/>
              </a:lnSpc>
              <a:buFont typeface="Arial" panose="020B0604020202020204" pitchFamily="34" charset="0"/>
              <a:buChar char="•"/>
              <a:defRPr sz="1800" cap="none">
                <a:latin typeface="Trebuchet MS" panose="020B0603020202020204" pitchFamily="34" charset="0"/>
              </a:defRPr>
            </a:lvl4pPr>
            <a:lvl5pPr marL="822960" indent="-285750">
              <a:lnSpc>
                <a:spcPct val="120000"/>
              </a:lnSpc>
              <a:buFont typeface="Arial" panose="020B0604020202020204" pitchFamily="34" charset="0"/>
              <a:buChar char="•"/>
              <a:defRPr sz="1800" cap="none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24595" y="3289541"/>
            <a:ext cx="5723109" cy="3339860"/>
          </a:xfrm>
        </p:spPr>
        <p:txBody>
          <a:bodyPr lIns="0" tIns="0" rIns="0" bIns="0">
            <a:normAutofit/>
          </a:bodyPr>
          <a:lstStyle>
            <a:lvl1pPr marL="285750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cap="none" baseline="0">
                <a:latin typeface="Trebuchet MS" panose="020B0603020202020204" pitchFamily="34" charset="0"/>
              </a:defRPr>
            </a:lvl1pPr>
            <a:lvl2pPr marL="283464" indent="-283464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cap="none">
                <a:latin typeface="Trebuchet MS" panose="020B0603020202020204" pitchFamily="34" charset="0"/>
              </a:defRPr>
            </a:lvl2pPr>
            <a:lvl3pPr>
              <a:defRPr sz="1800" b="0" cap="none">
                <a:latin typeface="Trebuchet MS" panose="020B0603020202020204" pitchFamily="34" charset="0"/>
              </a:defRPr>
            </a:lvl3pPr>
            <a:lvl4pPr>
              <a:defRPr sz="1800" b="0" cap="none">
                <a:latin typeface="Trebuchet MS" panose="020B0603020202020204" pitchFamily="34" charset="0"/>
              </a:defRPr>
            </a:lvl4pPr>
            <a:lvl5pPr>
              <a:defRPr sz="1800" b="0" cap="none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3840231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ADE39F4-E652-D021-FAC3-9A057954548D}"/>
              </a:ext>
            </a:extLst>
          </p:cNvPr>
          <p:cNvSpPr/>
          <p:nvPr userDrawn="1"/>
        </p:nvSpPr>
        <p:spPr>
          <a:xfrm>
            <a:off x="0" y="0"/>
            <a:ext cx="4553712" cy="24323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xmlns="" id="{993F1580-C478-6F3E-90EC-651483EF7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3408" y="640081"/>
            <a:ext cx="4969505" cy="1930592"/>
          </a:xfrm>
        </p:spPr>
        <p:txBody>
          <a:bodyPr lIns="0" tIns="0" rIns="0" bIns="0" anchor="b">
            <a:noAutofit/>
          </a:bodyPr>
          <a:lstStyle>
            <a:lvl1pPr>
              <a:defRPr sz="24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5FBA0098-0696-799B-78DA-DBE833190D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2104" y="640080"/>
            <a:ext cx="4727448" cy="5559552"/>
          </a:xfrm>
          <a:custGeom>
            <a:avLst/>
            <a:gdLst>
              <a:gd name="connsiteX0" fmla="*/ 0 w 4727448"/>
              <a:gd name="connsiteY0" fmla="*/ 0 h 5559552"/>
              <a:gd name="connsiteX1" fmla="*/ 4727448 w 4727448"/>
              <a:gd name="connsiteY1" fmla="*/ 0 h 5559552"/>
              <a:gd name="connsiteX2" fmla="*/ 4727448 w 4727448"/>
              <a:gd name="connsiteY2" fmla="*/ 2500529 h 5559552"/>
              <a:gd name="connsiteX3" fmla="*/ 4596278 w 4727448"/>
              <a:gd name="connsiteY3" fmla="*/ 2513752 h 5559552"/>
              <a:gd name="connsiteX4" fmla="*/ 4071308 w 4727448"/>
              <a:gd name="connsiteY4" fmla="*/ 3157867 h 5559552"/>
              <a:gd name="connsiteX5" fmla="*/ 4596278 w 4727448"/>
              <a:gd name="connsiteY5" fmla="*/ 3801983 h 5559552"/>
              <a:gd name="connsiteX6" fmla="*/ 4727448 w 4727448"/>
              <a:gd name="connsiteY6" fmla="*/ 3815206 h 5559552"/>
              <a:gd name="connsiteX7" fmla="*/ 4727448 w 4727448"/>
              <a:gd name="connsiteY7" fmla="*/ 5559552 h 5559552"/>
              <a:gd name="connsiteX8" fmla="*/ 0 w 4727448"/>
              <a:gd name="connsiteY8" fmla="*/ 5559552 h 555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7448" h="5559552">
                <a:moveTo>
                  <a:pt x="0" y="0"/>
                </a:moveTo>
                <a:lnTo>
                  <a:pt x="4727448" y="0"/>
                </a:lnTo>
                <a:lnTo>
                  <a:pt x="4727448" y="2500529"/>
                </a:lnTo>
                <a:lnTo>
                  <a:pt x="4596278" y="2513752"/>
                </a:lnTo>
                <a:cubicBezTo>
                  <a:pt x="4296678" y="2575059"/>
                  <a:pt x="4071308" y="2840144"/>
                  <a:pt x="4071308" y="3157867"/>
                </a:cubicBezTo>
                <a:cubicBezTo>
                  <a:pt x="4071308" y="3475590"/>
                  <a:pt x="4296678" y="3740676"/>
                  <a:pt x="4596278" y="3801983"/>
                </a:cubicBezTo>
                <a:lnTo>
                  <a:pt x="4727448" y="3815206"/>
                </a:lnTo>
                <a:lnTo>
                  <a:pt x="4727448" y="5559552"/>
                </a:lnTo>
                <a:lnTo>
                  <a:pt x="0" y="555955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65DE34-CDB7-41F7-A95A-592B99558C6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693407" y="3019245"/>
            <a:ext cx="4727447" cy="2921479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1800">
                <a:solidFill>
                  <a:schemeClr val="tx1"/>
                </a:solidFill>
                <a:latin typeface="Trebuchet MS" panose="020B0603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</a:t>
            </a:r>
            <a:r>
              <a:rPr lang="ru-RU" dirty="0"/>
              <a:t>Привет ЖЖ </a:t>
            </a:r>
            <a:r>
              <a:rPr lang="en-US" dirty="0"/>
              <a:t>text style</a:t>
            </a:r>
            <a:endParaRPr lang="ru-RU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F214F5-1EBC-DA96-F275-05A0133562D0}"/>
              </a:ext>
            </a:extLst>
          </p:cNvPr>
          <p:cNvSpPr/>
          <p:nvPr userDrawn="1"/>
        </p:nvSpPr>
        <p:spPr>
          <a:xfrm>
            <a:off x="4903412" y="3140474"/>
            <a:ext cx="1314946" cy="131494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0263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6250F21D-F2DD-7321-0EAB-DA9F671A2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392" y="182880"/>
            <a:ext cx="10122632" cy="1168592"/>
          </a:xfrm>
        </p:spPr>
        <p:txBody>
          <a:bodyPr anchor="b">
            <a:noAutofit/>
          </a:bodyPr>
          <a:lstStyle>
            <a:lvl1pPr algn="l">
              <a:defRPr sz="24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392" y="1650521"/>
            <a:ext cx="4135676" cy="4457671"/>
          </a:xfrm>
        </p:spPr>
        <p:txBody>
          <a:bodyPr lIns="91440" tIns="45720" rIns="91440" bIns="4572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800" b="1" cap="none" baseline="0">
                <a:latin typeface="Trebuchet MS" panose="020B0603020202020204" pitchFamily="34" charset="0"/>
              </a:defRPr>
            </a:lvl1pPr>
            <a:lvl2pPr marL="283464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1" cap="none">
                <a:latin typeface="Trebuchet MS" panose="020B0603020202020204" pitchFamily="34" charset="0"/>
              </a:defRPr>
            </a:lvl2pPr>
            <a:lvl3pPr marL="54864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cap="none">
                <a:latin typeface="Trebuchet MS" panose="020B0603020202020204" pitchFamily="34" charset="0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xmlns="" id="{7731A911-7B7E-249D-2D6A-132D4B395A3C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614416" y="1650521"/>
            <a:ext cx="5358384" cy="4457671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>
                <a:latin typeface="Trebuchet MS" panose="020B0603020202020204" pitchFamily="34" charset="0"/>
              </a:defRPr>
            </a:lvl1pPr>
            <a:lvl2pPr>
              <a:defRPr sz="1800" b="0">
                <a:latin typeface="Trebuchet MS" panose="020B0603020202020204" pitchFamily="34" charset="0"/>
              </a:defRPr>
            </a:lvl2pPr>
            <a:lvl3pPr>
              <a:defRPr sz="1800" b="0">
                <a:latin typeface="Trebuchet MS" panose="020B0603020202020204" pitchFamily="34" charset="0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382632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6250F21D-F2DD-7321-0EAB-DA9F671A2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392" y="182880"/>
            <a:ext cx="10122632" cy="1307592"/>
          </a:xfrm>
        </p:spPr>
        <p:txBody>
          <a:bodyPr anchor="b">
            <a:noAutofit/>
          </a:bodyPr>
          <a:lstStyle>
            <a:lvl1pPr algn="l">
              <a:defRPr sz="24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392" y="1837944"/>
            <a:ext cx="10085832" cy="1227309"/>
          </a:xfrm>
        </p:spPr>
        <p:txBody>
          <a:bodyPr lIns="0" tIns="45720" rIns="91440" bIns="45720" anchor="ctr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1800" b="1">
                <a:latin typeface="Trebuchet MS" panose="020B0603020202020204" pitchFamily="34" charset="0"/>
              </a:defRPr>
            </a:lvl1pPr>
            <a:lvl2pPr>
              <a:defRPr sz="1800" b="1">
                <a:latin typeface="Trebuchet MS" panose="020B0603020202020204" pitchFamily="34" charset="0"/>
              </a:defRPr>
            </a:lvl2pPr>
            <a:lvl3pPr>
              <a:defRPr sz="1800" b="1">
                <a:latin typeface="Trebuchet MS" panose="020B0603020202020204" pitchFamily="34" charset="0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xmlns="" id="{7731A911-7B7E-249D-2D6A-132D4B395A3C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50392" y="3358551"/>
            <a:ext cx="10085832" cy="2812211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>
                <a:latin typeface="Trebuchet MS" panose="020B0603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>
                <a:latin typeface="Trebuchet MS" panose="020B0603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latin typeface="Trebuchet MS" panose="020B0603020202020204" pitchFamily="34" charset="0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1189482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picture containing accessory&#10;&#10;Description automatically generated">
            <a:extLst>
              <a:ext uri="{FF2B5EF4-FFF2-40B4-BE49-F238E27FC236}">
                <a16:creationId xmlns:a16="http://schemas.microsoft.com/office/drawing/2014/main" xmlns="" id="{C36ADBF6-BB82-4096-70C0-7517A47A41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r="21975" b="1533"/>
          <a:stretch>
            <a:fillRect/>
          </a:stretch>
        </p:blipFill>
        <p:spPr>
          <a:xfrm rot="8325578">
            <a:off x="-1775001" y="-1607470"/>
            <a:ext cx="10567962" cy="8905077"/>
          </a:xfrm>
          <a:custGeom>
            <a:avLst/>
            <a:gdLst>
              <a:gd name="connsiteX0" fmla="*/ 6047036 w 10567962"/>
              <a:gd name="connsiteY0" fmla="*/ 8905077 h 8905077"/>
              <a:gd name="connsiteX1" fmla="*/ 0 w 10567962"/>
              <a:gd name="connsiteY1" fmla="*/ 3603767 h 8905077"/>
              <a:gd name="connsiteX2" fmla="*/ 0 w 10567962"/>
              <a:gd name="connsiteY2" fmla="*/ 0 h 8905077"/>
              <a:gd name="connsiteX3" fmla="*/ 6292508 w 10567962"/>
              <a:gd name="connsiteY3" fmla="*/ 0 h 8905077"/>
              <a:gd name="connsiteX4" fmla="*/ 10567962 w 10567962"/>
              <a:gd name="connsiteY4" fmla="*/ 3748201 h 890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67962" h="8905077">
                <a:moveTo>
                  <a:pt x="6047036" y="8905077"/>
                </a:moveTo>
                <a:lnTo>
                  <a:pt x="0" y="3603767"/>
                </a:lnTo>
                <a:lnTo>
                  <a:pt x="0" y="0"/>
                </a:lnTo>
                <a:lnTo>
                  <a:pt x="6292508" y="0"/>
                </a:lnTo>
                <a:lnTo>
                  <a:pt x="10567962" y="3748201"/>
                </a:lnTo>
                <a:close/>
              </a:path>
            </a:pathLst>
          </a:cu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xmlns="" id="{FA127B08-9EC5-3FDF-B7CC-DF3587255E18}"/>
              </a:ext>
            </a:extLst>
          </p:cNvPr>
          <p:cNvSpPr/>
          <p:nvPr userDrawn="1"/>
        </p:nvSpPr>
        <p:spPr>
          <a:xfrm>
            <a:off x="925160" y="4144752"/>
            <a:ext cx="4788322" cy="2713249"/>
          </a:xfrm>
          <a:custGeom>
            <a:avLst/>
            <a:gdLst>
              <a:gd name="connsiteX0" fmla="*/ 2394161 w 4788322"/>
              <a:gd name="connsiteY0" fmla="*/ 0 h 2713249"/>
              <a:gd name="connsiteX1" fmla="*/ 4788322 w 4788322"/>
              <a:gd name="connsiteY1" fmla="*/ 2394161 h 2713249"/>
              <a:gd name="connsiteX2" fmla="*/ 4775962 w 4788322"/>
              <a:gd name="connsiteY2" fmla="*/ 2638950 h 2713249"/>
              <a:gd name="connsiteX3" fmla="*/ 4764622 w 4788322"/>
              <a:gd name="connsiteY3" fmla="*/ 2713249 h 2713249"/>
              <a:gd name="connsiteX4" fmla="*/ 23700 w 4788322"/>
              <a:gd name="connsiteY4" fmla="*/ 2713249 h 2713249"/>
              <a:gd name="connsiteX5" fmla="*/ 12361 w 4788322"/>
              <a:gd name="connsiteY5" fmla="*/ 2638950 h 2713249"/>
              <a:gd name="connsiteX6" fmla="*/ 0 w 4788322"/>
              <a:gd name="connsiteY6" fmla="*/ 2394161 h 2713249"/>
              <a:gd name="connsiteX7" fmla="*/ 2394161 w 4788322"/>
              <a:gd name="connsiteY7" fmla="*/ 0 h 2713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8322" h="2713249">
                <a:moveTo>
                  <a:pt x="2394161" y="0"/>
                </a:moveTo>
                <a:cubicBezTo>
                  <a:pt x="3716420" y="0"/>
                  <a:pt x="4788322" y="1071902"/>
                  <a:pt x="4788322" y="2394161"/>
                </a:cubicBezTo>
                <a:cubicBezTo>
                  <a:pt x="4788322" y="2476803"/>
                  <a:pt x="4784135" y="2558466"/>
                  <a:pt x="4775962" y="2638950"/>
                </a:cubicBezTo>
                <a:lnTo>
                  <a:pt x="4764622" y="2713249"/>
                </a:lnTo>
                <a:lnTo>
                  <a:pt x="23700" y="2713249"/>
                </a:lnTo>
                <a:lnTo>
                  <a:pt x="12361" y="2638950"/>
                </a:lnTo>
                <a:cubicBezTo>
                  <a:pt x="4187" y="2558466"/>
                  <a:pt x="0" y="2476803"/>
                  <a:pt x="0" y="2394161"/>
                </a:cubicBezTo>
                <a:cubicBezTo>
                  <a:pt x="0" y="1071902"/>
                  <a:pt x="1071902" y="0"/>
                  <a:pt x="2394161" y="0"/>
                </a:cubicBezTo>
                <a:close/>
              </a:path>
            </a:pathLst>
          </a:cu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0651D38D-DD64-4914-C669-30AA47A5A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2344" y="226491"/>
            <a:ext cx="5093208" cy="1956816"/>
          </a:xfrm>
        </p:spPr>
        <p:txBody>
          <a:bodyPr lIns="0" tIns="0" rIns="0" bIns="0" anchor="b">
            <a:noAutofit/>
          </a:bodyPr>
          <a:lstStyle>
            <a:lvl1pPr>
              <a:defRPr sz="24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5A8DA7F4-A65E-7F16-9966-719CC1CE28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2343" y="2845068"/>
            <a:ext cx="5093207" cy="3141664"/>
          </a:xfr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1800" cap="none" spc="0" baseline="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FD6A538-39F8-D45E-F4C1-38779C640BBC}"/>
              </a:ext>
            </a:extLst>
          </p:cNvPr>
          <p:cNvSpPr/>
          <p:nvPr userDrawn="1"/>
        </p:nvSpPr>
        <p:spPr>
          <a:xfrm>
            <a:off x="11792373" y="0"/>
            <a:ext cx="4088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77806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1">
            <a:extLst>
              <a:ext uri="{FF2B5EF4-FFF2-40B4-BE49-F238E27FC236}">
                <a16:creationId xmlns:a16="http://schemas.microsoft.com/office/drawing/2014/main" xmlns="" id="{592F592C-CC3F-8FC0-DAF8-24019474C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3" y="1106424"/>
            <a:ext cx="6839712" cy="1746504"/>
          </a:xfrm>
        </p:spPr>
        <p:txBody>
          <a:bodyPr lIns="0" tIns="0" rIns="0" bIns="0" anchor="b">
            <a:noAutofit/>
          </a:bodyPr>
          <a:lstStyle>
            <a:lvl1pPr>
              <a:defRPr sz="3200" baseline="0">
                <a:latin typeface="+mj-lt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xmlns="" id="{ED5AF112-F5BD-9AA8-0E64-A6972333D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0392" y="3236976"/>
            <a:ext cx="5248656" cy="266090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DD9A5508-A146-4C36-FF14-5B78325C526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80960" y="804672"/>
            <a:ext cx="3475649" cy="5248656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DE7E217-DB17-AA1B-8753-DBFDF42AB3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D6FA3F1-16D7-20B8-B929-59317A576C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30579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0">
            <a:extLst>
              <a:ext uri="{FF2B5EF4-FFF2-40B4-BE49-F238E27FC236}">
                <a16:creationId xmlns:a16="http://schemas.microsoft.com/office/drawing/2014/main" xmlns="" id="{AB86DE8E-78DF-CA66-5AED-C7FF0CCF03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410512" y="4010866"/>
            <a:ext cx="5056094" cy="2847135"/>
          </a:xfrm>
          <a:custGeom>
            <a:avLst/>
            <a:gdLst>
              <a:gd name="connsiteX0" fmla="*/ 2528047 w 5056094"/>
              <a:gd name="connsiteY0" fmla="*/ 0 h 2847135"/>
              <a:gd name="connsiteX1" fmla="*/ 5056094 w 5056094"/>
              <a:gd name="connsiteY1" fmla="*/ 2528047 h 2847135"/>
              <a:gd name="connsiteX2" fmla="*/ 5043042 w 5056094"/>
              <a:gd name="connsiteY2" fmla="*/ 2786525 h 2847135"/>
              <a:gd name="connsiteX3" fmla="*/ 5033792 w 5056094"/>
              <a:gd name="connsiteY3" fmla="*/ 2847135 h 2847135"/>
              <a:gd name="connsiteX4" fmla="*/ 22302 w 5056094"/>
              <a:gd name="connsiteY4" fmla="*/ 2847135 h 2847135"/>
              <a:gd name="connsiteX5" fmla="*/ 13052 w 5056094"/>
              <a:gd name="connsiteY5" fmla="*/ 2786525 h 2847135"/>
              <a:gd name="connsiteX6" fmla="*/ 0 w 5056094"/>
              <a:gd name="connsiteY6" fmla="*/ 2528047 h 2847135"/>
              <a:gd name="connsiteX7" fmla="*/ 2528047 w 5056094"/>
              <a:gd name="connsiteY7" fmla="*/ 0 h 284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56094" h="2847135">
                <a:moveTo>
                  <a:pt x="2528047" y="0"/>
                </a:moveTo>
                <a:cubicBezTo>
                  <a:pt x="3924249" y="0"/>
                  <a:pt x="5056094" y="1131845"/>
                  <a:pt x="5056094" y="2528047"/>
                </a:cubicBezTo>
                <a:cubicBezTo>
                  <a:pt x="5056094" y="2615310"/>
                  <a:pt x="5051673" y="2701540"/>
                  <a:pt x="5043042" y="2786525"/>
                </a:cubicBezTo>
                <a:lnTo>
                  <a:pt x="5033792" y="2847135"/>
                </a:lnTo>
                <a:lnTo>
                  <a:pt x="22302" y="2847135"/>
                </a:lnTo>
                <a:lnTo>
                  <a:pt x="13052" y="2786525"/>
                </a:lnTo>
                <a:cubicBezTo>
                  <a:pt x="4422" y="2701540"/>
                  <a:pt x="0" y="2615310"/>
                  <a:pt x="0" y="2528047"/>
                </a:cubicBezTo>
                <a:cubicBezTo>
                  <a:pt x="0" y="1131845"/>
                  <a:pt x="1131845" y="0"/>
                  <a:pt x="2528047" y="0"/>
                </a:cubicBezTo>
                <a:close/>
              </a:path>
            </a:pathLst>
          </a:custGeom>
          <a:solidFill>
            <a:schemeClr val="accent1">
              <a:alpha val="8969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5" name="Picture 14" descr="Modern house with cubic design">
            <a:extLst>
              <a:ext uri="{FF2B5EF4-FFF2-40B4-BE49-F238E27FC236}">
                <a16:creationId xmlns:a16="http://schemas.microsoft.com/office/drawing/2014/main" xmlns="" id="{FE966628-FEAF-3BD3-2DC4-23A466ABB9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0"/>
                    </a14:imgEffect>
                    <a14:imgEffect>
                      <a14:brightnessContrast bright="12000"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l="-406" r="17667" b="23487"/>
          <a:stretch/>
        </p:blipFill>
        <p:spPr>
          <a:xfrm>
            <a:off x="4124294" y="2125402"/>
            <a:ext cx="7678065" cy="47325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392" y="420624"/>
            <a:ext cx="10954512" cy="1463040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100000"/>
              </a:lnSpc>
              <a:defRPr sz="3200" b="0" i="0" spc="600" baseline="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1BD9CFE2-F1DE-34DA-A154-9AE903E5B7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0899" y="2231136"/>
            <a:ext cx="4828032" cy="3566160"/>
          </a:xfrm>
        </p:spPr>
        <p:txBody>
          <a:bodyPr/>
          <a:lstStyle>
            <a:lvl1pPr marL="283464" indent="-283464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C310569-B083-466A-F24B-8C44360B4E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FB78C1-0CD8-FD34-E7BB-B8F6E296A4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76947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D688C66-2A77-64CD-38B5-90492185CACE}"/>
              </a:ext>
            </a:extLst>
          </p:cNvPr>
          <p:cNvSpPr/>
          <p:nvPr userDrawn="1"/>
        </p:nvSpPr>
        <p:spPr>
          <a:xfrm rot="5400000" flipH="1" flipV="1">
            <a:off x="8570975" y="3236976"/>
            <a:ext cx="6858000" cy="384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438" y="409576"/>
            <a:ext cx="10972800" cy="13255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5644" y="1825625"/>
            <a:ext cx="11098307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533E5E79-C396-3919-759D-5AD893CE4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716512" y="6382510"/>
            <a:ext cx="566928" cy="384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89035839-CD36-5568-9808-CCDD9953C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854442" y="2953511"/>
            <a:ext cx="6291068" cy="384048"/>
          </a:xfrm>
          <a:prstGeom prst="rect">
            <a:avLst/>
          </a:prstGeom>
          <a:noFill/>
        </p:spPr>
        <p:txBody>
          <a:bodyPr vert="horz" lIns="210312" tIns="45720" rIns="91440" bIns="45720" rtlCol="0" anchor="ctr"/>
          <a:lstStyle>
            <a:lvl1pPr algn="l">
              <a:defRPr sz="1200" b="1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65" r:id="rId3"/>
    <p:sldLayoutId id="2147483651" r:id="rId4"/>
    <p:sldLayoutId id="2147483670" r:id="rId5"/>
    <p:sldLayoutId id="2147483669" r:id="rId6"/>
    <p:sldLayoutId id="2147483659" r:id="rId7"/>
    <p:sldLayoutId id="2147483664" r:id="rId8"/>
    <p:sldLayoutId id="2147483654" r:id="rId9"/>
    <p:sldLayoutId id="2147483667" r:id="rId10"/>
    <p:sldLayoutId id="2147483652" r:id="rId11"/>
    <p:sldLayoutId id="2147483656" r:id="rId12"/>
    <p:sldLayoutId id="2147483663" r:id="rId1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cap="all" spc="600" baseline="0">
          <a:solidFill>
            <a:schemeClr val="tx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Tx/>
        <a:buNone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2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4" orient="horz" pos="1152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19" userDrawn="1">
          <p15:clr>
            <a:srgbClr val="547EBF"/>
          </p15:clr>
        </p15:guide>
        <p15:guide id="20" pos="7680" userDrawn="1">
          <p15:clr>
            <a:srgbClr val="547EBF"/>
          </p15:clr>
        </p15:guide>
        <p15:guide id="21" pos="528" userDrawn="1">
          <p15:clr>
            <a:srgbClr val="547EBF"/>
          </p15:clr>
        </p15:guide>
        <p15:guide id="22" pos="6912" userDrawn="1">
          <p15:clr>
            <a:srgbClr val="547EBF"/>
          </p15:clr>
        </p15:guide>
        <p15:guide id="23" orient="horz" pos="240" userDrawn="1">
          <p15:clr>
            <a:srgbClr val="547EBF"/>
          </p15:clr>
        </p15:guide>
        <p15:guide id="25" orient="horz" pos="552" userDrawn="1">
          <p15:clr>
            <a:srgbClr val="547EB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igraemsa.ru/igry-dlja-detej/matematicheskie-igry" TargetMode="Externa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76632" y="235974"/>
            <a:ext cx="8524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МБДОУ ДЕТСКИЙ САД «ОДУВАНЧИК» С</a:t>
            </a:r>
            <a:r>
              <a:rPr lang="en-US" dirty="0" smtClean="0">
                <a:solidFill>
                  <a:srgbClr val="002060"/>
                </a:solidFill>
                <a:latin typeface="Bookman Old Style" pitchFamily="18" charset="0"/>
              </a:rPr>
              <a:t>.</a:t>
            </a:r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 АСЫМА</a:t>
            </a:r>
            <a:endParaRPr lang="ru-RU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 flipH="1">
            <a:off x="214312" y="2105330"/>
            <a:ext cx="10629901" cy="1784556"/>
          </a:xfrm>
          <a:prstGeom prst="homePlat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  <a:cs typeface="Browallia New" pitchFamily="34" charset="-34"/>
              </a:rPr>
              <a:t>ТЕМА САМООБРАЗОВАНИЯ:</a:t>
            </a:r>
          </a:p>
          <a:p>
            <a:pPr algn="just"/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  <a:cs typeface="Browallia New" pitchFamily="34" charset="-34"/>
              </a:rPr>
              <a:t>Формирование элементарных математических представлений</a:t>
            </a:r>
          </a:p>
          <a:p>
            <a:pPr algn="just"/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  <a:cs typeface="Browallia New" pitchFamily="34" charset="-34"/>
              </a:rPr>
              <a:t> с помощью интерактивных игр в старшей группе ДОУ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152967" y="5126365"/>
            <a:ext cx="48227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  <a:cs typeface="Browallia New" pitchFamily="34" charset="-34"/>
              </a:rPr>
              <a:t>Выполнила: Воспитатель высшей категории </a:t>
            </a:r>
          </a:p>
          <a:p>
            <a:pPr algn="ctr"/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  <a:cs typeface="Browallia New" pitchFamily="34" charset="-34"/>
              </a:rPr>
              <a:t>Андреева М.В.</a:t>
            </a:r>
            <a:endParaRPr lang="ru-RU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748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05FB9FD-D17A-FB1E-0D28-78F4E57A5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88458E76-33B7-9FDA-B445-33C04EB69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4652" y="428624"/>
            <a:ext cx="4032310" cy="1265747"/>
          </a:xfrm>
        </p:spPr>
        <p:txBody>
          <a:bodyPr/>
          <a:lstStyle/>
          <a:p>
            <a:r>
              <a:rPr sz="2000" b="0">
                <a:latin typeface="Bookman Old Style" pitchFamily="18" charset="0"/>
              </a:rPr>
              <a:t>Наблюдение за индивидуальным прогрессом дошкольников</a:t>
            </a:r>
          </a:p>
        </p:txBody>
      </p:sp>
      <p:pic>
        <p:nvPicPr>
          <p:cNvPr id="7" name="Picture Placeholder 6" descr="image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>
            <a:fillRect/>
          </a:stretch>
        </p:blipFill>
        <p:spPr>
          <a:xfrm>
            <a:off x="410103" y="1500189"/>
            <a:ext cx="4869741" cy="3652306"/>
          </a:xfrm>
        </p:spPr>
      </p:pic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</p:nvPr>
        </p:nvGraphicFramePr>
        <p:xfrm>
          <a:off x="5497513" y="2282826"/>
          <a:ext cx="5646738" cy="3624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0436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9855405-3269-7775-95A6-4FFFF6FB5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9C6699-345F-5A25-49ED-71D15A412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3637" y="385763"/>
            <a:ext cx="5194777" cy="1611807"/>
          </a:xfrm>
        </p:spPr>
        <p:txBody>
          <a:bodyPr/>
          <a:lstStyle/>
          <a:p>
            <a:r>
              <a:rPr sz="2000" b="0">
                <a:latin typeface="Bookman Old Style" pitchFamily="18" charset="0"/>
              </a:rPr>
              <a:t>Практическая реализация: проведение занятий с использованием интерактивных игр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FE9A6D3-98B8-295D-D52B-E8FE87BADC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00713" y="2930793"/>
            <a:ext cx="5709125" cy="3141664"/>
          </a:xfrm>
        </p:spPr>
        <p:txBody>
          <a:bodyPr/>
          <a:lstStyle/>
          <a:p>
            <a:r>
              <a:rPr lang="ru-RU" dirty="0" smtClean="0">
                <a:latin typeface="Bookman Old Style" pitchFamily="18" charset="0"/>
              </a:rPr>
              <a:t>Дети должны сидеть не ближе 2–3 м и не дальше 5–5,5 м от экрана. Занятия с использованием компьютера для детей 5– </a:t>
            </a:r>
            <a:r>
              <a:rPr lang="ru-RU" u="sng" dirty="0" smtClean="0">
                <a:latin typeface="Bookman Old Style" pitchFamily="18" charset="0"/>
              </a:rPr>
              <a:t>7лет следует проводить не более одного раза в течение дня и не чаще трех раз в неделю в дни наиболее высокой работоспособности</a:t>
            </a:r>
            <a:r>
              <a:rPr lang="ru-RU" dirty="0" smtClean="0">
                <a:latin typeface="Bookman Old Style" pitchFamily="18" charset="0"/>
              </a:rPr>
              <a:t>: во вторник, среду и четверг. После занятия с детьми проводим гимнастику для глаз. Непрерывная продолжительность работы на ИД на занятиях для детей 5 лет не должна превышать 10 минут и для детей 6–7 лет -15мин.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9596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04FC2A8-795B-0243-7738-7D62B299F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92A7F8C4-E481-3F95-6298-C27D071FA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0" dirty="0" smtClean="0">
                <a:solidFill>
                  <a:srgbClr val="000000"/>
                </a:solidFill>
                <a:latin typeface="Bookman Old Style" pitchFamily="18" charset="0"/>
              </a:rPr>
              <a:t>Использование интерактивной доски на занятиях, в групповой и индивидуальной работе</a:t>
            </a:r>
            <a:r>
              <a:rPr lang="ru-RU" i="1" dirty="0" smtClean="0">
                <a:solidFill>
                  <a:srgbClr val="FF0000"/>
                </a:solidFill>
              </a:rPr>
              <a:t/>
            </a:r>
            <a:br>
              <a:rPr lang="ru-RU" i="1" dirty="0" smtClean="0">
                <a:solidFill>
                  <a:srgbClr val="FF0000"/>
                </a:solidFill>
              </a:rPr>
            </a:br>
            <a:endParaRPr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754FC3CC-B5D1-8502-EEAB-47BEEF0C19AB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rPr>
                <a:latin typeface="Bookman Old Style" pitchFamily="18" charset="0"/>
              </a:rPr>
              <a:t>Компьютерные игры </a:t>
            </a:r>
            <a:r>
              <a:rPr lang="ru-RU" dirty="0" smtClean="0">
                <a:latin typeface="Bookman Old Style" pitchFamily="18" charset="0"/>
              </a:rPr>
              <a:t>на интерактивной доске </a:t>
            </a:r>
            <a:r>
              <a:rPr smtClean="0">
                <a:latin typeface="Bookman Old Style" pitchFamily="18" charset="0"/>
              </a:rPr>
              <a:t>развивают </a:t>
            </a:r>
            <a:r>
              <a:rPr>
                <a:latin typeface="Bookman Old Style" pitchFamily="18" charset="0"/>
              </a:rPr>
              <a:t>навыки счета и распознавания чисел через красочные интерактивные </a:t>
            </a:r>
            <a:r>
              <a:rPr smtClean="0">
                <a:latin typeface="Bookman Old Style" pitchFamily="18" charset="0"/>
              </a:rPr>
              <a:t>задания</a:t>
            </a:r>
            <a:r>
              <a:rPr lang="ru-RU" dirty="0" smtClean="0">
                <a:latin typeface="Bookman Old Style" pitchFamily="18" charset="0"/>
              </a:rPr>
              <a:t> и позволяют детям работать индивидуально, развивая внимание и мелкую моторику, и способствуют коллективной работе, формируя навыки сотрудничества и логического мышления.</a:t>
            </a:r>
          </a:p>
          <a:p>
            <a:pPr>
              <a:buNone/>
            </a:pPr>
            <a:r>
              <a:rPr lang="ru-RU" u="sng" dirty="0" smtClean="0">
                <a:hlinkClick r:id="rId2"/>
              </a:rPr>
              <a:t>https://www.igraemsa.ru/igry-dlja-detej/matematicheskie-igry</a:t>
            </a:r>
            <a:r>
              <a:rPr lang="ru-RU" dirty="0" smtClean="0"/>
              <a:t> </a:t>
            </a:r>
            <a:endParaRPr>
              <a:latin typeface="Bookman Old Style" pitchFamily="18" charset="0"/>
            </a:endParaRPr>
          </a:p>
        </p:txBody>
      </p:sp>
      <p:pic>
        <p:nvPicPr>
          <p:cNvPr id="9" name="Содержимое 8" descr="Занятие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9424" y="1585914"/>
            <a:ext cx="4978135" cy="3733602"/>
          </a:xfrm>
        </p:spPr>
      </p:pic>
    </p:spTree>
    <p:extLst>
      <p:ext uri="{BB962C8B-B14F-4D97-AF65-F5344CB8AC3E}">
        <p14:creationId xmlns:p14="http://schemas.microsoft.com/office/powerpoint/2010/main" xmlns="" val="351970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844CA6-EF56-7CC9-D4AE-6CBBC11C6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0A79E825-411E-466D-5EC3-A3DF921AC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617" y="0"/>
            <a:ext cx="4736021" cy="1168592"/>
          </a:xfrm>
        </p:spPr>
        <p:txBody>
          <a:bodyPr/>
          <a:lstStyle/>
          <a:p>
            <a:pPr algn="ctr"/>
            <a:r>
              <a:rPr sz="2000" b="0">
                <a:latin typeface="Bookman Old Style" pitchFamily="18" charset="0"/>
              </a:rPr>
              <a:t>Сравнительный анализ до- и </a:t>
            </a:r>
            <a:r>
              <a:rPr sz="2000" b="0" smtClean="0">
                <a:latin typeface="Bookman Old Style" pitchFamily="18" charset="0"/>
              </a:rPr>
              <a:t>после</a:t>
            </a:r>
            <a:r>
              <a:rPr lang="ru-RU" sz="2000" b="0" dirty="0" smtClean="0">
                <a:latin typeface="Bookman Old Style" pitchFamily="18" charset="0"/>
              </a:rPr>
              <a:t> </a:t>
            </a:r>
            <a:r>
              <a:rPr sz="2000" b="0" smtClean="0">
                <a:latin typeface="Bookman Old Style" pitchFamily="18" charset="0"/>
              </a:rPr>
              <a:t>тестирования</a:t>
            </a:r>
            <a:endParaRPr sz="2000" b="0">
              <a:latin typeface="Bookman Old Style" pitchFamily="18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DB534A8B-991A-FE91-DD87-461ED1566B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1817" y="1236183"/>
            <a:ext cx="4135676" cy="1807055"/>
          </a:xfrm>
        </p:spPr>
        <p:txBody>
          <a:bodyPr/>
          <a:lstStyle/>
          <a:p>
            <a:r>
              <a:rPr b="0">
                <a:latin typeface="Bookman Old Style" pitchFamily="18" charset="0"/>
              </a:rPr>
              <a:t>Сравнение результатов до- и </a:t>
            </a:r>
            <a:r>
              <a:rPr b="0" smtClean="0">
                <a:latin typeface="Bookman Old Style" pitchFamily="18" charset="0"/>
              </a:rPr>
              <a:t>после</a:t>
            </a:r>
            <a:r>
              <a:rPr lang="ru-RU" b="0" dirty="0" smtClean="0">
                <a:latin typeface="Bookman Old Style" pitchFamily="18" charset="0"/>
              </a:rPr>
              <a:t>  </a:t>
            </a:r>
            <a:r>
              <a:rPr b="0" smtClean="0">
                <a:latin typeface="Bookman Old Style" pitchFamily="18" charset="0"/>
              </a:rPr>
              <a:t>тестирования </a:t>
            </a:r>
            <a:r>
              <a:rPr b="0">
                <a:latin typeface="Bookman Old Style" pitchFamily="18" charset="0"/>
              </a:rPr>
              <a:t>позволяет объективно оценить прогресс детей в усвоении математических понятий.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6D38392F-223C-54FA-3919-9686D801A1F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629150" y="3650773"/>
            <a:ext cx="6857999" cy="2664304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dirty="0" smtClean="0">
                <a:latin typeface="Bookman Old Style" pitchFamily="18" charset="0"/>
              </a:rPr>
              <a:t>На</a:t>
            </a:r>
            <a:r>
              <a:rPr smtClean="0">
                <a:latin typeface="Bookman Old Style" pitchFamily="18" charset="0"/>
              </a:rPr>
              <a:t> </a:t>
            </a:r>
            <a:r>
              <a:rPr>
                <a:latin typeface="Bookman Old Style" pitchFamily="18" charset="0"/>
              </a:rPr>
              <a:t>начала </a:t>
            </a:r>
            <a:r>
              <a:rPr lang="ru-RU" dirty="0" smtClean="0">
                <a:latin typeface="Bookman Old Style" pitchFamily="18" charset="0"/>
              </a:rPr>
              <a:t>учебного года</a:t>
            </a:r>
            <a:r>
              <a:rPr smtClean="0">
                <a:latin typeface="Bookman Old Style" pitchFamily="18" charset="0"/>
              </a:rPr>
              <a:t> </a:t>
            </a:r>
            <a:r>
              <a:rPr lang="ru-RU" dirty="0" smtClean="0">
                <a:latin typeface="Bookman Old Style" pitchFamily="18" charset="0"/>
              </a:rPr>
              <a:t>Уровень </a:t>
            </a:r>
            <a:r>
              <a:rPr lang="ru-RU" dirty="0" err="1" smtClean="0">
                <a:latin typeface="Bookman Old Style" pitchFamily="18" charset="0"/>
              </a:rPr>
              <a:t>сформированности</a:t>
            </a:r>
            <a:r>
              <a:rPr lang="ru-RU" dirty="0" smtClean="0">
                <a:latin typeface="Bookman Old Style" pitchFamily="18" charset="0"/>
              </a:rPr>
              <a:t> элементарных математических представлений. Низкий уровень 10% средний 9</a:t>
            </a:r>
            <a:r>
              <a:rPr smtClean="0">
                <a:latin typeface="Bookman Old Style" pitchFamily="18" charset="0"/>
              </a:rPr>
              <a:t>0</a:t>
            </a:r>
            <a:r>
              <a:rPr>
                <a:latin typeface="Bookman Old Style" pitchFamily="18" charset="0"/>
              </a:rPr>
              <a:t>% </a:t>
            </a:r>
            <a:r>
              <a:rPr lang="ru-RU" dirty="0" smtClean="0">
                <a:latin typeface="Bookman Old Style" pitchFamily="18" charset="0"/>
              </a:rPr>
              <a:t>высокий 0% </a:t>
            </a:r>
            <a:r>
              <a:rPr smtClean="0">
                <a:latin typeface="Bookman Old Style" pitchFamily="18" charset="0"/>
              </a:rPr>
              <a:t>детей</a:t>
            </a:r>
            <a:endParaRPr>
              <a:latin typeface="Bookman Old Style" pitchFamily="18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>
                <a:latin typeface="Bookman Old Style" pitchFamily="18" charset="0"/>
              </a:rPr>
              <a:t>После </a:t>
            </a:r>
            <a:r>
              <a:rPr smtClean="0">
                <a:latin typeface="Bookman Old Style" pitchFamily="18" charset="0"/>
              </a:rPr>
              <a:t>применения</a:t>
            </a:r>
            <a:r>
              <a:rPr lang="ru-RU" dirty="0" smtClean="0">
                <a:latin typeface="Bookman Old Style" pitchFamily="18" charset="0"/>
              </a:rPr>
              <a:t> </a:t>
            </a:r>
            <a:r>
              <a:rPr lang="ru-RU" dirty="0" smtClean="0">
                <a:latin typeface="Bookman Old Style" pitchFamily="18" charset="0"/>
              </a:rPr>
              <a:t>дидактических интерактивных игр </a:t>
            </a:r>
            <a:r>
              <a:rPr smtClean="0">
                <a:latin typeface="Bookman Old Style" pitchFamily="18" charset="0"/>
              </a:rPr>
              <a:t>этот </a:t>
            </a:r>
            <a:r>
              <a:rPr>
                <a:latin typeface="Bookman Old Style" pitchFamily="18" charset="0"/>
              </a:rPr>
              <a:t>показатель </a:t>
            </a:r>
            <a:r>
              <a:rPr smtClean="0">
                <a:latin typeface="Bookman Old Style" pitchFamily="18" charset="0"/>
              </a:rPr>
              <a:t>вырос</a:t>
            </a:r>
            <a:r>
              <a:rPr lang="ru-RU" dirty="0" smtClean="0">
                <a:latin typeface="Bookman Old Style" pitchFamily="18" charset="0"/>
              </a:rPr>
              <a:t> в лучшую сторону </a:t>
            </a:r>
            <a:r>
              <a:rPr smtClean="0">
                <a:latin typeface="Bookman Old Style" pitchFamily="18" charset="0"/>
              </a:rPr>
              <a:t> </a:t>
            </a:r>
            <a:r>
              <a:rPr lang="ru-RU" dirty="0" smtClean="0">
                <a:latin typeface="Bookman Old Style" pitchFamily="18" charset="0"/>
              </a:rPr>
              <a:t>низкий 0</a:t>
            </a:r>
            <a:r>
              <a:rPr smtClean="0">
                <a:latin typeface="Bookman Old Style" pitchFamily="18" charset="0"/>
              </a:rPr>
              <a:t>%</a:t>
            </a:r>
            <a:r>
              <a:rPr lang="ru-RU" dirty="0" smtClean="0">
                <a:latin typeface="Bookman Old Style" pitchFamily="18" charset="0"/>
              </a:rPr>
              <a:t> средний 40% высокий уровень 60%</a:t>
            </a:r>
            <a:r>
              <a:rPr smtClean="0">
                <a:latin typeface="Bookman Old Style" pitchFamily="18" charset="0"/>
              </a:rPr>
              <a:t>.</a:t>
            </a:r>
            <a:endParaRPr>
              <a:latin typeface="Bookman Old Style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b="8393"/>
          <a:stretch>
            <a:fillRect/>
          </a:stretch>
        </p:blipFill>
        <p:spPr bwMode="auto">
          <a:xfrm>
            <a:off x="1458913" y="3353479"/>
            <a:ext cx="2412999" cy="2947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9" name="Диаграмма 8"/>
          <p:cNvGraphicFramePr/>
          <p:nvPr/>
        </p:nvGraphicFramePr>
        <p:xfrm>
          <a:off x="5857875" y="676804"/>
          <a:ext cx="5500687" cy="2709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78838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8C7A4EC-E6CC-8D87-1F95-E73D9F4A3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2A018CC7-E971-A707-0F70-1BB3B8F06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507" y="314325"/>
            <a:ext cx="4969505" cy="1341948"/>
          </a:xfrm>
        </p:spPr>
        <p:txBody>
          <a:bodyPr/>
          <a:lstStyle/>
          <a:p>
            <a:r>
              <a:rPr sz="2000" b="0">
                <a:latin typeface="Bookman Old Style" pitchFamily="18" charset="0"/>
              </a:rPr>
              <a:t>Оценка эффективности интерактивных игр в обучении</a:t>
            </a:r>
          </a:p>
        </p:txBody>
      </p:sp>
      <p:pic>
        <p:nvPicPr>
          <p:cNvPr id="7" name="Picture Placeholder 6" descr="image.pn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7484" r="7484"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A73FB902-29BF-6164-AFD8-C8DA856DA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4832" y="2576332"/>
            <a:ext cx="4727447" cy="2921479"/>
          </a:xfrm>
        </p:spPr>
        <p:txBody>
          <a:bodyPr/>
          <a:lstStyle/>
          <a:p>
            <a:r>
              <a:rPr>
                <a:latin typeface="Bookman Old Style" pitchFamily="18" charset="0"/>
              </a:rPr>
              <a:t>Диагностика и наблюдения показывают, что интерактивные игры способствуют росту уровня математических знаний и повышают интерес дошкольников к математике</a:t>
            </a:r>
            <a:r>
              <a:rPr smtClean="0">
                <a:latin typeface="Bookman Old Style" pitchFamily="18" charset="0"/>
              </a:rPr>
              <a:t>.</a:t>
            </a:r>
            <a:endParaRPr lang="ru-RU" dirty="0" smtClean="0">
              <a:latin typeface="Bookman Old Style" pitchFamily="18" charset="0"/>
            </a:endParaRPr>
          </a:p>
          <a:p>
            <a:r>
              <a:rPr lang="ru-RU" dirty="0" smtClean="0">
                <a:latin typeface="Bookman Old Style" pitchFamily="18" charset="0"/>
              </a:rPr>
              <a:t>Улучшилась не только точность выполнения заданий, но и уровень вовлечённости и интереса к математике.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87903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66602AE-0885-8F60-4365-2CE605D0F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126A185A-3870-3EE2-201D-B9CCAECE7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817" y="200025"/>
            <a:ext cx="10122632" cy="765684"/>
          </a:xfrm>
        </p:spPr>
        <p:txBody>
          <a:bodyPr/>
          <a:lstStyle/>
          <a:p>
            <a:r>
              <a:rPr sz="2000" b="0" smtClean="0">
                <a:latin typeface="Bookman Old Style" pitchFamily="18" charset="0"/>
              </a:rPr>
              <a:t>авторски</a:t>
            </a:r>
            <a:r>
              <a:rPr lang="ru-RU" sz="2000" b="0" dirty="0" smtClean="0">
                <a:latin typeface="Bookman Old Style" pitchFamily="18" charset="0"/>
              </a:rPr>
              <a:t>е</a:t>
            </a:r>
            <a:r>
              <a:rPr sz="2000" b="0" smtClean="0">
                <a:latin typeface="Bookman Old Style" pitchFamily="18" charset="0"/>
              </a:rPr>
              <a:t> игр</a:t>
            </a:r>
            <a:r>
              <a:rPr lang="ru-RU" sz="2000" b="0" dirty="0" err="1" smtClean="0">
                <a:latin typeface="Bookman Old Style" pitchFamily="18" charset="0"/>
              </a:rPr>
              <a:t>ы</a:t>
            </a:r>
            <a:r>
              <a:rPr sz="2000" b="0" smtClean="0">
                <a:latin typeface="Bookman Old Style" pitchFamily="18" charset="0"/>
              </a:rPr>
              <a:t>: «</a:t>
            </a:r>
            <a:r>
              <a:rPr lang="ru-RU" sz="2000" b="0" dirty="0" err="1" smtClean="0">
                <a:latin typeface="Bookman Old Style" pitchFamily="18" charset="0"/>
              </a:rPr>
              <a:t>Ойуурга</a:t>
            </a:r>
            <a:r>
              <a:rPr lang="ru-RU" sz="2000" b="0" dirty="0" smtClean="0">
                <a:latin typeface="Bookman Old Style" pitchFamily="18" charset="0"/>
              </a:rPr>
              <a:t> </a:t>
            </a:r>
            <a:r>
              <a:rPr lang="ru-RU" sz="2000" b="0" dirty="0" err="1" smtClean="0">
                <a:latin typeface="Bookman Old Style" pitchFamily="18" charset="0"/>
              </a:rPr>
              <a:t>барыахха</a:t>
            </a:r>
            <a:r>
              <a:rPr sz="2000" b="0" smtClean="0">
                <a:latin typeface="Bookman Old Style" pitchFamily="18" charset="0"/>
              </a:rPr>
              <a:t>» </a:t>
            </a:r>
            <a:r>
              <a:rPr sz="2000" b="0">
                <a:latin typeface="Bookman Old Style" pitchFamily="18" charset="0"/>
              </a:rPr>
              <a:t>и </a:t>
            </a:r>
            <a:r>
              <a:rPr sz="2000" b="0" smtClean="0">
                <a:latin typeface="Bookman Old Style" pitchFamily="18" charset="0"/>
              </a:rPr>
              <a:t>«</a:t>
            </a:r>
            <a:r>
              <a:rPr lang="ru-RU" sz="2000" b="0" dirty="0" err="1" smtClean="0">
                <a:latin typeface="Bookman Old Style" pitchFamily="18" charset="0"/>
              </a:rPr>
              <a:t>Кердеех</a:t>
            </a:r>
            <a:r>
              <a:rPr lang="ru-RU" sz="2000" b="0" dirty="0" smtClean="0">
                <a:latin typeface="Bookman Old Style" pitchFamily="18" charset="0"/>
              </a:rPr>
              <a:t> </a:t>
            </a:r>
            <a:r>
              <a:rPr lang="ru-RU" sz="2000" b="0" dirty="0" err="1" smtClean="0">
                <a:latin typeface="Bookman Old Style" pitchFamily="18" charset="0"/>
              </a:rPr>
              <a:t>ахсаан</a:t>
            </a:r>
            <a:r>
              <a:rPr sz="2000" b="0" smtClean="0">
                <a:latin typeface="Bookman Old Style" pitchFamily="18" charset="0"/>
              </a:rPr>
              <a:t>»</a:t>
            </a:r>
            <a:endParaRPr sz="2000" b="0">
              <a:latin typeface="Bookman Old Style" pitchFamily="18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C54F16D2-3494-CE97-8CE6-E2EDA6F623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7541" y="1221896"/>
            <a:ext cx="4450271" cy="2564292"/>
          </a:xfrm>
        </p:spPr>
        <p:txBody>
          <a:bodyPr/>
          <a:lstStyle/>
          <a:p>
            <a:pPr algn="just"/>
            <a:r>
              <a:rPr sz="2000" b="0">
                <a:latin typeface="Bookman Old Style" pitchFamily="18" charset="0"/>
              </a:rPr>
              <a:t>Авторские игры </a:t>
            </a:r>
            <a:r>
              <a:rPr sz="2000" b="0" smtClean="0">
                <a:latin typeface="Bookman Old Style" pitchFamily="18" charset="0"/>
              </a:rPr>
              <a:t>«</a:t>
            </a:r>
            <a:r>
              <a:rPr lang="ru-RU" sz="2000" b="0" dirty="0" err="1" smtClean="0">
                <a:latin typeface="Bookman Old Style" pitchFamily="18" charset="0"/>
              </a:rPr>
              <a:t>Ойуурга</a:t>
            </a:r>
            <a:r>
              <a:rPr lang="ru-RU" sz="2000" b="0" dirty="0" smtClean="0">
                <a:latin typeface="Bookman Old Style" pitchFamily="18" charset="0"/>
              </a:rPr>
              <a:t> </a:t>
            </a:r>
            <a:r>
              <a:rPr lang="ru-RU" sz="2000" b="0" dirty="0" err="1" smtClean="0">
                <a:latin typeface="Bookman Old Style" pitchFamily="18" charset="0"/>
              </a:rPr>
              <a:t>барыахха</a:t>
            </a:r>
            <a:r>
              <a:rPr sz="2000" b="0" smtClean="0">
                <a:latin typeface="Bookman Old Style" pitchFamily="18" charset="0"/>
              </a:rPr>
              <a:t>» </a:t>
            </a:r>
            <a:r>
              <a:rPr sz="2000" b="0">
                <a:latin typeface="Bookman Old Style" pitchFamily="18" charset="0"/>
              </a:rPr>
              <a:t>и </a:t>
            </a:r>
            <a:r>
              <a:rPr sz="2000" b="0" smtClean="0">
                <a:latin typeface="Bookman Old Style" pitchFamily="18" charset="0"/>
              </a:rPr>
              <a:t>«</a:t>
            </a:r>
            <a:r>
              <a:rPr lang="ru-RU" sz="2000" b="0" dirty="0" err="1" smtClean="0">
                <a:latin typeface="Bookman Old Style" pitchFamily="18" charset="0"/>
              </a:rPr>
              <a:t>Кердеех</a:t>
            </a:r>
            <a:r>
              <a:rPr lang="ru-RU" sz="2000" b="0" dirty="0" smtClean="0">
                <a:latin typeface="Bookman Old Style" pitchFamily="18" charset="0"/>
              </a:rPr>
              <a:t> </a:t>
            </a:r>
            <a:r>
              <a:rPr lang="ru-RU" sz="2000" b="0" dirty="0" err="1" smtClean="0">
                <a:latin typeface="Bookman Old Style" pitchFamily="18" charset="0"/>
              </a:rPr>
              <a:t>ахсаан</a:t>
            </a:r>
            <a:r>
              <a:rPr sz="2000" b="0" smtClean="0">
                <a:latin typeface="Bookman Old Style" pitchFamily="18" charset="0"/>
              </a:rPr>
              <a:t>» </a:t>
            </a:r>
            <a:r>
              <a:rPr sz="2000" b="0">
                <a:latin typeface="Bookman Old Style" pitchFamily="18" charset="0"/>
              </a:rPr>
              <a:t>разработаны в PowerPoint и способствуют формированию интереса к математике у дошкольников.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8C386F0D-A52D-F859-F57D-1657068CE70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628703" y="1007583"/>
            <a:ext cx="5358384" cy="3192942"/>
          </a:xfrm>
        </p:spPr>
        <p:txBody>
          <a:bodyPr/>
          <a:lstStyle/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>
                <a:latin typeface="Bookman Old Style" pitchFamily="18" charset="0"/>
              </a:rPr>
              <a:t>Игра </a:t>
            </a:r>
            <a:r>
              <a:rPr smtClean="0">
                <a:latin typeface="Bookman Old Style" pitchFamily="18" charset="0"/>
              </a:rPr>
              <a:t>«</a:t>
            </a:r>
            <a:r>
              <a:rPr lang="ru-RU" dirty="0" err="1" smtClean="0">
                <a:latin typeface="Bookman Old Style" pitchFamily="18" charset="0"/>
              </a:rPr>
              <a:t>Кердеех</a:t>
            </a:r>
            <a:r>
              <a:rPr lang="ru-RU" dirty="0" smtClean="0">
                <a:latin typeface="Bookman Old Style" pitchFamily="18" charset="0"/>
              </a:rPr>
              <a:t> </a:t>
            </a:r>
            <a:r>
              <a:rPr lang="ru-RU" dirty="0" err="1" smtClean="0">
                <a:latin typeface="Bookman Old Style" pitchFamily="18" charset="0"/>
              </a:rPr>
              <a:t>ахсаан</a:t>
            </a:r>
            <a:r>
              <a:rPr smtClean="0">
                <a:latin typeface="Bookman Old Style" pitchFamily="18" charset="0"/>
              </a:rPr>
              <a:t>» </a:t>
            </a:r>
            <a:r>
              <a:rPr>
                <a:latin typeface="Bookman Old Style" pitchFamily="18" charset="0"/>
              </a:rPr>
              <a:t>помогает детям запоминать числа через образные сюжеты и сказочные персонажи.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smtClean="0">
                <a:latin typeface="Bookman Old Style" pitchFamily="18" charset="0"/>
              </a:rPr>
              <a:t>«</a:t>
            </a:r>
            <a:r>
              <a:rPr lang="ru-RU" dirty="0" err="1" smtClean="0">
                <a:latin typeface="Bookman Old Style" pitchFamily="18" charset="0"/>
              </a:rPr>
              <a:t>Ойуурга</a:t>
            </a:r>
            <a:r>
              <a:rPr lang="ru-RU" dirty="0" smtClean="0">
                <a:latin typeface="Bookman Old Style" pitchFamily="18" charset="0"/>
              </a:rPr>
              <a:t> </a:t>
            </a:r>
            <a:r>
              <a:rPr lang="ru-RU" dirty="0" err="1" smtClean="0">
                <a:latin typeface="Bookman Old Style" pitchFamily="18" charset="0"/>
              </a:rPr>
              <a:t>барыахха</a:t>
            </a:r>
            <a:r>
              <a:rPr smtClean="0">
                <a:latin typeface="Bookman Old Style" pitchFamily="18" charset="0"/>
              </a:rPr>
              <a:t>» </a:t>
            </a:r>
            <a:r>
              <a:rPr>
                <a:latin typeface="Bookman Old Style" pitchFamily="18" charset="0"/>
              </a:rPr>
              <a:t>вовлекает детей в интерактивное решение логических и математических задач.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>
                <a:latin typeface="Bookman Old Style" pitchFamily="18" charset="0"/>
              </a:rPr>
              <a:t>Игры учитывают возрастные и когнитивные особенности детей </a:t>
            </a:r>
            <a:r>
              <a:rPr lang="ru-RU" dirty="0" smtClean="0">
                <a:latin typeface="Bookman Old Style" pitchFamily="18" charset="0"/>
              </a:rPr>
              <a:t>среднего и </a:t>
            </a:r>
            <a:r>
              <a:rPr smtClean="0">
                <a:latin typeface="Bookman Old Style" pitchFamily="18" charset="0"/>
              </a:rPr>
              <a:t>старшего </a:t>
            </a:r>
            <a:r>
              <a:rPr>
                <a:latin typeface="Bookman Old Style" pitchFamily="18" charset="0"/>
              </a:rPr>
              <a:t>дошкольного возраста и реализуются в игровой форме.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 l="25476" t="20508" r="27526" b="16602"/>
          <a:stretch>
            <a:fillRect/>
          </a:stretch>
        </p:blipFill>
        <p:spPr bwMode="auto">
          <a:xfrm>
            <a:off x="1843088" y="4114801"/>
            <a:ext cx="3076516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 l="24451" t="19726" r="26244" b="15234"/>
          <a:stretch>
            <a:fillRect/>
          </a:stretch>
        </p:blipFill>
        <p:spPr bwMode="auto">
          <a:xfrm>
            <a:off x="6700837" y="4137361"/>
            <a:ext cx="3128963" cy="2320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98528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C599940-A5DA-30EE-8B4B-741CE3CD7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0250B0-33F7-C660-2725-DCC0F49A9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2000" b="0">
                <a:latin typeface="Bookman Old Style" pitchFamily="18" charset="0"/>
              </a:rPr>
              <a:t>Создание и адаптация авторских интерактивных игр</a:t>
            </a:r>
          </a:p>
        </p:txBody>
      </p:sp>
      <p:pic>
        <p:nvPicPr>
          <p:cNvPr id="3" name="Picture Placeholder 2" descr="image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9597" b="9597"/>
          <a:stretch>
            <a:fillRect/>
          </a:stretch>
        </p:blipFill>
        <p:spPr/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14381A90-ECC5-EFA8-6A0C-A0418D9292B9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624595" y="500634"/>
            <a:ext cx="5723109" cy="2071835"/>
          </a:xfrm>
        </p:spPr>
        <p:txBody>
          <a:bodyPr>
            <a:noAutofit/>
          </a:bodyPr>
          <a:lstStyle/>
          <a:p>
            <a:r>
              <a:rPr sz="2000" b="0">
                <a:latin typeface="Bookman Old Style" pitchFamily="18" charset="0"/>
              </a:rPr>
              <a:t>Авторские интерактивные игры эффективно способствуют формированию математических навыков у дошкольников через игровую мотивацию и эмоциональное вовлечение.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D64B0EF-86F0-20C5-9C14-3CBE4DC34E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7445" y="3089516"/>
            <a:ext cx="5723109" cy="2554047"/>
          </a:xfrm>
        </p:spPr>
        <p:txBody>
          <a:bodyPr>
            <a:noAutofit/>
          </a:bodyPr>
          <a:lstStyle/>
          <a:p>
            <a:r>
              <a:rPr>
                <a:latin typeface="Bookman Old Style" pitchFamily="18" charset="0"/>
              </a:rPr>
              <a:t>Игры </a:t>
            </a:r>
            <a:r>
              <a:rPr smtClean="0">
                <a:latin typeface="Bookman Old Style" pitchFamily="18" charset="0"/>
              </a:rPr>
              <a:t>«</a:t>
            </a:r>
            <a:r>
              <a:rPr lang="ru-RU" dirty="0" err="1" smtClean="0">
                <a:latin typeface="Bookman Old Style" pitchFamily="18" charset="0"/>
              </a:rPr>
              <a:t>Ойуурга</a:t>
            </a:r>
            <a:r>
              <a:rPr lang="ru-RU" dirty="0" smtClean="0">
                <a:latin typeface="Bookman Old Style" pitchFamily="18" charset="0"/>
              </a:rPr>
              <a:t> </a:t>
            </a:r>
            <a:r>
              <a:rPr lang="ru-RU" dirty="0" err="1" smtClean="0">
                <a:latin typeface="Bookman Old Style" pitchFamily="18" charset="0"/>
              </a:rPr>
              <a:t>барыахха</a:t>
            </a:r>
            <a:r>
              <a:rPr smtClean="0">
                <a:latin typeface="Bookman Old Style" pitchFamily="18" charset="0"/>
              </a:rPr>
              <a:t>» </a:t>
            </a:r>
            <a:r>
              <a:rPr>
                <a:latin typeface="Bookman Old Style" pitchFamily="18" charset="0"/>
              </a:rPr>
              <a:t>и </a:t>
            </a:r>
            <a:r>
              <a:rPr smtClean="0">
                <a:latin typeface="Bookman Old Style" pitchFamily="18" charset="0"/>
              </a:rPr>
              <a:t>«</a:t>
            </a:r>
            <a:r>
              <a:rPr lang="ru-RU" dirty="0" err="1" smtClean="0">
                <a:latin typeface="Bookman Old Style" pitchFamily="18" charset="0"/>
              </a:rPr>
              <a:t>Кердеех</a:t>
            </a:r>
            <a:r>
              <a:rPr lang="ru-RU" dirty="0" smtClean="0">
                <a:latin typeface="Bookman Old Style" pitchFamily="18" charset="0"/>
              </a:rPr>
              <a:t> </a:t>
            </a:r>
            <a:r>
              <a:rPr lang="ru-RU" dirty="0" err="1" smtClean="0">
                <a:latin typeface="Bookman Old Style" pitchFamily="18" charset="0"/>
              </a:rPr>
              <a:t>ахсаан</a:t>
            </a:r>
            <a:r>
              <a:rPr smtClean="0">
                <a:latin typeface="Bookman Old Style" pitchFamily="18" charset="0"/>
              </a:rPr>
              <a:t>» </a:t>
            </a:r>
            <a:r>
              <a:rPr>
                <a:latin typeface="Bookman Old Style" pitchFamily="18" charset="0"/>
              </a:rPr>
              <a:t>разработаны с учётом возрастных и психологических особенностей детей </a:t>
            </a:r>
            <a:r>
              <a:rPr lang="ru-RU" dirty="0" smtClean="0">
                <a:latin typeface="Bookman Old Style" pitchFamily="18" charset="0"/>
              </a:rPr>
              <a:t>среднего и </a:t>
            </a:r>
            <a:r>
              <a:rPr smtClean="0">
                <a:latin typeface="Bookman Old Style" pitchFamily="18" charset="0"/>
              </a:rPr>
              <a:t>старшего </a:t>
            </a:r>
            <a:r>
              <a:rPr>
                <a:latin typeface="Bookman Old Style" pitchFamily="18" charset="0"/>
              </a:rPr>
              <a:t>дошкольного возраста.</a:t>
            </a:r>
          </a:p>
          <a:p>
            <a:r>
              <a:rPr>
                <a:latin typeface="Bookman Old Style" pitchFamily="18" charset="0"/>
              </a:rPr>
              <a:t>Адаптация игр позволяет гибко реагировать на интересы группы и корректировать уровень сложности в зависимости от прогресса детей.</a:t>
            </a:r>
          </a:p>
        </p:txBody>
      </p:sp>
    </p:spTree>
    <p:extLst>
      <p:ext uri="{BB962C8B-B14F-4D97-AF65-F5344CB8AC3E}">
        <p14:creationId xmlns:p14="http://schemas.microsoft.com/office/powerpoint/2010/main" xmlns="" val="47691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7C8B063-C8BF-8265-E2BC-FE547A35C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AC02164-FA09-22A1-821B-14856E743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4783" y="700088"/>
            <a:ext cx="4969505" cy="413260"/>
          </a:xfrm>
        </p:spPr>
        <p:txBody>
          <a:bodyPr/>
          <a:lstStyle/>
          <a:p>
            <a:r>
              <a:rPr lang="ru-RU" sz="2000" b="0" dirty="0" smtClean="0">
                <a:latin typeface="Bookman Old Style" pitchFamily="18" charset="0"/>
              </a:rPr>
              <a:t>3 этап: обобщающий</a:t>
            </a:r>
            <a:endParaRPr sz="2000" b="0">
              <a:latin typeface="Bookman Old Style" pitchFamily="18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05C42375-D6F9-1F82-353B-4EA52FB08F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57901" y="1385889"/>
            <a:ext cx="5457824" cy="4554836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spcAft>
                <a:spcPts val="0"/>
              </a:spcAft>
              <a:buAutoNum type="arabicPeriod"/>
            </a:pPr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Копилка интерактивных игр и заданий по ФЭМП для детей 5-6, презентации к занятиям. </a:t>
            </a:r>
          </a:p>
          <a:p>
            <a:pPr marL="514350" indent="-514350">
              <a:lnSpc>
                <a:spcPct val="100000"/>
              </a:lnSpc>
              <a:spcAft>
                <a:spcPts val="0"/>
              </a:spcAft>
              <a:buAutoNum type="arabicPeriod"/>
            </a:pPr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Создание авторской игры «</a:t>
            </a:r>
            <a:r>
              <a:rPr lang="ru-RU" dirty="0" err="1" smtClean="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Ойуурга</a:t>
            </a:r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барыахха</a:t>
            </a:r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», «</a:t>
            </a:r>
            <a:r>
              <a:rPr lang="ru-RU" dirty="0" err="1" smtClean="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Кердеех</a:t>
            </a:r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ахсаан</a:t>
            </a:r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».</a:t>
            </a:r>
          </a:p>
          <a:p>
            <a:pPr marL="514350" indent="-514350">
              <a:lnSpc>
                <a:spcPct val="100000"/>
              </a:lnSpc>
              <a:spcAft>
                <a:spcPts val="0"/>
              </a:spcAft>
              <a:buAutoNum type="arabicPeriod"/>
            </a:pPr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Публикация на сайте «ФГОС </a:t>
            </a:r>
            <a:r>
              <a:rPr lang="ru-RU" dirty="0" err="1" smtClean="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Онлайн</a:t>
            </a:r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» методическую разработку интерактивной игры «</a:t>
            </a:r>
            <a:r>
              <a:rPr lang="ru-RU" dirty="0" err="1" smtClean="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Ойуурга</a:t>
            </a:r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барыахха</a:t>
            </a:r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»</a:t>
            </a:r>
          </a:p>
          <a:p>
            <a:pPr marL="514350" indent="-514350">
              <a:lnSpc>
                <a:spcPct val="100000"/>
              </a:lnSpc>
              <a:spcAft>
                <a:spcPts val="0"/>
              </a:spcAft>
              <a:buAutoNum type="arabicPeriod"/>
            </a:pPr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Участие во всероссийском конкурсе педагогов «</a:t>
            </a:r>
            <a:r>
              <a:rPr lang="ru-RU" dirty="0" smtClean="0">
                <a:latin typeface="Bookman Old Style" pitchFamily="18" charset="0"/>
              </a:rPr>
              <a:t>Лучшая методическая разработка "Формирование математических представлений детей старшего дошкольного возраста"</a:t>
            </a:r>
            <a:endParaRPr lang="ru-RU" dirty="0" smtClean="0">
              <a:solidFill>
                <a:srgbClr val="000000"/>
              </a:solidFill>
              <a:latin typeface="Bookman Old Style" pitchFamily="18" charset="0"/>
              <a:cs typeface="Times New Roman" pitchFamily="18" charset="0"/>
            </a:endParaRPr>
          </a:p>
          <a:p>
            <a:pPr marL="514350" indent="-514350">
              <a:lnSpc>
                <a:spcPct val="100000"/>
              </a:lnSpc>
              <a:spcAft>
                <a:spcPts val="0"/>
              </a:spcAft>
              <a:buAutoNum type="arabicPeriod"/>
            </a:pPr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Участие во всероссийской конференции «Использование ИКТ в образовательном процессе в условиях реализации ФГОС».</a:t>
            </a:r>
          </a:p>
        </p:txBody>
      </p:sp>
      <p:pic>
        <p:nvPicPr>
          <p:cNvPr id="9" name="Рисунок 8" descr="Занятие 3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8111" r="181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35102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EB287B8-C86C-B414-5876-12FAD46B8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34626" t="10938" r="34627" b="10938"/>
          <a:stretch>
            <a:fillRect/>
          </a:stretch>
        </p:blipFill>
        <p:spPr bwMode="auto">
          <a:xfrm>
            <a:off x="792073" y="1280407"/>
            <a:ext cx="3179852" cy="4542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5"/>
          <p:cNvPicPr>
            <a:picLocks noGrp="1" noChangeAspect="1" noChangeArrowheads="1"/>
          </p:cNvPicPr>
          <p:nvPr>
            <p:ph sz="half" idx="12"/>
          </p:nvPr>
        </p:nvPicPr>
        <p:blipFill>
          <a:blip r:embed="rId3"/>
          <a:srcRect l="41764" t="25586" r="39019" b="25586"/>
          <a:stretch>
            <a:fillRect/>
          </a:stretch>
        </p:blipFill>
        <p:spPr bwMode="auto">
          <a:xfrm>
            <a:off x="4466651" y="1274707"/>
            <a:ext cx="3177162" cy="4538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3445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E616F00-70B6-9BB4-7862-3261DF39E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8E92E7-3E35-CC69-34A7-633D75747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2000" b="0">
                <a:latin typeface="Bookman Old Style" pitchFamily="18" charset="0"/>
              </a:rPr>
              <a:t>Ожидаемые результаты самообразования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7B2A33B-4DA6-1A52-F227-D513BC6B89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8056" y="2787918"/>
            <a:ext cx="5093207" cy="3141664"/>
          </a:xfrm>
        </p:spPr>
        <p:txBody>
          <a:bodyPr/>
          <a:lstStyle/>
          <a:p>
            <a:r>
              <a:rPr sz="2000">
                <a:latin typeface="Bookman Old Style" pitchFamily="18" charset="0"/>
              </a:rPr>
              <a:t>Самообразование педагога способствует повышению эффективности формирования математических представлений у детей через использование интерактивных игр в PowerPoint.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0162" y="634718"/>
            <a:ext cx="4314826" cy="5705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6896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E9A490-3D82-1353-2037-03A4CFD0E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01" y="1023039"/>
            <a:ext cx="5220599" cy="1932317"/>
          </a:xfrm>
        </p:spPr>
        <p:txBody>
          <a:bodyPr/>
          <a:lstStyle/>
          <a:p>
            <a:r>
              <a:rPr b="0" smtClean="0">
                <a:latin typeface="Bookman Old Style" pitchFamily="18" charset="0"/>
              </a:rPr>
              <a:t>Актуальность темы самообразования</a:t>
            </a:r>
            <a:endParaRPr b="0">
              <a:latin typeface="Bookman Old Style" pitchFamily="18" charset="0"/>
            </a:endParaRPr>
          </a:p>
        </p:txBody>
      </p:sp>
      <p:pic>
        <p:nvPicPr>
          <p:cNvPr id="3" name="Picture Placeholder 2" descr="image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9597" b="9597"/>
          <a:stretch>
            <a:fillRect/>
          </a:stretch>
        </p:blipFill>
        <p:spPr>
          <a:xfrm>
            <a:off x="0" y="2747914"/>
            <a:ext cx="5086350" cy="4110087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80277567-F507-5E75-1469-3436B37FAEBA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915025" y="786384"/>
            <a:ext cx="5432679" cy="2071835"/>
          </a:xfrm>
        </p:spPr>
        <p:txBody>
          <a:bodyPr/>
          <a:lstStyle/>
          <a:p>
            <a:r>
              <a:rPr b="0">
                <a:latin typeface="Bookman Old Style" pitchFamily="18" charset="0"/>
              </a:rPr>
              <a:t>Самообразование </a:t>
            </a:r>
            <a:r>
              <a:rPr b="0" smtClean="0">
                <a:latin typeface="Bookman Old Style" pitchFamily="18" charset="0"/>
              </a:rPr>
              <a:t>педагог</a:t>
            </a:r>
            <a:r>
              <a:rPr lang="ru-RU" b="0" dirty="0" smtClean="0">
                <a:latin typeface="Bookman Old Style" pitchFamily="18" charset="0"/>
              </a:rPr>
              <a:t>а</a:t>
            </a:r>
            <a:r>
              <a:rPr b="0" smtClean="0">
                <a:latin typeface="Bookman Old Style" pitchFamily="18" charset="0"/>
              </a:rPr>
              <a:t> </a:t>
            </a:r>
            <a:r>
              <a:rPr b="0">
                <a:latin typeface="Bookman Old Style" pitchFamily="18" charset="0"/>
              </a:rPr>
              <a:t>способствует внедрению инновационных методов, таких как формирование математических навыков у дошкольников через интерактивные игры.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596155B-6B70-BB29-00BC-68F26D99793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>
                <a:latin typeface="Bookman Old Style" pitchFamily="18" charset="0"/>
              </a:rPr>
              <a:t>Интерактивные игры повышают мотивацию детей к обучению математике и улучшают усвоение базовых понятий.</a:t>
            </a:r>
          </a:p>
          <a:p>
            <a:pPr>
              <a:buFont typeface="Wingdings" pitchFamily="2" charset="2"/>
              <a:buChar char="Ø"/>
            </a:pPr>
            <a:r>
              <a:rPr>
                <a:latin typeface="Bookman Old Style" pitchFamily="18" charset="0"/>
              </a:rPr>
              <a:t>Самообразование позволяет педагогам углубить профессиональные знания и адаптировать современные технологии в образовательном процессе</a:t>
            </a:r>
            <a:r>
              <a:rPr smtClean="0">
                <a:latin typeface="Bookman Old Style" pitchFamily="18" charset="0"/>
              </a:rPr>
              <a:t>.</a:t>
            </a:r>
            <a:endParaRPr lang="ru-RU" dirty="0" smtClean="0">
              <a:latin typeface="Bookman Old Style" pitchFamily="18" charset="0"/>
            </a:endParaRPr>
          </a:p>
          <a:p>
            <a:endParaRPr lang="ru-RU" dirty="0" smtClean="0">
              <a:latin typeface="Bookman Old Style" pitchFamily="18" charset="0"/>
            </a:endParaRPr>
          </a:p>
          <a:p>
            <a:endParaRPr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510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4C1C1C5-5165-6A1C-360D-A13AFB335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EE1421-579A-8DD3-9CCF-7F724FFB9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>
                <a:latin typeface="Bookman Old Style" pitchFamily="18" charset="0"/>
              </a:rPr>
              <a:t>Итоговый отчет и перспективы дальнейшего развития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7B7D4F7E-CB9B-D8A5-32B8-BD7746AC0E8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sz="2000" b="0">
                <a:latin typeface="Bookman Old Style" pitchFamily="18" charset="0"/>
              </a:rPr>
              <a:t>Итоговый отчет демонстрирует эффективность использования интерактивных игр в формировании математических представлений у детей старшего дошкольного возраста.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6DCDA43-3A70-74C6-3485-77817C8FBE46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>
                <a:latin typeface="Bookman Old Style" pitchFamily="18" charset="0"/>
              </a:rPr>
              <a:t>Анализ результатов показал значительное улучшение понимания детьми количественных и пространственных отношений.</a:t>
            </a:r>
          </a:p>
          <a:p>
            <a:pPr>
              <a:buFont typeface="Wingdings" pitchFamily="2" charset="2"/>
              <a:buChar char="Ø"/>
            </a:pPr>
            <a:r>
              <a:rPr>
                <a:latin typeface="Bookman Old Style" pitchFamily="18" charset="0"/>
              </a:rPr>
              <a:t>Планируется расширение практики на другие возрастные группы ДОУ.</a:t>
            </a:r>
          </a:p>
          <a:p>
            <a:pPr>
              <a:buFont typeface="Wingdings" pitchFamily="2" charset="2"/>
              <a:buChar char="Ø"/>
            </a:pPr>
            <a:r>
              <a:rPr>
                <a:latin typeface="Bookman Old Style" pitchFamily="18" charset="0"/>
              </a:rPr>
              <a:t>Запланировано участие в методическом объединении для обмена опытом и внедрения новых интерактивных технологий.</a:t>
            </a:r>
          </a:p>
        </p:txBody>
      </p:sp>
    </p:spTree>
    <p:extLst>
      <p:ext uri="{BB962C8B-B14F-4D97-AF65-F5344CB8AC3E}">
        <p14:creationId xmlns:p14="http://schemas.microsoft.com/office/powerpoint/2010/main" xmlns="" val="85478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D9C8A17B-2577-94BE-1D24-998BF70F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0">
                <a:latin typeface="Bookman Old Style" pitchFamily="18" charset="0"/>
              </a:rPr>
              <a:t>Цель и задачи формирования математических представлений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187C3BA5-9BD1-D4C5-B249-12C88B88070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b="0" smtClean="0">
                <a:latin typeface="Bookman Old Style" pitchFamily="18" charset="0"/>
              </a:rPr>
              <a:t>Использование интерактивных игр способствует эффективному формированию математических навыков у дошкольников в соответствии с требованиями ФГОС ДО.</a:t>
            </a:r>
            <a:endParaRPr b="0">
              <a:latin typeface="Bookman Old Style" pitchFamily="18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A64490EC-9737-39EC-5E65-E09129B0C672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585840" y="1464783"/>
            <a:ext cx="5629847" cy="4457671"/>
          </a:xfrm>
        </p:spPr>
        <p:txBody>
          <a:bodyPr/>
          <a:lstStyle/>
          <a:p>
            <a:pPr algn="just">
              <a:spcAft>
                <a:spcPts val="750"/>
              </a:spcAft>
              <a:buNone/>
            </a:pPr>
            <a:r>
              <a:rPr lang="ru-RU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  </a:t>
            </a:r>
            <a:r>
              <a:rPr lang="ru-RU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ЗАДАЧИ</a:t>
            </a:r>
          </a:p>
          <a:p>
            <a:pPr algn="just">
              <a:spcAft>
                <a:spcPts val="750"/>
              </a:spcAft>
              <a:buFont typeface="Wingdings" pitchFamily="2" charset="2"/>
              <a:buChar char="Ø"/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ea typeface="Times New Roman"/>
              </a:rPr>
              <a:t>изучить возможности интерактивной доски и найти им применение на занятиях по ФЭМП;</a:t>
            </a:r>
          </a:p>
          <a:p>
            <a:pPr algn="just">
              <a:spcAft>
                <a:spcPts val="750"/>
              </a:spcAft>
              <a:buFont typeface="Wingdings" pitchFamily="2" charset="2"/>
              <a:buChar char="Ø"/>
            </a:pPr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ea typeface="Times New Roman"/>
              </a:rPr>
              <a:t>повысить собственный уровень знаний путём изучения необходимой литературы по теме самообразования.  </a:t>
            </a:r>
          </a:p>
          <a:p>
            <a:pPr algn="just">
              <a:spcAft>
                <a:spcPts val="750"/>
              </a:spcAft>
              <a:buFont typeface="Wingdings" pitchFamily="2" charset="2"/>
              <a:buChar char="Ø"/>
            </a:pPr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ea typeface="Times New Roman"/>
              </a:rPr>
              <a:t>научиться создавать собственные авторские, интерактивные игры.</a:t>
            </a:r>
          </a:p>
          <a:p>
            <a:pPr algn="just">
              <a:spcAft>
                <a:spcPts val="750"/>
              </a:spcAft>
              <a:buFont typeface="Wingdings" pitchFamily="2" charset="2"/>
              <a:buChar char="Ø"/>
            </a:pPr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ea typeface="Times New Roman"/>
              </a:rPr>
              <a:t>оценить эффективность системы работы с детьми,  обобщить достигнутые результаты</a:t>
            </a:r>
          </a:p>
          <a:p>
            <a:pPr algn="just">
              <a:spcAft>
                <a:spcPts val="750"/>
              </a:spcAft>
              <a:buFont typeface="Wingdings" pitchFamily="2" charset="2"/>
              <a:buChar char="Ø"/>
            </a:pPr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ea typeface="Times New Roman"/>
              </a:rPr>
              <a:t>распространить педагогический опыт среди коллег</a:t>
            </a:r>
          </a:p>
        </p:txBody>
      </p:sp>
    </p:spTree>
    <p:extLst>
      <p:ext uri="{BB962C8B-B14F-4D97-AF65-F5344CB8AC3E}">
        <p14:creationId xmlns:p14="http://schemas.microsoft.com/office/powerpoint/2010/main" xmlns="" val="50128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B5C4668D-99EF-F761-28E3-D6B895799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7762" y="771525"/>
            <a:ext cx="3529013" cy="687579"/>
          </a:xfrm>
        </p:spPr>
        <p:txBody>
          <a:bodyPr/>
          <a:lstStyle/>
          <a:p>
            <a:r>
              <a:rPr lang="ru-RU" b="0" dirty="0" smtClean="0">
                <a:latin typeface="Bookman Old Style" pitchFamily="18" charset="0"/>
              </a:rPr>
              <a:t>Планируемые результаты:</a:t>
            </a:r>
            <a:endParaRPr b="0"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57763" y="2014539"/>
            <a:ext cx="6686550" cy="3139321"/>
          </a:xfrm>
          <a:prstGeom prst="rect">
            <a:avLst/>
          </a:prstGeom>
          <a:solidFill>
            <a:srgbClr val="DFE4F1"/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Повышение своего профессионального</a:t>
            </a:r>
          </a:p>
          <a:p>
            <a:pPr marL="457200" indent="-457200"/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уровня знаний по ФЭМП  с использованием</a:t>
            </a:r>
          </a:p>
          <a:p>
            <a:pPr marL="457200" indent="-457200"/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интерактивной доски на занятиях.</a:t>
            </a:r>
          </a:p>
          <a:p>
            <a:endParaRPr lang="ru-RU" dirty="0" smtClean="0">
              <a:solidFill>
                <a:srgbClr val="000000"/>
              </a:solidFill>
              <a:latin typeface="Bookman Old Style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    Повышение качества освоения         программного содержания воспитанниками ДОУ с использованием современных информационных технологий.</a:t>
            </a:r>
          </a:p>
          <a:p>
            <a:pPr marL="457200" indent="-457200"/>
            <a:endParaRPr lang="ru-RU" dirty="0" smtClean="0">
              <a:solidFill>
                <a:srgbClr val="000000"/>
              </a:solidFill>
              <a:latin typeface="Bookman Old Style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Развитие интереса и совершенствование</a:t>
            </a:r>
          </a:p>
          <a:p>
            <a:pPr marL="457200" indent="-457200"/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навыков работы на интерактивной доске у</a:t>
            </a:r>
          </a:p>
          <a:p>
            <a:pPr marL="457200" indent="-457200"/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детей.</a:t>
            </a:r>
          </a:p>
        </p:txBody>
      </p:sp>
      <p:pic>
        <p:nvPicPr>
          <p:cNvPr id="11" name="Рисунок 10" descr="Занятие 2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5902" b="5902"/>
          <a:stretch>
            <a:fillRect/>
          </a:stretch>
        </p:blipFill>
        <p:spPr>
          <a:xfrm>
            <a:off x="1032127" y="1488733"/>
            <a:ext cx="3763803" cy="4426291"/>
          </a:xfrm>
        </p:spPr>
      </p:pic>
    </p:spTree>
    <p:extLst>
      <p:ext uri="{BB962C8B-B14F-4D97-AF65-F5344CB8AC3E}">
        <p14:creationId xmlns:p14="http://schemas.microsoft.com/office/powerpoint/2010/main" xmlns="" val="167563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8DD0D8-E0C5-830A-7AD6-D09D92EBF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5" y="471487"/>
            <a:ext cx="5937727" cy="854569"/>
          </a:xfrm>
        </p:spPr>
        <p:txBody>
          <a:bodyPr/>
          <a:lstStyle/>
          <a:p>
            <a:r>
              <a:rPr lang="ru-RU" b="0" dirty="0" smtClean="0">
                <a:latin typeface="Bookman Old Style" pitchFamily="18" charset="0"/>
              </a:rPr>
              <a:t>1 этап подготовительный</a:t>
            </a:r>
            <a:endParaRPr b="0">
              <a:latin typeface="Bookman Old Style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B2FC5FD-ED74-3E86-B451-562ECD80CB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6375" y="1700213"/>
            <a:ext cx="6300788" cy="3529012"/>
          </a:xfrm>
        </p:spPr>
        <p:txBody>
          <a:bodyPr/>
          <a:lstStyle/>
          <a:p>
            <a:pPr algn="just">
              <a:lnSpc>
                <a:spcPct val="100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ea typeface="Times New Roman"/>
                <a:cs typeface="Times New Roman" pitchFamily="18" charset="0"/>
              </a:rPr>
              <a:t>   Подбор и изучение методической литературы, интернет ресурсов, нормативно-правовых документов, </a:t>
            </a:r>
            <a:r>
              <a:rPr lang="ru-RU" dirty="0" err="1" smtClean="0">
                <a:solidFill>
                  <a:srgbClr val="000000"/>
                </a:solidFill>
                <a:latin typeface="Bookman Old Style" pitchFamily="18" charset="0"/>
                <a:ea typeface="Times New Roman"/>
                <a:cs typeface="Times New Roman" pitchFamily="18" charset="0"/>
              </a:rPr>
              <a:t>САНПина</a:t>
            </a:r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ea typeface="Times New Roman"/>
                <a:cs typeface="Times New Roman" pitchFamily="18" charset="0"/>
              </a:rPr>
              <a:t> в соответствии с требованиями ФГОС.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  <a:buFont typeface="Wingdings" pitchFamily="2" charset="2"/>
              <a:buChar char="Ø"/>
            </a:pPr>
            <a:endParaRPr lang="ru-RU" dirty="0" smtClean="0">
              <a:solidFill>
                <a:srgbClr val="000000"/>
              </a:solidFill>
              <a:latin typeface="Bookman Old Style" pitchFamily="18" charset="0"/>
              <a:ea typeface="Times New Roman"/>
              <a:cs typeface="Times New Roman" pitchFamily="18" charset="0"/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ea typeface="Calibri"/>
                <a:cs typeface="Times New Roman" pitchFamily="18" charset="0"/>
              </a:rPr>
              <a:t>   Изучение опыта педагогов ДОУ в сети Интернет.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  <a:buFont typeface="Wingdings" pitchFamily="2" charset="2"/>
              <a:buChar char="Ø"/>
            </a:pPr>
            <a:endParaRPr lang="ru-RU" dirty="0" smtClean="0">
              <a:solidFill>
                <a:srgbClr val="000000"/>
              </a:solidFill>
              <a:latin typeface="Bookman Old Style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   Подбор </a:t>
            </a:r>
            <a:r>
              <a:rPr lang="ru-RU" dirty="0" err="1" smtClean="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мультимедийных</a:t>
            </a:r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 презентаций и интерактивных игр к занятиям по ФЭМП.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  <a:buFont typeface="Wingdings" pitchFamily="2" charset="2"/>
              <a:buChar char="Ø"/>
            </a:pPr>
            <a:endParaRPr lang="ru-RU" dirty="0" smtClean="0">
              <a:solidFill>
                <a:srgbClr val="000000"/>
              </a:solidFill>
              <a:latin typeface="Bookman Old Style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   Составление авторской интерактивной игры на якутском языке.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  <a:buFont typeface="Wingdings" pitchFamily="2" charset="2"/>
              <a:buChar char="Ø"/>
            </a:pPr>
            <a:endParaRPr lang="ru-RU" dirty="0" smtClean="0">
              <a:solidFill>
                <a:srgbClr val="000000"/>
              </a:solidFill>
              <a:latin typeface="Bookman Old Style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 Разработка методической рекомендации для педагогов по созданию интерактивной игры на </a:t>
            </a:r>
            <a:r>
              <a:rPr lang="en-US" dirty="0" smtClean="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Power Point</a:t>
            </a:r>
            <a:endParaRPr>
              <a:solidFill>
                <a:srgbClr val="000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402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EB287B8-C86C-B414-5876-12FAD46B8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1E4861-08CB-3384-EF90-34E01E34D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2000" b="0">
                <a:latin typeface="Bookman Old Style" pitchFamily="18" charset="0"/>
              </a:rPr>
              <a:t>Материально-техническая база для интерактивного обучения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EBE6DA90-36B8-118B-1FB0-F138FE423DD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b="0">
                <a:latin typeface="Bookman Old Style" pitchFamily="18" charset="0"/>
              </a:rPr>
              <a:t>Для реализации интерактивных игр в старшей группе ДОУ необходимо наличие интерактивной доски, </a:t>
            </a:r>
            <a:r>
              <a:rPr lang="ru-RU" b="0" dirty="0" smtClean="0">
                <a:latin typeface="Bookman Old Style" pitchFamily="18" charset="0"/>
              </a:rPr>
              <a:t>ноутбука</a:t>
            </a:r>
            <a:r>
              <a:rPr b="0" smtClean="0">
                <a:latin typeface="Bookman Old Style" pitchFamily="18" charset="0"/>
              </a:rPr>
              <a:t>, проектора.</a:t>
            </a:r>
            <a:endParaRPr b="0">
              <a:latin typeface="Bookman Old Style" pitchFamily="18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4E47D35-CBBF-6825-2A74-11007C8DA898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rPr>
                <a:latin typeface="Bookman Old Style" pitchFamily="18" charset="0"/>
              </a:rPr>
              <a:t>Интерактивная доска позволяет детям визуально взаимодействовать с математическими объектами и выполнять задания в игровой форме.</a:t>
            </a:r>
          </a:p>
          <a:p>
            <a:r>
              <a:rPr lang="ru-RU" dirty="0" smtClean="0">
                <a:latin typeface="Bookman Old Style" pitchFamily="18" charset="0"/>
              </a:rPr>
              <a:t>Ноутбук</a:t>
            </a:r>
            <a:r>
              <a:rPr smtClean="0">
                <a:latin typeface="Bookman Old Style" pitchFamily="18" charset="0"/>
              </a:rPr>
              <a:t> </a:t>
            </a:r>
            <a:r>
              <a:rPr>
                <a:latin typeface="Bookman Old Style" pitchFamily="18" charset="0"/>
              </a:rPr>
              <a:t>обеспечивают индивидуальный подход и возможность работать с обучающими приложениями по развитию математических навыков.</a:t>
            </a:r>
          </a:p>
          <a:p>
            <a:r>
              <a:rPr>
                <a:latin typeface="Bookman Old Style" pitchFamily="18" charset="0"/>
              </a:rPr>
              <a:t>Проектор в сочетании с компьютером создаёт условия для групповых занятий и демонстрации интерактивных игр на большом экране.</a:t>
            </a:r>
          </a:p>
        </p:txBody>
      </p:sp>
    </p:spTree>
    <p:extLst>
      <p:ext uri="{BB962C8B-B14F-4D97-AF65-F5344CB8AC3E}">
        <p14:creationId xmlns:p14="http://schemas.microsoft.com/office/powerpoint/2010/main" xmlns="" val="423445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D48D03-46F9-CD17-5807-B137A8AAC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0">
                <a:latin typeface="Bookman Old Style" pitchFamily="18" charset="0"/>
              </a:rPr>
              <a:t>Ключевые авторы и методики в математическом развитии дошкольников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DE41893-DF76-9DC8-FBAE-750FED99B295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200025" y="1758351"/>
            <a:ext cx="7715250" cy="2812211"/>
          </a:xfrm>
        </p:spPr>
        <p:txBody>
          <a:bodyPr/>
          <a:lstStyle/>
          <a:p>
            <a:pPr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ru-RU" dirty="0" smtClean="0">
                <a:latin typeface="Bookman Old Style" pitchFamily="18" charset="0"/>
              </a:rPr>
              <a:t>          Обучение математике дошкольников строится с учётом возрастных и индивидуальных особенностей детей и базируется на методиках, разработанных ведущими отечественными педагогами и психологами.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ru-RU" dirty="0" smtClean="0">
                <a:latin typeface="Bookman Old Style" pitchFamily="18" charset="0"/>
              </a:rPr>
              <a:t>           Е.Н. Щербакова, А.А. Столяр и Р.Л. Непомнящая разработали фундаментальные подходы к формированию математических представлений у дошкольников.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  <a:buNone/>
            </a:pPr>
            <a:endParaRPr lang="ru-RU" dirty="0" smtClean="0">
              <a:latin typeface="Bookman Old Style" pitchFamily="18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smtClean="0">
                <a:latin typeface="Bookman Old Style" pitchFamily="18" charset="0"/>
              </a:rPr>
              <a:t>Е.Н</a:t>
            </a:r>
            <a:r>
              <a:rPr>
                <a:latin typeface="Bookman Old Style" pitchFamily="18" charset="0"/>
              </a:rPr>
              <a:t>. Щербакова акцентирует важность игровой деятельности в усвоении математических понятий.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>
                <a:latin typeface="Bookman Old Style" pitchFamily="18" charset="0"/>
              </a:rPr>
              <a:t>А.А. Столяр внёс вклад в развитие логико-математического мышления через наглядные и интерактивные методы.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>
                <a:latin typeface="Bookman Old Style" pitchFamily="18" charset="0"/>
              </a:rPr>
              <a:t>Е.Н. Кириллина предлагает использовать интерактивные игры для повышения мотивации и интереса к математике в детском саду.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24343" t="21188" r="47516" b="13436"/>
          <a:stretch>
            <a:fillRect/>
          </a:stretch>
        </p:blipFill>
        <p:spPr bwMode="auto">
          <a:xfrm>
            <a:off x="8115300" y="1300163"/>
            <a:ext cx="3303537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62714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5087D2FB-D934-6201-4879-17D7C384C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3277" y="671513"/>
            <a:ext cx="4403786" cy="600075"/>
          </a:xfrm>
        </p:spPr>
        <p:txBody>
          <a:bodyPr/>
          <a:lstStyle/>
          <a:p>
            <a:pPr lvl="0"/>
            <a:r>
              <a:rPr lang="ru-RU" sz="2000" b="0" dirty="0" smtClean="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2 этап – основной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/>
          </a:p>
        </p:txBody>
      </p:sp>
      <p:pic>
        <p:nvPicPr>
          <p:cNvPr id="7" name="Picture Placeholder 6" descr="image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8580" r="8580"/>
          <a:stretch>
            <a:fillRect/>
          </a:stretch>
        </p:blipFill>
        <p:spPr/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31B163A-22C5-05E2-C990-589702D0D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0365" y="1982278"/>
            <a:ext cx="5647523" cy="3625280"/>
          </a:xfrm>
        </p:spPr>
        <p:txBody>
          <a:bodyPr/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457200" algn="l"/>
              </a:tabLst>
              <a:defRPr/>
            </a:pPr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Проведение занятий с детьми по ФЭМП с  использованием интерактивных игр.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457200" algn="l"/>
              </a:tabLst>
              <a:defRPr/>
            </a:pPr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Использование в индивидуальной работе.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457200" algn="l"/>
              </a:tabLst>
              <a:defRPr/>
            </a:pPr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Проведение дидактических игр.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457200" algn="l"/>
              </a:tabLst>
              <a:defRPr/>
            </a:pPr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Просмотр обучающих мультфильмов и презентаций по ФЭМП.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457200" algn="l"/>
              </a:tabLst>
              <a:defRPr/>
            </a:pPr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Решение головоломок, ребусов, логических задач.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Использование на занятиях гимнастики для глаз, физкультминуток, артикуляционных гимнастик.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98734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CE12728-3A4C-39FB-DF0D-A32001E86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814888" y="3057525"/>
            <a:ext cx="1585912" cy="1571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15ABD6DB-C75C-DFE3-60E0-67D90EA34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6413" y="197168"/>
            <a:ext cx="5747888" cy="1617345"/>
          </a:xfrm>
        </p:spPr>
        <p:txBody>
          <a:bodyPr/>
          <a:lstStyle/>
          <a:p>
            <a:r>
              <a:rPr lang="ru-RU" sz="2000" b="0" dirty="0" smtClean="0">
                <a:latin typeface="Bookman Old Style" pitchFamily="18" charset="0"/>
              </a:rPr>
              <a:t>Диагностика уровня </a:t>
            </a:r>
            <a:r>
              <a:rPr lang="ru-RU" sz="2000" b="0" dirty="0" err="1" smtClean="0">
                <a:latin typeface="Bookman Old Style" pitchFamily="18" charset="0"/>
              </a:rPr>
              <a:t>сформированности</a:t>
            </a:r>
            <a:r>
              <a:rPr lang="ru-RU" sz="2000" b="0" dirty="0" smtClean="0">
                <a:latin typeface="Bookman Old Style" pitchFamily="18" charset="0"/>
              </a:rPr>
              <a:t> математических представлений старших дошкольников </a:t>
            </a:r>
            <a:r>
              <a:rPr lang="ru-RU" dirty="0" smtClean="0"/>
              <a:t/>
            </a:r>
            <a:br>
              <a:rPr lang="ru-RU" dirty="0" smtClean="0"/>
            </a:br>
            <a:endParaRPr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74AE69DF-A893-7E07-4B18-0885EDE3F6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14900" y="3319283"/>
            <a:ext cx="6500813" cy="2921479"/>
          </a:xfrm>
        </p:spPr>
        <p:txBody>
          <a:bodyPr/>
          <a:lstStyle/>
          <a:p>
            <a:pPr lvl="0">
              <a:lnSpc>
                <a:spcPct val="100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i="1" dirty="0" smtClean="0">
                <a:latin typeface="Bookman Old Style" pitchFamily="18" charset="0"/>
              </a:rPr>
              <a:t> Количество и счёт.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dirty="0" smtClean="0">
                <a:latin typeface="Bookman Old Style" pitchFamily="18" charset="0"/>
              </a:rPr>
              <a:t>Цель: выявить уровень количественных представлений старшего дошкольника.</a:t>
            </a:r>
          </a:p>
          <a:p>
            <a:pPr lvl="0">
              <a:lnSpc>
                <a:spcPct val="100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i="1" dirty="0" smtClean="0">
                <a:latin typeface="Bookman Old Style" pitchFamily="18" charset="0"/>
              </a:rPr>
              <a:t> Величина.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dirty="0" smtClean="0">
                <a:latin typeface="Bookman Old Style" pitchFamily="18" charset="0"/>
              </a:rPr>
              <a:t>Цель: выявить уровень представлений о величине у ребёнка.</a:t>
            </a:r>
          </a:p>
          <a:p>
            <a:pPr lvl="0">
              <a:lnSpc>
                <a:spcPct val="100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i="1" dirty="0" smtClean="0">
                <a:latin typeface="Bookman Old Style" pitchFamily="18" charset="0"/>
              </a:rPr>
              <a:t> Форма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dirty="0" smtClean="0">
                <a:latin typeface="Bookman Old Style" pitchFamily="18" charset="0"/>
              </a:rPr>
              <a:t>Цель: выявить у ребёнка уровень представлений о форме </a:t>
            </a:r>
            <a:r>
              <a:rPr lang="ru-RU" i="1" dirty="0" smtClean="0">
                <a:latin typeface="Bookman Old Style" pitchFamily="18" charset="0"/>
              </a:rPr>
              <a:t>(круг, овал, квадрат, прямоугольник, треугольник)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i="1" dirty="0" smtClean="0">
                <a:latin typeface="Bookman Old Style" pitchFamily="18" charset="0"/>
              </a:rPr>
              <a:t> Ориентировка в пространстве</a:t>
            </a:r>
            <a:r>
              <a:rPr lang="ru-RU" dirty="0" smtClean="0">
                <a:latin typeface="Bookman Old Style" pitchFamily="18" charset="0"/>
              </a:rPr>
              <a:t>.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dirty="0" smtClean="0">
                <a:latin typeface="Bookman Old Style" pitchFamily="18" charset="0"/>
              </a:rPr>
              <a:t>Цель: определить уровень </a:t>
            </a:r>
            <a:r>
              <a:rPr lang="ru-RU" dirty="0" err="1" smtClean="0">
                <a:latin typeface="Bookman Old Style" pitchFamily="18" charset="0"/>
              </a:rPr>
              <a:t>сформированности</a:t>
            </a:r>
            <a:r>
              <a:rPr lang="ru-RU" dirty="0" smtClean="0">
                <a:latin typeface="Bookman Old Style" pitchFamily="18" charset="0"/>
              </a:rPr>
              <a:t> умения ориентировки в пространстве.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i="1" dirty="0" smtClean="0">
                <a:latin typeface="Bookman Old Style" pitchFamily="18" charset="0"/>
              </a:rPr>
              <a:t> Ориентировка во времени.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dirty="0" smtClean="0">
                <a:latin typeface="Bookman Old Style" pitchFamily="18" charset="0"/>
              </a:rPr>
              <a:t>Цель: определить уровень временных представлений у ребёнка.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/>
          </a:p>
        </p:txBody>
      </p:sp>
      <p:pic>
        <p:nvPicPr>
          <p:cNvPr id="9" name="Рисунок 8" descr="Занятие 4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5902" b="5902"/>
          <a:stretch>
            <a:fillRect/>
          </a:stretch>
        </p:blipFill>
        <p:spPr>
          <a:xfrm>
            <a:off x="389192" y="1371600"/>
            <a:ext cx="4117564" cy="4842319"/>
          </a:xfrm>
        </p:spPr>
      </p:pic>
    </p:spTree>
    <p:extLst>
      <p:ext uri="{BB962C8B-B14F-4D97-AF65-F5344CB8AC3E}">
        <p14:creationId xmlns:p14="http://schemas.microsoft.com/office/powerpoint/2010/main" xmlns="" val="308732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ustom 19">
      <a:majorFont>
        <a:latin typeface="Arial Black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M56051434_win32_KB_V2" id="{58ACA827-3819-46BF-9F1B-29C93E1280DF}" vid="{26F0C15B-5100-493D-AFA2-F4BC413732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995</Words>
  <Application>Microsoft Office PowerPoint</Application>
  <PresentationFormat>Произвольный</PresentationFormat>
  <Paragraphs>105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Custom</vt:lpstr>
      <vt:lpstr>Слайд 1</vt:lpstr>
      <vt:lpstr>Актуальность темы самообразования</vt:lpstr>
      <vt:lpstr>Цель и задачи формирования математических представлений</vt:lpstr>
      <vt:lpstr>Планируемые результаты:</vt:lpstr>
      <vt:lpstr>1 этап подготовительный</vt:lpstr>
      <vt:lpstr>Материально-техническая база для интерактивного обучения</vt:lpstr>
      <vt:lpstr>Ключевые авторы и методики в математическом развитии дошкольников</vt:lpstr>
      <vt:lpstr>2 этап – основной </vt:lpstr>
      <vt:lpstr>Диагностика уровня сформированности математических представлений старших дошкольников  </vt:lpstr>
      <vt:lpstr>Наблюдение за индивидуальным прогрессом дошкольников</vt:lpstr>
      <vt:lpstr>Практическая реализация: проведение занятий с использованием интерактивных игр</vt:lpstr>
      <vt:lpstr>Использование интерактивной доски на занятиях, в групповой и индивидуальной работе </vt:lpstr>
      <vt:lpstr>Сравнительный анализ до- и после тестирования</vt:lpstr>
      <vt:lpstr>Оценка эффективности интерактивных игр в обучении</vt:lpstr>
      <vt:lpstr>авторские игры: «Ойуурга барыахха» и «Кердеех ахсаан»</vt:lpstr>
      <vt:lpstr>Создание и адаптация авторских интерактивных игр</vt:lpstr>
      <vt:lpstr>3 этап: обобщающий</vt:lpstr>
      <vt:lpstr>Слайд 18</vt:lpstr>
      <vt:lpstr>Ожидаемые результаты самообразования</vt:lpstr>
      <vt:lpstr>Итоговый отчет и перспективы дальнейшего развития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2025-04-02T09:56:51Z</dcterms:created>
  <dcterms:modified xsi:type="dcterms:W3CDTF">2026-04-27T13:26:35Z</dcterms:modified>
</cp:coreProperties>
</file>