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73" r:id="rId4"/>
    <p:sldId id="274" r:id="rId5"/>
    <p:sldId id="275" r:id="rId6"/>
    <p:sldId id="276" r:id="rId7"/>
    <p:sldId id="277" r:id="rId8"/>
    <p:sldId id="264" r:id="rId9"/>
    <p:sldId id="265" r:id="rId10"/>
    <p:sldId id="278" r:id="rId11"/>
    <p:sldId id="269" r:id="rId12"/>
    <p:sldId id="270" r:id="rId13"/>
    <p:sldId id="271" r:id="rId14"/>
    <p:sldId id="272"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57F-45D5-45FF-A7D3-CB7DDC119464}"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57F-45D5-45FF-A7D3-CB7DDC11946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C9357F-45D5-45FF-A7D3-CB7DDC1194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BC56CE1-49B4-4D8F-9854-A0C84584A3C0}" type="datetimeFigureOut">
              <a:rPr lang="ru-RU" smtClean="0"/>
              <a:pPr/>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C9357F-45D5-45FF-A7D3-CB7DDC119464}"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1BC56CE1-49B4-4D8F-9854-A0C84584A3C0}" type="datetimeFigureOut">
              <a:rPr lang="ru-RU" smtClean="0"/>
              <a:pPr/>
              <a:t>22.04.2026</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0AC9357F-45D5-45FF-A7D3-CB7DDC11946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BC56CE1-49B4-4D8F-9854-A0C84584A3C0}" type="datetimeFigureOut">
              <a:rPr lang="ru-RU" smtClean="0"/>
              <a:pPr/>
              <a:t>22.04.2026</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AC9357F-45D5-45FF-A7D3-CB7DDC1194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260648"/>
            <a:ext cx="4896544" cy="5616624"/>
          </a:xfrm>
        </p:spPr>
        <p:txBody>
          <a:bodyPr>
            <a:normAutofit fontScale="90000"/>
          </a:bodyPr>
          <a:lstStyle/>
          <a:p>
            <a:pPr algn="ctr"/>
            <a:r>
              <a:rPr lang="en-US" sz="4800" b="1" dirty="0" smtClean="0">
                <a:latin typeface="Bookman Old Style" pitchFamily="18" charset="0"/>
              </a:rPr>
              <a:t>The Musical Genius -  Sergey Prokofiev</a:t>
            </a:r>
            <a:br>
              <a:rPr lang="en-US" sz="4800" b="1" dirty="0" smtClean="0">
                <a:latin typeface="Bookman Old Style" pitchFamily="18" charset="0"/>
              </a:rPr>
            </a:br>
            <a:r>
              <a:rPr lang="en-US" b="1" dirty="0" smtClean="0">
                <a:latin typeface="Bookman Old Style" pitchFamily="18" charset="0"/>
              </a:rPr>
              <a:t/>
            </a:r>
            <a:br>
              <a:rPr lang="en-US" b="1" dirty="0" smtClean="0">
                <a:latin typeface="Bookman Old Style" pitchFamily="18" charset="0"/>
              </a:rPr>
            </a:br>
            <a:r>
              <a:rPr lang="en-US" sz="3600" b="1" dirty="0" smtClean="0">
                <a:latin typeface="Bookman Old Style" pitchFamily="18" charset="0"/>
              </a:rPr>
              <a:t>(dedicated to the 705th anniversary </a:t>
            </a:r>
            <a:br>
              <a:rPr lang="en-US" sz="3600" b="1" dirty="0" smtClean="0">
                <a:latin typeface="Bookman Old Style" pitchFamily="18" charset="0"/>
              </a:rPr>
            </a:br>
            <a:r>
              <a:rPr lang="en-US" sz="3600" b="1" dirty="0" smtClean="0">
                <a:latin typeface="Bookman Old Style" pitchFamily="18" charset="0"/>
              </a:rPr>
              <a:t>of Sergey Prokofiev) </a:t>
            </a:r>
            <a:br>
              <a:rPr lang="en-US" sz="3600" b="1" dirty="0" smtClean="0">
                <a:latin typeface="Bookman Old Style" pitchFamily="18" charset="0"/>
              </a:rPr>
            </a:br>
            <a:endParaRPr lang="ru-RU" sz="3600" b="1" dirty="0">
              <a:latin typeface="Bookman Old Style" pitchFamily="18" charset="0"/>
            </a:endParaRPr>
          </a:p>
        </p:txBody>
      </p:sp>
      <p:sp>
        <p:nvSpPr>
          <p:cNvPr id="3" name="Подзаголовок 2"/>
          <p:cNvSpPr>
            <a:spLocks noGrp="1"/>
          </p:cNvSpPr>
          <p:nvPr>
            <p:ph type="subTitle" idx="1"/>
          </p:nvPr>
        </p:nvSpPr>
        <p:spPr>
          <a:xfrm>
            <a:off x="1371600" y="5949280"/>
            <a:ext cx="6400800" cy="576064"/>
          </a:xfrm>
        </p:spPr>
        <p:txBody>
          <a:bodyPr>
            <a:normAutofit/>
          </a:bodyPr>
          <a:lstStyle/>
          <a:p>
            <a:pPr algn="ctr"/>
            <a:r>
              <a:rPr lang="en-US" sz="3600" b="1" dirty="0" smtClean="0">
                <a:solidFill>
                  <a:srgbClr val="FFC000"/>
                </a:solidFill>
                <a:latin typeface="Bookman Old Style" pitchFamily="18" charset="0"/>
              </a:rPr>
              <a:t>2026</a:t>
            </a:r>
            <a:endParaRPr lang="ru-RU" sz="3600" b="1" dirty="0">
              <a:solidFill>
                <a:srgbClr val="FFC000"/>
              </a:solidFill>
              <a:latin typeface="Bookman Old Style" pitchFamily="18" charset="0"/>
            </a:endParaRPr>
          </a:p>
        </p:txBody>
      </p:sp>
      <p:pic>
        <p:nvPicPr>
          <p:cNvPr id="15364" name="Picture 4" descr="Picture background"/>
          <p:cNvPicPr>
            <a:picLocks noChangeAspect="1" noChangeArrowheads="1"/>
          </p:cNvPicPr>
          <p:nvPr/>
        </p:nvPicPr>
        <p:blipFill>
          <a:blip r:embed="rId2" cstate="print"/>
          <a:srcRect t="10199" r="22347"/>
          <a:stretch>
            <a:fillRect/>
          </a:stretch>
        </p:blipFill>
        <p:spPr bwMode="auto">
          <a:xfrm>
            <a:off x="251520" y="260648"/>
            <a:ext cx="3240360" cy="46805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latin typeface="Bookman Old Style" pitchFamily="18" charset="0"/>
              </a:rPr>
              <a:t>A Symphony Beyond Time: Prokofiev’s Enduring Voice</a:t>
            </a:r>
            <a:endParaRPr lang="ru-RU" b="1" dirty="0">
              <a:latin typeface="Bookman Old Style" pitchFamily="18" charset="0"/>
            </a:endParaRPr>
          </a:p>
        </p:txBody>
      </p:sp>
      <p:sp>
        <p:nvSpPr>
          <p:cNvPr id="3" name="Текст 2"/>
          <p:cNvSpPr>
            <a:spLocks noGrp="1"/>
          </p:cNvSpPr>
          <p:nvPr>
            <p:ph type="body" idx="1"/>
          </p:nvPr>
        </p:nvSpPr>
        <p:spPr/>
        <p:txBody>
          <a:bodyPr/>
          <a:lstStyle/>
          <a:p>
            <a:r>
              <a:rPr lang="en-US" dirty="0">
                <a:latin typeface="Bookman Old Style" pitchFamily="18" charset="0"/>
              </a:rPr>
              <a:t>The Eternal Melody</a:t>
            </a:r>
            <a:endParaRPr lang="ru-RU" dirty="0"/>
          </a:p>
        </p:txBody>
      </p:sp>
      <p:sp>
        <p:nvSpPr>
          <p:cNvPr id="4" name="Содержимое 3"/>
          <p:cNvSpPr>
            <a:spLocks noGrp="1"/>
          </p:cNvSpPr>
          <p:nvPr>
            <p:ph sz="half" idx="2"/>
          </p:nvPr>
        </p:nvSpPr>
        <p:spPr/>
        <p:txBody>
          <a:bodyPr>
            <a:normAutofit/>
          </a:bodyPr>
          <a:lstStyle/>
          <a:p>
            <a:r>
              <a:rPr lang="en-US" dirty="0" smtClean="0">
                <a:latin typeface="Bookman Old Style" pitchFamily="18" charset="0"/>
              </a:rPr>
              <a:t>Today, Prokofiev’s music is performed in concert halls around the world. Museums dedicated to the composer operate in Moscow and his native village.</a:t>
            </a:r>
          </a:p>
          <a:p>
            <a:endParaRPr lang="ru-RU" dirty="0" smtClean="0">
              <a:latin typeface="Bookman Old Style" pitchFamily="18" charset="0"/>
            </a:endParaRPr>
          </a:p>
          <a:p>
            <a:pPr>
              <a:buNone/>
            </a:pPr>
            <a:endParaRPr lang="ru-RU" dirty="0"/>
          </a:p>
        </p:txBody>
      </p:sp>
      <p:sp>
        <p:nvSpPr>
          <p:cNvPr id="5" name="Текст 4"/>
          <p:cNvSpPr>
            <a:spLocks noGrp="1"/>
          </p:cNvSpPr>
          <p:nvPr>
            <p:ph type="body" sz="quarter" idx="3"/>
          </p:nvPr>
        </p:nvSpPr>
        <p:spPr/>
        <p:txBody>
          <a:bodyPr/>
          <a:lstStyle/>
          <a:p>
            <a:r>
              <a:rPr lang="en-US" dirty="0">
                <a:latin typeface="Bookman Old Style" pitchFamily="18" charset="0"/>
              </a:rPr>
              <a:t>The Legacy Lives On</a:t>
            </a:r>
            <a:endParaRPr lang="ru-RU" dirty="0"/>
          </a:p>
        </p:txBody>
      </p:sp>
      <p:sp>
        <p:nvSpPr>
          <p:cNvPr id="6" name="Содержимое 5"/>
          <p:cNvSpPr>
            <a:spLocks noGrp="1"/>
          </p:cNvSpPr>
          <p:nvPr>
            <p:ph sz="quarter" idx="4"/>
          </p:nvPr>
        </p:nvSpPr>
        <p:spPr/>
        <p:txBody>
          <a:bodyPr>
            <a:normAutofit lnSpcReduction="10000"/>
          </a:bodyPr>
          <a:lstStyle/>
          <a:p>
            <a:r>
              <a:rPr lang="en-US" dirty="0" smtClean="0">
                <a:latin typeface="Bookman Old Style" pitchFamily="18" charset="0"/>
              </a:rPr>
              <a:t>Sergey Prokofiev left an indelible mark on world music. His works continue to captivate listeners with their energy, beauty and depth. As modern critics say, </a:t>
            </a:r>
            <a:r>
              <a:rPr lang="ru-RU" dirty="0" smtClean="0">
                <a:latin typeface="Bookman Old Style" pitchFamily="18" charset="0"/>
              </a:rPr>
              <a:t>«</a:t>
            </a:r>
            <a:r>
              <a:rPr lang="en-US" dirty="0" smtClean="0">
                <a:latin typeface="Bookman Old Style" pitchFamily="18" charset="0"/>
              </a:rPr>
              <a:t>Prokofiev’s music remains timeless, speaking to each new generation</a:t>
            </a:r>
            <a:r>
              <a:rPr lang="ru-RU" dirty="0" smtClean="0">
                <a:latin typeface="Bookman Old Style" pitchFamily="18" charset="0"/>
              </a:rPr>
              <a:t>»</a:t>
            </a:r>
            <a:r>
              <a:rPr lang="en-US" dirty="0" smtClean="0">
                <a:latin typeface="Bookman Old Style" pitchFamily="18" charset="0"/>
              </a:rPr>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normAutofit/>
          </a:bodyPr>
          <a:lstStyle/>
          <a:p>
            <a:pPr algn="ctr"/>
            <a:r>
              <a:rPr lang="en-US" b="1" dirty="0" smtClean="0">
                <a:latin typeface="Bookman Old Style" pitchFamily="18" charset="0"/>
              </a:rPr>
              <a:t>Questions for Discussion</a:t>
            </a:r>
            <a:endParaRPr lang="ru-RU" dirty="0"/>
          </a:p>
        </p:txBody>
      </p:sp>
      <p:sp>
        <p:nvSpPr>
          <p:cNvPr id="3" name="Содержимое 2"/>
          <p:cNvSpPr>
            <a:spLocks noGrp="1"/>
          </p:cNvSpPr>
          <p:nvPr>
            <p:ph idx="1"/>
          </p:nvPr>
        </p:nvSpPr>
        <p:spPr>
          <a:xfrm>
            <a:off x="251520" y="1556792"/>
            <a:ext cx="8712968" cy="5040560"/>
          </a:xfrm>
        </p:spPr>
        <p:txBody>
          <a:bodyPr>
            <a:noAutofit/>
          </a:bodyPr>
          <a:lstStyle/>
          <a:p>
            <a:r>
              <a:rPr lang="en-US" sz="2200" dirty="0" smtClean="0">
                <a:latin typeface="Bookman Old Style" pitchFamily="18" charset="0"/>
              </a:rPr>
              <a:t>When and where was Sergey Prokofiev born?</a:t>
            </a:r>
          </a:p>
          <a:p>
            <a:r>
              <a:rPr lang="en-US" sz="2200" dirty="0" smtClean="0">
                <a:latin typeface="Bookman Old Style" pitchFamily="18" charset="0"/>
              </a:rPr>
              <a:t>Who introduced young Prokofiev to music?</a:t>
            </a:r>
          </a:p>
          <a:p>
            <a:r>
              <a:rPr lang="en-US" sz="2200" dirty="0" smtClean="0">
                <a:latin typeface="Bookman Old Style" pitchFamily="18" charset="0"/>
              </a:rPr>
              <a:t>At what age did he start composing and what did he create at the age of 9?</a:t>
            </a:r>
          </a:p>
          <a:p>
            <a:r>
              <a:rPr lang="en-US" sz="2200" dirty="0" smtClean="0">
                <a:latin typeface="Bookman Old Style" pitchFamily="18" charset="0"/>
              </a:rPr>
              <a:t>Where did Prokofiev study and who was one of his famous teachers?</a:t>
            </a:r>
          </a:p>
          <a:p>
            <a:r>
              <a:rPr lang="en-US" sz="2200" dirty="0" smtClean="0">
                <a:latin typeface="Bookman Old Style" pitchFamily="18" charset="0"/>
              </a:rPr>
              <a:t>What Prokofiev’s famous works do you know?</a:t>
            </a:r>
          </a:p>
          <a:p>
            <a:r>
              <a:rPr lang="en-US" sz="2200" dirty="0" smtClean="0">
                <a:latin typeface="Bookman Old Style" pitchFamily="18" charset="0"/>
              </a:rPr>
              <a:t>What are two key characteristics of Prokofiev’s musical style?</a:t>
            </a:r>
          </a:p>
          <a:p>
            <a:r>
              <a:rPr lang="en-US" sz="2200" dirty="0" smtClean="0">
                <a:latin typeface="Bookman Old Style" pitchFamily="18" charset="0"/>
              </a:rPr>
              <a:t>Besides composing, what was one of Prokofiev’s hobbies?</a:t>
            </a:r>
          </a:p>
          <a:p>
            <a:r>
              <a:rPr lang="en-US" sz="2200" dirty="0" smtClean="0">
                <a:latin typeface="Bookman Old Style" pitchFamily="18" charset="0"/>
              </a:rPr>
              <a:t>According to </a:t>
            </a:r>
            <a:r>
              <a:rPr lang="en-US" sz="2200" dirty="0" err="1" smtClean="0">
                <a:latin typeface="Bookman Old Style" pitchFamily="18" charset="0"/>
              </a:rPr>
              <a:t>Sviatoslav</a:t>
            </a:r>
            <a:r>
              <a:rPr lang="en-US" sz="2200" dirty="0" smtClean="0">
                <a:latin typeface="Bookman Old Style" pitchFamily="18" charset="0"/>
              </a:rPr>
              <a:t> Richter, what is special about Prokofiev’s music?</a:t>
            </a:r>
          </a:p>
          <a:p>
            <a:r>
              <a:rPr lang="en-US" sz="2200" dirty="0" smtClean="0">
                <a:latin typeface="Bookman Old Style" pitchFamily="18" charset="0"/>
              </a:rPr>
              <a:t>How is Prokofiev remembered today?</a:t>
            </a:r>
          </a:p>
          <a:p>
            <a:r>
              <a:rPr lang="en-US" sz="2200" dirty="0" smtClean="0">
                <a:latin typeface="Bookman Old Style" pitchFamily="18" charset="0"/>
              </a:rPr>
              <a:t>Why do critics say that Prokofiev’s music remains timeless?</a:t>
            </a:r>
            <a:endParaRPr lang="ru-RU" sz="220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864096"/>
          </a:xfrm>
        </p:spPr>
        <p:txBody>
          <a:bodyPr>
            <a:normAutofit fontScale="90000"/>
          </a:bodyPr>
          <a:lstStyle/>
          <a:p>
            <a:r>
              <a:rPr lang="en-US" b="1" dirty="0" smtClean="0">
                <a:latin typeface="Bookman Old Style" pitchFamily="18" charset="0"/>
              </a:rPr>
              <a:t>Music Through Prokofiev’s Eyes</a:t>
            </a:r>
            <a:endParaRPr lang="ru-RU" dirty="0"/>
          </a:p>
        </p:txBody>
      </p:sp>
      <p:sp>
        <p:nvSpPr>
          <p:cNvPr id="3" name="Содержимое 2"/>
          <p:cNvSpPr>
            <a:spLocks noGrp="1"/>
          </p:cNvSpPr>
          <p:nvPr>
            <p:ph idx="1"/>
          </p:nvPr>
        </p:nvSpPr>
        <p:spPr>
          <a:xfrm>
            <a:off x="457200" y="1484784"/>
            <a:ext cx="8435280" cy="5040560"/>
          </a:xfrm>
        </p:spPr>
        <p:txBody>
          <a:bodyPr>
            <a:normAutofit lnSpcReduction="10000"/>
          </a:bodyPr>
          <a:lstStyle/>
          <a:p>
            <a:r>
              <a:rPr lang="en-US" dirty="0" smtClean="0">
                <a:latin typeface="Bookman Old Style" pitchFamily="18" charset="0"/>
              </a:rPr>
              <a:t>I’ve always sought an original musical language – and I detest imitation.</a:t>
            </a:r>
          </a:p>
          <a:p>
            <a:r>
              <a:rPr lang="en-US" dirty="0" smtClean="0">
                <a:latin typeface="Bookman Old Style" pitchFamily="18" charset="0"/>
              </a:rPr>
              <a:t>A composer must serve people and lead them to brighter future.</a:t>
            </a:r>
          </a:p>
          <a:p>
            <a:r>
              <a:rPr lang="en-US" dirty="0" smtClean="0">
                <a:latin typeface="Bookman Old Style" pitchFamily="18" charset="0"/>
              </a:rPr>
              <a:t>Composing isn’t improvisation - it’s a search where the composer splits into inventor and critic.</a:t>
            </a:r>
          </a:p>
          <a:p>
            <a:r>
              <a:rPr lang="en-US" dirty="0" smtClean="0">
                <a:latin typeface="Bookman Old Style" pitchFamily="18" charset="0"/>
              </a:rPr>
              <a:t>Melody is the most important element in music.</a:t>
            </a:r>
          </a:p>
          <a:p>
            <a:r>
              <a:rPr lang="en-US" dirty="0" smtClean="0">
                <a:latin typeface="Bookman Old Style" pitchFamily="18" charset="0"/>
              </a:rPr>
              <a:t>Bach used dissonance like salt; others added too much pepper.</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normAutofit/>
          </a:bodyPr>
          <a:lstStyle/>
          <a:p>
            <a:pPr algn="ctr"/>
            <a:r>
              <a:rPr lang="en-US" b="1" dirty="0" smtClean="0">
                <a:latin typeface="Bookman Old Style" pitchFamily="18" charset="0"/>
              </a:rPr>
              <a:t>Quiz</a:t>
            </a:r>
            <a:endParaRPr lang="ru-RU" b="1" dirty="0">
              <a:latin typeface="Bookman Old Style" pitchFamily="18" charset="0"/>
            </a:endParaRPr>
          </a:p>
        </p:txBody>
      </p:sp>
      <p:sp>
        <p:nvSpPr>
          <p:cNvPr id="3" name="Содержимое 2"/>
          <p:cNvSpPr>
            <a:spLocks noGrp="1"/>
          </p:cNvSpPr>
          <p:nvPr>
            <p:ph idx="1"/>
          </p:nvPr>
        </p:nvSpPr>
        <p:spPr>
          <a:xfrm>
            <a:off x="457200" y="1484784"/>
            <a:ext cx="8507288" cy="5112568"/>
          </a:xfrm>
        </p:spPr>
        <p:txBody>
          <a:bodyPr>
            <a:normAutofit fontScale="92500" lnSpcReduction="10000"/>
          </a:bodyPr>
          <a:lstStyle/>
          <a:p>
            <a:pPr marL="514350" indent="-514350">
              <a:buNone/>
            </a:pPr>
            <a:r>
              <a:rPr lang="en-US" sz="2400" dirty="0" smtClean="0">
                <a:latin typeface="Bookman Old Style" pitchFamily="18" charset="0"/>
              </a:rPr>
              <a:t>1. What was Sergey Prokofiev’s profession?</a:t>
            </a:r>
          </a:p>
          <a:p>
            <a:pPr marL="514350" indent="-514350">
              <a:buNone/>
            </a:pPr>
            <a:r>
              <a:rPr lang="en-US" sz="2400" dirty="0" smtClean="0">
                <a:latin typeface="Bookman Old Style" pitchFamily="18" charset="0"/>
              </a:rPr>
              <a:t>a) a painter        b) </a:t>
            </a:r>
            <a:r>
              <a:rPr lang="en-US" sz="2400" u="sng" dirty="0" smtClean="0">
                <a:latin typeface="Bookman Old Style" pitchFamily="18" charset="0"/>
              </a:rPr>
              <a:t>a composer</a:t>
            </a:r>
            <a:r>
              <a:rPr lang="en-US" sz="2400" dirty="0" smtClean="0">
                <a:latin typeface="Bookman Old Style" pitchFamily="18" charset="0"/>
              </a:rPr>
              <a:t>        c) a scientist</a:t>
            </a:r>
          </a:p>
          <a:p>
            <a:pPr marL="514350" indent="-514350">
              <a:buNone/>
            </a:pPr>
            <a:r>
              <a:rPr lang="en-US" sz="2400" dirty="0" smtClean="0">
                <a:latin typeface="Bookman Old Style" pitchFamily="18" charset="0"/>
              </a:rPr>
              <a:t>2. Which famous musical work did Prokofiev write?</a:t>
            </a:r>
          </a:p>
          <a:p>
            <a:pPr marL="514350" indent="-514350">
              <a:buNone/>
            </a:pPr>
            <a:r>
              <a:rPr lang="en-US" sz="2400" dirty="0" smtClean="0">
                <a:latin typeface="Bookman Old Style" pitchFamily="18" charset="0"/>
              </a:rPr>
              <a:t>a) </a:t>
            </a:r>
            <a:r>
              <a:rPr lang="ru-RU" sz="2400" dirty="0" smtClean="0">
                <a:latin typeface="Bookman Old Style" pitchFamily="18" charset="0"/>
              </a:rPr>
              <a:t>«</a:t>
            </a:r>
            <a:r>
              <a:rPr lang="en-US" sz="2400" dirty="0" smtClean="0">
                <a:latin typeface="Bookman Old Style" pitchFamily="18" charset="0"/>
              </a:rPr>
              <a:t>The Nutcracker</a:t>
            </a:r>
            <a:r>
              <a:rPr lang="ru-RU" sz="2400" dirty="0" smtClean="0">
                <a:latin typeface="Bookman Old Style" pitchFamily="18" charset="0"/>
              </a:rPr>
              <a:t>»</a:t>
            </a:r>
            <a:r>
              <a:rPr lang="en-US" sz="2400" dirty="0" smtClean="0">
                <a:latin typeface="Bookman Old Style" pitchFamily="18" charset="0"/>
              </a:rPr>
              <a:t>   b</a:t>
            </a:r>
            <a:r>
              <a:rPr lang="en-US" sz="2400" dirty="0" smtClean="0">
                <a:latin typeface="Bookman Old Style" pitchFamily="18" charset="0"/>
              </a:rPr>
              <a:t>) </a:t>
            </a:r>
            <a:r>
              <a:rPr lang="ru-RU" sz="2400" dirty="0" smtClean="0">
                <a:latin typeface="Bookman Old Style" pitchFamily="18" charset="0"/>
              </a:rPr>
              <a:t>«</a:t>
            </a:r>
            <a:r>
              <a:rPr lang="en-US" sz="2400" u="sng" dirty="0" smtClean="0">
                <a:latin typeface="Bookman Old Style" pitchFamily="18" charset="0"/>
              </a:rPr>
              <a:t>Peter </a:t>
            </a:r>
            <a:r>
              <a:rPr lang="en-US" sz="2400" u="sng" dirty="0" smtClean="0">
                <a:latin typeface="Bookman Old Style" pitchFamily="18" charset="0"/>
              </a:rPr>
              <a:t>and the </a:t>
            </a:r>
            <a:r>
              <a:rPr lang="en-US" sz="2400" u="sng" dirty="0" smtClean="0">
                <a:latin typeface="Bookman Old Style" pitchFamily="18" charset="0"/>
              </a:rPr>
              <a:t>Wolf</a:t>
            </a:r>
            <a:r>
              <a:rPr lang="ru-RU" sz="2400" u="sng" dirty="0" smtClean="0">
                <a:latin typeface="Bookman Old Style" pitchFamily="18" charset="0"/>
              </a:rPr>
              <a:t>»</a:t>
            </a:r>
            <a:r>
              <a:rPr lang="en-US" sz="2400" dirty="0" smtClean="0">
                <a:latin typeface="Bookman Old Style" pitchFamily="18" charset="0"/>
              </a:rPr>
              <a:t>    </a:t>
            </a:r>
            <a:r>
              <a:rPr lang="en-US" sz="2400" dirty="0" smtClean="0">
                <a:latin typeface="Bookman Old Style" pitchFamily="18" charset="0"/>
              </a:rPr>
              <a:t>c) </a:t>
            </a:r>
            <a:r>
              <a:rPr lang="ru-RU" sz="2400" dirty="0" smtClean="0">
                <a:latin typeface="Bookman Old Style" pitchFamily="18" charset="0"/>
              </a:rPr>
              <a:t>«</a:t>
            </a:r>
            <a:r>
              <a:rPr lang="en-US" sz="2400" dirty="0" smtClean="0">
                <a:latin typeface="Bookman Old Style" pitchFamily="18" charset="0"/>
              </a:rPr>
              <a:t>Swan Lake</a:t>
            </a:r>
            <a:r>
              <a:rPr lang="ru-RU" sz="2400" dirty="0" smtClean="0">
                <a:latin typeface="Bookman Old Style" pitchFamily="18" charset="0"/>
              </a:rPr>
              <a:t>»</a:t>
            </a:r>
            <a:r>
              <a:rPr lang="en-US" sz="2400" dirty="0" smtClean="0">
                <a:latin typeface="Bookman Old Style" pitchFamily="18" charset="0"/>
              </a:rPr>
              <a:t> </a:t>
            </a:r>
            <a:endParaRPr lang="en-US" sz="2400" dirty="0" smtClean="0">
              <a:latin typeface="Bookman Old Style" pitchFamily="18" charset="0"/>
            </a:endParaRPr>
          </a:p>
          <a:p>
            <a:pPr marL="514350" indent="-514350">
              <a:buNone/>
            </a:pPr>
            <a:r>
              <a:rPr lang="en-US" sz="2400" dirty="0" smtClean="0">
                <a:latin typeface="Bookman Old Style" pitchFamily="18" charset="0"/>
              </a:rPr>
              <a:t>3. At what age did Prokofiev compose his first opera?</a:t>
            </a:r>
          </a:p>
          <a:p>
            <a:pPr marL="514350" indent="-514350">
              <a:buNone/>
            </a:pPr>
            <a:r>
              <a:rPr lang="en-US" sz="2400" dirty="0" smtClean="0">
                <a:latin typeface="Bookman Old Style" pitchFamily="18" charset="0"/>
              </a:rPr>
              <a:t>a) 5          b) </a:t>
            </a:r>
            <a:r>
              <a:rPr lang="en-US" sz="2400" u="sng" dirty="0" smtClean="0">
                <a:latin typeface="Bookman Old Style" pitchFamily="18" charset="0"/>
              </a:rPr>
              <a:t>9</a:t>
            </a:r>
            <a:r>
              <a:rPr lang="en-US" sz="2400" dirty="0" smtClean="0">
                <a:latin typeface="Bookman Old Style" pitchFamily="18" charset="0"/>
              </a:rPr>
              <a:t>          c) 15</a:t>
            </a:r>
          </a:p>
          <a:p>
            <a:pPr marL="514350" indent="-514350">
              <a:buNone/>
            </a:pPr>
            <a:r>
              <a:rPr lang="en-US" sz="2400" dirty="0" smtClean="0">
                <a:latin typeface="Bookman Old Style" pitchFamily="18" charset="0"/>
              </a:rPr>
              <a:t>4. Where did Prokofiev study music?</a:t>
            </a:r>
          </a:p>
          <a:p>
            <a:pPr marL="514350" indent="-514350">
              <a:buNone/>
            </a:pPr>
            <a:r>
              <a:rPr lang="en-US" sz="2400" dirty="0" smtClean="0">
                <a:latin typeface="Bookman Old Style" pitchFamily="18" charset="0"/>
              </a:rPr>
              <a:t>a) Moscow Conservatory     b) Paris Conservatory     </a:t>
            </a:r>
          </a:p>
          <a:p>
            <a:pPr marL="514350" indent="-514350">
              <a:buNone/>
            </a:pPr>
            <a:r>
              <a:rPr lang="en-US" sz="2400" dirty="0" smtClean="0">
                <a:latin typeface="Bookman Old Style" pitchFamily="18" charset="0"/>
              </a:rPr>
              <a:t>c) </a:t>
            </a:r>
            <a:r>
              <a:rPr lang="en-US" sz="2400" u="sng" dirty="0" err="1" smtClean="0">
                <a:latin typeface="Bookman Old Style" pitchFamily="18" charset="0"/>
              </a:rPr>
              <a:t>St.Petersburg</a:t>
            </a:r>
            <a:r>
              <a:rPr lang="en-US" sz="2400" u="sng" dirty="0" smtClean="0">
                <a:latin typeface="Bookman Old Style" pitchFamily="18" charset="0"/>
              </a:rPr>
              <a:t> </a:t>
            </a:r>
            <a:r>
              <a:rPr lang="en-US" sz="2400" u="sng" dirty="0" smtClean="0">
                <a:latin typeface="Bookman Old Style" pitchFamily="18" charset="0"/>
              </a:rPr>
              <a:t>Conservatory</a:t>
            </a:r>
            <a:r>
              <a:rPr lang="en-US" sz="2400" dirty="0" smtClean="0">
                <a:latin typeface="Bookman Old Style" pitchFamily="18" charset="0"/>
              </a:rPr>
              <a:t> </a:t>
            </a:r>
          </a:p>
          <a:p>
            <a:pPr marL="514350" indent="-514350">
              <a:buNone/>
            </a:pPr>
            <a:r>
              <a:rPr lang="en-US" sz="2400" dirty="0" smtClean="0">
                <a:latin typeface="Bookman Old Style" pitchFamily="18" charset="0"/>
              </a:rPr>
              <a:t>5. What did Prokofiev consider the most important element in music?</a:t>
            </a:r>
          </a:p>
          <a:p>
            <a:pPr marL="514350" indent="-514350">
              <a:buNone/>
            </a:pPr>
            <a:r>
              <a:rPr lang="en-US" sz="2400" dirty="0" smtClean="0">
                <a:latin typeface="Bookman Old Style" pitchFamily="18" charset="0"/>
              </a:rPr>
              <a:t>a) Rhythm          b) </a:t>
            </a:r>
            <a:r>
              <a:rPr lang="en-US" sz="2400" u="sng" dirty="0" smtClean="0">
                <a:latin typeface="Bookman Old Style" pitchFamily="18" charset="0"/>
              </a:rPr>
              <a:t>Melody</a:t>
            </a:r>
            <a:r>
              <a:rPr lang="en-US" sz="2400" dirty="0" smtClean="0">
                <a:latin typeface="Bookman Old Style" pitchFamily="18" charset="0"/>
              </a:rPr>
              <a:t>          c) Harmony</a:t>
            </a:r>
          </a:p>
          <a:p>
            <a:pPr marL="514350" indent="-514350">
              <a:buNone/>
            </a:pPr>
            <a:r>
              <a:rPr lang="en-US" sz="2400" dirty="0" smtClean="0">
                <a:latin typeface="Bookman Old Style" pitchFamily="18" charset="0"/>
              </a:rPr>
              <a:t>6. How did Prokofiev describe the process of composing music?</a:t>
            </a:r>
          </a:p>
          <a:p>
            <a:pPr marL="514350" indent="-514350">
              <a:buNone/>
            </a:pPr>
            <a:r>
              <a:rPr lang="en-US" sz="2400" dirty="0" smtClean="0">
                <a:latin typeface="Bookman Old Style" pitchFamily="18" charset="0"/>
              </a:rPr>
              <a:t>a) As easy improvisation        b) </a:t>
            </a:r>
            <a:r>
              <a:rPr lang="en-US" sz="2400" u="sng" dirty="0" smtClean="0">
                <a:latin typeface="Bookman Old Style" pitchFamily="18" charset="0"/>
              </a:rPr>
              <a:t>As an intense search</a:t>
            </a:r>
          </a:p>
          <a:p>
            <a:pPr marL="514350" indent="-514350">
              <a:buNone/>
            </a:pPr>
            <a:r>
              <a:rPr lang="en-US" sz="2400" dirty="0" smtClean="0">
                <a:latin typeface="Bookman Old Style" pitchFamily="18" charset="0"/>
              </a:rPr>
              <a:t>c) As a simple task       </a:t>
            </a:r>
          </a:p>
          <a:p>
            <a:pPr marL="514350" indent="-514350">
              <a:buNone/>
            </a:pPr>
            <a:endParaRPr lang="en-US" dirty="0" smtClean="0"/>
          </a:p>
          <a:p>
            <a:pPr marL="514350" indent="-514350">
              <a:buAutoNum type="arabicPeriod"/>
            </a:pPr>
            <a:endParaRPr lang="en-US" dirty="0" smtClean="0"/>
          </a:p>
          <a:p>
            <a:pPr>
              <a:buNone/>
            </a:pPr>
            <a:endParaRPr lang="en-US" dirty="0"/>
          </a:p>
          <a:p>
            <a:endParaRPr lang="en-US"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normAutofit/>
          </a:bodyPr>
          <a:lstStyle/>
          <a:p>
            <a:pPr algn="ctr"/>
            <a:r>
              <a:rPr lang="en-US" b="1" dirty="0" smtClean="0">
                <a:latin typeface="Bookman Old Style" pitchFamily="18" charset="0"/>
              </a:rPr>
              <a:t>Quiz</a:t>
            </a:r>
            <a:endParaRPr lang="ru-RU" b="1" dirty="0">
              <a:latin typeface="Bookman Old Style" pitchFamily="18" charset="0"/>
            </a:endParaRPr>
          </a:p>
        </p:txBody>
      </p:sp>
      <p:sp>
        <p:nvSpPr>
          <p:cNvPr id="3" name="Содержимое 2"/>
          <p:cNvSpPr>
            <a:spLocks noGrp="1"/>
          </p:cNvSpPr>
          <p:nvPr>
            <p:ph idx="1"/>
          </p:nvPr>
        </p:nvSpPr>
        <p:spPr>
          <a:xfrm>
            <a:off x="323528" y="1412776"/>
            <a:ext cx="8640960" cy="5445224"/>
          </a:xfrm>
        </p:spPr>
        <p:txBody>
          <a:bodyPr>
            <a:normAutofit fontScale="77500" lnSpcReduction="20000"/>
          </a:bodyPr>
          <a:lstStyle/>
          <a:p>
            <a:pPr marL="514350" indent="-514350">
              <a:buNone/>
            </a:pPr>
            <a:endParaRPr lang="en-US" sz="2800" dirty="0" smtClean="0">
              <a:latin typeface="Bookman Old Style" pitchFamily="18" charset="0"/>
            </a:endParaRPr>
          </a:p>
          <a:p>
            <a:pPr marL="514350" indent="-514350">
              <a:buNone/>
            </a:pPr>
            <a:r>
              <a:rPr lang="en-US" sz="2800" dirty="0" smtClean="0">
                <a:latin typeface="Bookman Old Style" pitchFamily="18" charset="0"/>
              </a:rPr>
              <a:t>7. Did Prokofiev spend his entire life in Russia?</a:t>
            </a:r>
          </a:p>
          <a:p>
            <a:pPr marL="514350" indent="-514350">
              <a:buNone/>
            </a:pPr>
            <a:r>
              <a:rPr lang="en-US" sz="2800" dirty="0" smtClean="0">
                <a:latin typeface="Bookman Old Style" pitchFamily="18" charset="0"/>
              </a:rPr>
              <a:t>a) Yes         b) </a:t>
            </a:r>
            <a:r>
              <a:rPr lang="en-US" sz="2800" u="sng" dirty="0" smtClean="0">
                <a:latin typeface="Bookman Old Style" pitchFamily="18" charset="0"/>
              </a:rPr>
              <a:t>No</a:t>
            </a:r>
            <a:r>
              <a:rPr lang="en-US" sz="2800" dirty="0" smtClean="0">
                <a:latin typeface="Bookman Old Style" pitchFamily="18" charset="0"/>
              </a:rPr>
              <a:t>        c) He never lived in Russia.</a:t>
            </a:r>
          </a:p>
          <a:p>
            <a:pPr marL="514350" indent="-514350">
              <a:buNone/>
            </a:pPr>
            <a:r>
              <a:rPr lang="en-US" sz="2800" dirty="0" smtClean="0">
                <a:latin typeface="Bookman Old Style" pitchFamily="18" charset="0"/>
              </a:rPr>
              <a:t>8. What was Prokofiev’s attitude toward imitation in music?</a:t>
            </a:r>
          </a:p>
          <a:p>
            <a:pPr marL="514350" indent="-514350">
              <a:buNone/>
            </a:pPr>
            <a:r>
              <a:rPr lang="en-US" sz="2800" dirty="0" smtClean="0">
                <a:latin typeface="Bookman Old Style" pitchFamily="18" charset="0"/>
              </a:rPr>
              <a:t>a) He loved copying other composers.</a:t>
            </a:r>
          </a:p>
          <a:p>
            <a:pPr marL="514350" indent="-514350">
              <a:buNone/>
            </a:pPr>
            <a:r>
              <a:rPr lang="en-US" sz="2800" dirty="0" smtClean="0">
                <a:latin typeface="Bookman Old Style" pitchFamily="18" charset="0"/>
              </a:rPr>
              <a:t>b) He thought imitation was the best way to learn.</a:t>
            </a:r>
          </a:p>
          <a:p>
            <a:pPr marL="514350" indent="-514350">
              <a:buNone/>
            </a:pPr>
            <a:r>
              <a:rPr lang="en-US" sz="2800" dirty="0" smtClean="0">
                <a:latin typeface="Bookman Old Style" pitchFamily="18" charset="0"/>
              </a:rPr>
              <a:t>c) </a:t>
            </a:r>
            <a:r>
              <a:rPr lang="en-US" sz="2800" u="sng" dirty="0" smtClean="0">
                <a:latin typeface="Bookman Old Style" pitchFamily="18" charset="0"/>
              </a:rPr>
              <a:t>He detested imitation and sought originality</a:t>
            </a:r>
            <a:r>
              <a:rPr lang="en-US" sz="2800" dirty="0" smtClean="0">
                <a:latin typeface="Bookman Old Style" pitchFamily="18" charset="0"/>
              </a:rPr>
              <a:t>. </a:t>
            </a:r>
          </a:p>
          <a:p>
            <a:pPr marL="514350" indent="-514350">
              <a:buNone/>
            </a:pPr>
            <a:r>
              <a:rPr lang="en-US" sz="2800" dirty="0" smtClean="0">
                <a:latin typeface="Bookman Old Style" pitchFamily="18" charset="0"/>
              </a:rPr>
              <a:t>9. According to Prokofiev, what should a composer’s role be?</a:t>
            </a:r>
          </a:p>
          <a:p>
            <a:pPr marL="514350" indent="-514350">
              <a:buNone/>
            </a:pPr>
            <a:r>
              <a:rPr lang="en-US" sz="2800" dirty="0" smtClean="0">
                <a:latin typeface="Bookman Old Style" pitchFamily="18" charset="0"/>
              </a:rPr>
              <a:t>a) </a:t>
            </a:r>
            <a:r>
              <a:rPr lang="en-US" sz="2800" u="sng" dirty="0" smtClean="0">
                <a:latin typeface="Bookman Old Style" pitchFamily="18" charset="0"/>
              </a:rPr>
              <a:t>To serve people and learn them to a brighter future</a:t>
            </a:r>
          </a:p>
          <a:p>
            <a:pPr marL="514350" indent="-514350">
              <a:buNone/>
            </a:pPr>
            <a:r>
              <a:rPr lang="en-US" sz="2800" dirty="0" smtClean="0">
                <a:latin typeface="Bookman Old Style" pitchFamily="18" charset="0"/>
              </a:rPr>
              <a:t>b) To focus only on technical perfection</a:t>
            </a:r>
          </a:p>
          <a:p>
            <a:pPr marL="514350" indent="-514350">
              <a:buNone/>
            </a:pPr>
            <a:r>
              <a:rPr lang="en-US" sz="2800" dirty="0" smtClean="0">
                <a:latin typeface="Bookman Old Style" pitchFamily="18" charset="0"/>
              </a:rPr>
              <a:t>c) </a:t>
            </a:r>
            <a:r>
              <a:rPr lang="en-US" sz="2800" dirty="0" smtClean="0">
                <a:latin typeface="Bookman Old Style" pitchFamily="18" charset="0"/>
              </a:rPr>
              <a:t>To </a:t>
            </a:r>
            <a:r>
              <a:rPr lang="en-US" sz="2800" dirty="0" smtClean="0">
                <a:latin typeface="Bookman Old Style" pitchFamily="18" charset="0"/>
              </a:rPr>
              <a:t>create music that is difficult to understand</a:t>
            </a:r>
          </a:p>
          <a:p>
            <a:pPr marL="514350" indent="-514350">
              <a:buNone/>
            </a:pPr>
            <a:r>
              <a:rPr lang="en-US" sz="2800" dirty="0" smtClean="0">
                <a:latin typeface="Bookman Old Style" pitchFamily="18" charset="0"/>
              </a:rPr>
              <a:t>10. How did Prokofiev view the use of dissonance in music?</a:t>
            </a:r>
          </a:p>
          <a:p>
            <a:pPr marL="514350" indent="-514350">
              <a:buNone/>
            </a:pPr>
            <a:r>
              <a:rPr lang="en-US" sz="2800" dirty="0" smtClean="0">
                <a:latin typeface="Bookman Old Style" pitchFamily="18" charset="0"/>
              </a:rPr>
              <a:t>a) He never used dissonance.</a:t>
            </a:r>
          </a:p>
          <a:p>
            <a:pPr marL="514350" indent="-514350">
              <a:buNone/>
            </a:pPr>
            <a:r>
              <a:rPr lang="en-US" sz="2800" dirty="0" smtClean="0">
                <a:latin typeface="Bookman Old Style" pitchFamily="18" charset="0"/>
              </a:rPr>
              <a:t>b) </a:t>
            </a:r>
            <a:r>
              <a:rPr lang="en-US" sz="2800" u="sng" dirty="0" smtClean="0">
                <a:latin typeface="Bookman Old Style" pitchFamily="18" charset="0"/>
              </a:rPr>
              <a:t>He believed dissonance should be used like salt – in moderation.</a:t>
            </a:r>
          </a:p>
          <a:p>
            <a:pPr marL="514350" indent="-514350">
              <a:buNone/>
            </a:pPr>
            <a:r>
              <a:rPr lang="en-US" sz="2800" dirty="0" smtClean="0">
                <a:latin typeface="Bookman Old Style" pitchFamily="18" charset="0"/>
              </a:rPr>
              <a:t>c) He thought dissonance was the only important musical element. </a:t>
            </a:r>
          </a:p>
          <a:p>
            <a:pPr marL="514350" indent="-514350">
              <a:buNone/>
            </a:pPr>
            <a:endParaRPr lang="en-US" dirty="0" smtClean="0"/>
          </a:p>
          <a:p>
            <a:pPr marL="514350" indent="-514350">
              <a:buNone/>
            </a:pPr>
            <a:endParaRPr lang="en-US" dirty="0" smtClean="0"/>
          </a:p>
          <a:p>
            <a:pPr>
              <a:buNone/>
            </a:pPr>
            <a:endParaRPr lang="en-US" dirty="0"/>
          </a:p>
          <a:p>
            <a:endParaRPr lang="en-US"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izitop-165\Documents\Downloads\Prokofiev.jpg"/>
          <p:cNvPicPr>
            <a:picLocks noChangeAspect="1" noChangeArrowheads="1"/>
          </p:cNvPicPr>
          <p:nvPr/>
        </p:nvPicPr>
        <p:blipFill>
          <a:blip r:embed="rId2" cstate="print"/>
          <a:srcRect l="3218" r="9051"/>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4283968" y="692696"/>
            <a:ext cx="4680520" cy="5616624"/>
          </a:xfrm>
        </p:spPr>
        <p:txBody>
          <a:bodyPr>
            <a:normAutofit fontScale="90000"/>
          </a:bodyPr>
          <a:lstStyle/>
          <a:p>
            <a:pPr algn="ctr"/>
            <a:r>
              <a:rPr lang="ru-RU" sz="6000" b="1" dirty="0" smtClean="0">
                <a:solidFill>
                  <a:srgbClr val="C00000"/>
                </a:solidFill>
                <a:latin typeface="Bookman Old Style" pitchFamily="18" charset="0"/>
              </a:rPr>
              <a:t>«</a:t>
            </a:r>
            <a:r>
              <a:rPr lang="en-US" sz="6000" b="1" dirty="0" smtClean="0">
                <a:solidFill>
                  <a:srgbClr val="C00000"/>
                </a:solidFill>
                <a:latin typeface="Bookman Old Style" pitchFamily="18" charset="0"/>
              </a:rPr>
              <a:t>His music is an explosion of emotions and energy</a:t>
            </a:r>
            <a:r>
              <a:rPr lang="ru-RU" sz="6000" b="1" dirty="0" smtClean="0">
                <a:solidFill>
                  <a:srgbClr val="C00000"/>
                </a:solidFill>
                <a:latin typeface="Bookman Old Style" pitchFamily="18" charset="0"/>
              </a:rPr>
              <a:t>»     </a:t>
            </a:r>
            <a:r>
              <a:rPr lang="en-US" sz="3600" b="1" dirty="0" smtClean="0">
                <a:solidFill>
                  <a:srgbClr val="C00000"/>
                </a:solidFill>
                <a:latin typeface="Bookman Old Style" pitchFamily="18" charset="0"/>
              </a:rPr>
              <a:t>/</a:t>
            </a:r>
            <a:r>
              <a:rPr lang="en-US" sz="3600" b="1" dirty="0" err="1" smtClean="0">
                <a:solidFill>
                  <a:srgbClr val="C00000"/>
                </a:solidFill>
                <a:latin typeface="Bookman Old Style" pitchFamily="18" charset="0"/>
              </a:rPr>
              <a:t>Sviatoslav</a:t>
            </a:r>
            <a:r>
              <a:rPr lang="en-US" sz="3600" b="1" dirty="0" smtClean="0">
                <a:solidFill>
                  <a:srgbClr val="C00000"/>
                </a:solidFill>
                <a:latin typeface="Bookman Old Style" pitchFamily="18" charset="0"/>
              </a:rPr>
              <a:t> Richter</a:t>
            </a:r>
            <a:r>
              <a:rPr lang="en-US" sz="3600" b="1" dirty="0">
                <a:solidFill>
                  <a:srgbClr val="C00000"/>
                </a:solidFill>
                <a:latin typeface="Bookman Old Style" pitchFamily="18" charset="0"/>
              </a:rPr>
              <a:t>/</a:t>
            </a:r>
            <a:endParaRPr lang="ru-RU" sz="3600" b="1"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izitop-165\Documents\Downloads\576506_4.jpeg"/>
          <p:cNvPicPr>
            <a:picLocks noChangeAspect="1" noChangeArrowheads="1"/>
          </p:cNvPicPr>
          <p:nvPr/>
        </p:nvPicPr>
        <p:blipFill>
          <a:blip r:embed="rId2" cstate="print"/>
          <a:srcRect l="2751" r="2751" b="16372"/>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179512" y="4509120"/>
            <a:ext cx="8784976" cy="2232248"/>
          </a:xfrm>
        </p:spPr>
        <p:txBody>
          <a:bodyPr>
            <a:normAutofit/>
          </a:bodyPr>
          <a:lstStyle/>
          <a:p>
            <a:pPr algn="ctr"/>
            <a:r>
              <a:rPr lang="ru-RU" b="1" dirty="0" smtClean="0">
                <a:solidFill>
                  <a:srgbClr val="C00000"/>
                </a:solidFill>
                <a:latin typeface="Bookman Old Style" pitchFamily="18" charset="0"/>
              </a:rPr>
              <a:t>«</a:t>
            </a:r>
            <a:r>
              <a:rPr lang="en-US" b="1" dirty="0" smtClean="0">
                <a:solidFill>
                  <a:srgbClr val="C00000"/>
                </a:solidFill>
                <a:latin typeface="Bookman Old Style" pitchFamily="18" charset="0"/>
              </a:rPr>
              <a:t>Prokofiev was a genius who created his own musical language</a:t>
            </a:r>
            <a:r>
              <a:rPr lang="ru-RU" b="1" dirty="0" smtClean="0">
                <a:solidFill>
                  <a:srgbClr val="C00000"/>
                </a:solidFill>
                <a:latin typeface="Bookman Old Style" pitchFamily="18" charset="0"/>
              </a:rPr>
              <a:t>» /</a:t>
            </a:r>
            <a:r>
              <a:rPr lang="en-US" b="1" dirty="0" err="1" smtClean="0">
                <a:solidFill>
                  <a:srgbClr val="C00000"/>
                </a:solidFill>
                <a:latin typeface="Bookman Old Style" pitchFamily="18" charset="0"/>
              </a:rPr>
              <a:t>D.Shostakovich</a:t>
            </a:r>
            <a:r>
              <a:rPr lang="en-US" b="1" dirty="0" smtClean="0">
                <a:solidFill>
                  <a:srgbClr val="C00000"/>
                </a:solidFill>
                <a:latin typeface="Bookman Old Style" pitchFamily="18" charset="0"/>
              </a:rPr>
              <a:t>/</a:t>
            </a:r>
            <a:endParaRPr lang="ru-RU" b="1" dirty="0">
              <a:solidFill>
                <a:srgbClr val="C000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latin typeface="Bookman Old Style" pitchFamily="18" charset="0"/>
              </a:rPr>
              <a:t>The Maestro of Musical Magic</a:t>
            </a:r>
            <a:endParaRPr lang="ru-RU" dirty="0"/>
          </a:p>
        </p:txBody>
      </p:sp>
      <p:pic>
        <p:nvPicPr>
          <p:cNvPr id="5" name="Picture 2" descr="https://avatars.mds.yandex.net/i?id=ff8141e17666c9f8759de2b303f85cf3555b7a95-4876323-images-thumbs&amp;n=13"/>
          <p:cNvPicPr>
            <a:picLocks noGrp="1" noChangeAspect="1" noChangeArrowheads="1"/>
          </p:cNvPicPr>
          <p:nvPr>
            <p:ph sz="half" idx="1"/>
          </p:nvPr>
        </p:nvPicPr>
        <p:blipFill>
          <a:blip r:embed="rId2" cstate="print"/>
          <a:srcRect/>
          <a:stretch>
            <a:fillRect/>
          </a:stretch>
        </p:blipFill>
        <p:spPr bwMode="auto">
          <a:xfrm>
            <a:off x="323528" y="1628800"/>
            <a:ext cx="3816424" cy="4824536"/>
          </a:xfrm>
          <a:prstGeom prst="rect">
            <a:avLst/>
          </a:prstGeom>
          <a:noFill/>
        </p:spPr>
      </p:pic>
      <p:sp>
        <p:nvSpPr>
          <p:cNvPr id="4" name="Содержимое 3"/>
          <p:cNvSpPr>
            <a:spLocks noGrp="1"/>
          </p:cNvSpPr>
          <p:nvPr>
            <p:ph sz="half" idx="2"/>
          </p:nvPr>
        </p:nvSpPr>
        <p:spPr/>
        <p:txBody>
          <a:bodyPr/>
          <a:lstStyle/>
          <a:p>
            <a:r>
              <a:rPr lang="en-US" dirty="0" smtClean="0">
                <a:latin typeface="Bookman Old Style" pitchFamily="18" charset="0"/>
              </a:rPr>
              <a:t>Sergey Prokofiev was one of the most outstanding composers of the 20</a:t>
            </a:r>
            <a:r>
              <a:rPr lang="en-US" baseline="30000" dirty="0" smtClean="0">
                <a:latin typeface="Bookman Old Style" pitchFamily="18" charset="0"/>
              </a:rPr>
              <a:t>th</a:t>
            </a:r>
            <a:r>
              <a:rPr lang="en-US" dirty="0" smtClean="0">
                <a:latin typeface="Bookman Old Style" pitchFamily="18" charset="0"/>
              </a:rPr>
              <a:t> century. His music continuous to inspire people around the world.</a:t>
            </a:r>
            <a:endParaRPr lang="ru-RU" dirty="0" smtClean="0">
              <a:latin typeface="Bookman Old Style"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332384"/>
          </a:xfrm>
        </p:spPr>
        <p:txBody>
          <a:bodyPr>
            <a:normAutofit fontScale="90000"/>
          </a:bodyPr>
          <a:lstStyle/>
          <a:p>
            <a:pPr algn="ctr"/>
            <a:r>
              <a:rPr lang="en-US" b="1" dirty="0" smtClean="0">
                <a:latin typeface="Bookman Old Style" pitchFamily="18" charset="0"/>
              </a:rPr>
              <a:t>The Spark of Genius: </a:t>
            </a:r>
            <a:r>
              <a:rPr lang="ru-RU" b="1" dirty="0" smtClean="0">
                <a:latin typeface="Bookman Old Style" pitchFamily="18" charset="0"/>
              </a:rPr>
              <a:t/>
            </a:r>
            <a:br>
              <a:rPr lang="ru-RU" b="1" dirty="0" smtClean="0">
                <a:latin typeface="Bookman Old Style" pitchFamily="18" charset="0"/>
              </a:rPr>
            </a:br>
            <a:r>
              <a:rPr lang="en-US" b="1" dirty="0" smtClean="0">
                <a:latin typeface="Bookman Old Style" pitchFamily="18" charset="0"/>
              </a:rPr>
              <a:t>Early </a:t>
            </a:r>
            <a:r>
              <a:rPr lang="en-US" b="1" dirty="0" smtClean="0">
                <a:latin typeface="Bookman Old Style" pitchFamily="18" charset="0"/>
              </a:rPr>
              <a:t>Years</a:t>
            </a:r>
            <a:endParaRPr lang="ru-RU" dirty="0"/>
          </a:p>
        </p:txBody>
      </p:sp>
      <p:sp>
        <p:nvSpPr>
          <p:cNvPr id="3" name="Содержимое 2"/>
          <p:cNvSpPr>
            <a:spLocks noGrp="1"/>
          </p:cNvSpPr>
          <p:nvPr>
            <p:ph sz="half" idx="1"/>
          </p:nvPr>
        </p:nvSpPr>
        <p:spPr>
          <a:xfrm>
            <a:off x="179512" y="1600200"/>
            <a:ext cx="4176464" cy="4525963"/>
          </a:xfrm>
        </p:spPr>
        <p:txBody>
          <a:bodyPr>
            <a:normAutofit fontScale="85000" lnSpcReduction="20000"/>
          </a:bodyPr>
          <a:lstStyle/>
          <a:p>
            <a:r>
              <a:rPr lang="en-US" dirty="0" smtClean="0">
                <a:latin typeface="Bookman Old Style" pitchFamily="18" charset="0"/>
              </a:rPr>
              <a:t>Sergey Prokofiev was born on April 23, 1891, in the village of </a:t>
            </a:r>
            <a:r>
              <a:rPr lang="en-US" dirty="0" err="1" smtClean="0">
                <a:latin typeface="Bookman Old Style" pitchFamily="18" charset="0"/>
              </a:rPr>
              <a:t>Sontsovka</a:t>
            </a:r>
            <a:r>
              <a:rPr lang="en-US" dirty="0" smtClean="0">
                <a:latin typeface="Bookman Old Style" pitchFamily="18" charset="0"/>
              </a:rPr>
              <a:t>, Ukraine. His mother, a talented pianist, introduced him to music at an early age. Prokofiev showed extraordinary musical abilities from childhood. By the age of 5, he began composing, and at 9, he wrote his first opera.</a:t>
            </a:r>
            <a:endParaRPr lang="ru-RU" dirty="0"/>
          </a:p>
        </p:txBody>
      </p:sp>
      <p:pic>
        <p:nvPicPr>
          <p:cNvPr id="12289" name="Picture 1"/>
          <p:cNvPicPr>
            <a:picLocks noGrp="1" noChangeAspect="1" noChangeArrowheads="1"/>
          </p:cNvPicPr>
          <p:nvPr>
            <p:ph sz="half" idx="2"/>
          </p:nvPr>
        </p:nvPicPr>
        <p:blipFill>
          <a:blip r:embed="rId2" cstate="print"/>
          <a:srcRect r="9375"/>
          <a:stretch>
            <a:fillRect/>
          </a:stretch>
        </p:blipFill>
        <p:spPr bwMode="auto">
          <a:xfrm>
            <a:off x="4355976" y="1700808"/>
            <a:ext cx="4536504" cy="4032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04392"/>
          </a:xfrm>
        </p:spPr>
        <p:txBody>
          <a:bodyPr/>
          <a:lstStyle/>
          <a:p>
            <a:pPr algn="ctr"/>
            <a:r>
              <a:rPr lang="en-US" b="1" dirty="0" smtClean="0">
                <a:latin typeface="Bookman Old Style" pitchFamily="18" charset="0"/>
              </a:rPr>
              <a:t>The Path to Mastery</a:t>
            </a:r>
            <a:endParaRPr lang="ru-RU" dirty="0"/>
          </a:p>
        </p:txBody>
      </p:sp>
      <p:pic>
        <p:nvPicPr>
          <p:cNvPr id="11268" name="Picture 4"/>
          <p:cNvPicPr>
            <a:picLocks noGrp="1" noChangeAspect="1" noChangeArrowheads="1"/>
          </p:cNvPicPr>
          <p:nvPr>
            <p:ph sz="half" idx="1"/>
          </p:nvPr>
        </p:nvPicPr>
        <p:blipFill>
          <a:blip r:embed="rId2" cstate="print"/>
          <a:srcRect l="57312" t="26125" r="3462" b="16745"/>
          <a:stretch>
            <a:fillRect/>
          </a:stretch>
        </p:blipFill>
        <p:spPr bwMode="auto">
          <a:xfrm>
            <a:off x="251520" y="1556792"/>
            <a:ext cx="4320480" cy="4536504"/>
          </a:xfrm>
          <a:prstGeom prst="rect">
            <a:avLst/>
          </a:prstGeom>
          <a:noFill/>
          <a:ln w="9525">
            <a:noFill/>
            <a:miter lim="800000"/>
            <a:headEnd/>
            <a:tailEnd/>
          </a:ln>
          <a:effectLst/>
        </p:spPr>
      </p:pic>
      <p:sp>
        <p:nvSpPr>
          <p:cNvPr id="4" name="Содержимое 3"/>
          <p:cNvSpPr>
            <a:spLocks noGrp="1"/>
          </p:cNvSpPr>
          <p:nvPr>
            <p:ph sz="half" idx="2"/>
          </p:nvPr>
        </p:nvSpPr>
        <p:spPr>
          <a:xfrm>
            <a:off x="4644008" y="1773936"/>
            <a:ext cx="4248472" cy="4623816"/>
          </a:xfrm>
        </p:spPr>
        <p:txBody>
          <a:bodyPr>
            <a:normAutofit fontScale="85000" lnSpcReduction="10000"/>
          </a:bodyPr>
          <a:lstStyle/>
          <a:p>
            <a:r>
              <a:rPr lang="en-US" dirty="0" smtClean="0">
                <a:latin typeface="Bookman Old Style" pitchFamily="18" charset="0"/>
              </a:rPr>
              <a:t>Prokofiev’s musical education began at home and continued at the Saint Petersburg Conservatory. There he studied under the guidance of the famous composer Nikolai Rimsky-Korsakov. He graduated with two degrees – as a composer in 1909 and as a pianist in 1914.</a:t>
            </a:r>
            <a:endParaRPr lang="ru-RU" dirty="0" smtClean="0">
              <a:latin typeface="Bookman Old Style" pitchFamily="18" charset="0"/>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Bookman Old Style" pitchFamily="18" charset="0"/>
              </a:rPr>
              <a:t>The Symphony of Life</a:t>
            </a:r>
            <a:endParaRPr lang="ru-RU" dirty="0"/>
          </a:p>
        </p:txBody>
      </p:sp>
      <p:sp>
        <p:nvSpPr>
          <p:cNvPr id="3" name="Содержимое 2"/>
          <p:cNvSpPr>
            <a:spLocks noGrp="1"/>
          </p:cNvSpPr>
          <p:nvPr>
            <p:ph sz="half" idx="1"/>
          </p:nvPr>
        </p:nvSpPr>
        <p:spPr>
          <a:xfrm>
            <a:off x="179512" y="1773936"/>
            <a:ext cx="4316288" cy="4623816"/>
          </a:xfrm>
        </p:spPr>
        <p:txBody>
          <a:bodyPr>
            <a:normAutofit fontScale="92500"/>
          </a:bodyPr>
          <a:lstStyle/>
          <a:p>
            <a:r>
              <a:rPr lang="en-US" dirty="0" smtClean="0">
                <a:latin typeface="Bookman Old Style" pitchFamily="18" charset="0"/>
              </a:rPr>
              <a:t>Prokofiev’s creative path was remarkable. He worked in various musical genres, creating masterpieces in each of them. His works include operas, ballets, symphonies, concertos and chamber music.</a:t>
            </a:r>
            <a:endParaRPr lang="ru-RU" dirty="0" smtClean="0">
              <a:latin typeface="Bookman Old Style" pitchFamily="18" charset="0"/>
            </a:endParaRPr>
          </a:p>
          <a:p>
            <a:endParaRPr lang="ru-RU" dirty="0"/>
          </a:p>
        </p:txBody>
      </p:sp>
      <p:pic>
        <p:nvPicPr>
          <p:cNvPr id="6" name="Picture 2" descr="https://avatars.mds.yandex.net/i?id=2483c7a38280e50a93dfe0b4ad3c91e152c1bf0a-12890380-images-thumbs&amp;n=13"/>
          <p:cNvPicPr>
            <a:picLocks noGrp="1" noChangeAspect="1" noChangeArrowheads="1"/>
          </p:cNvPicPr>
          <p:nvPr>
            <p:ph sz="half" idx="2"/>
          </p:nvPr>
        </p:nvPicPr>
        <p:blipFill>
          <a:blip r:embed="rId2" cstate="print"/>
          <a:srcRect l="12600" r="14951"/>
          <a:stretch>
            <a:fillRect/>
          </a:stretch>
        </p:blipFill>
        <p:spPr bwMode="auto">
          <a:xfrm>
            <a:off x="4427984" y="1772816"/>
            <a:ext cx="4392488" cy="41044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1152128"/>
          </a:xfrm>
        </p:spPr>
        <p:txBody>
          <a:bodyPr>
            <a:noAutofit/>
          </a:bodyPr>
          <a:lstStyle/>
          <a:p>
            <a:pPr algn="ctr"/>
            <a:r>
              <a:rPr lang="en-US" sz="3200" b="1" dirty="0" smtClean="0">
                <a:latin typeface="Bookman Old Style" pitchFamily="18" charset="0"/>
              </a:rPr>
              <a:t>Echoes of Genius: Musical Characters from Prokofiev’s Treasury</a:t>
            </a:r>
            <a:endParaRPr lang="ru-RU" sz="3200" b="1" dirty="0">
              <a:latin typeface="Bookman Old Style" pitchFamily="18" charset="0"/>
            </a:endParaRPr>
          </a:p>
        </p:txBody>
      </p:sp>
      <p:sp>
        <p:nvSpPr>
          <p:cNvPr id="3" name="Текст 2"/>
          <p:cNvSpPr>
            <a:spLocks noGrp="1"/>
          </p:cNvSpPr>
          <p:nvPr>
            <p:ph type="body" idx="1"/>
          </p:nvPr>
        </p:nvSpPr>
        <p:spPr/>
        <p:txBody>
          <a:bodyPr>
            <a:normAutofit fontScale="92500" lnSpcReduction="10000"/>
          </a:bodyPr>
          <a:lstStyle/>
          <a:p>
            <a:pPr algn="ctr"/>
            <a:r>
              <a:rPr lang="en-US" dirty="0">
                <a:latin typeface="Bookman Old Style" pitchFamily="18" charset="0"/>
              </a:rPr>
              <a:t>Masterpieces: </a:t>
            </a:r>
            <a:endParaRPr lang="en-US" dirty="0" smtClean="0">
              <a:latin typeface="Bookman Old Style" pitchFamily="18" charset="0"/>
            </a:endParaRPr>
          </a:p>
          <a:p>
            <a:pPr algn="ctr"/>
            <a:r>
              <a:rPr lang="en-US" dirty="0" smtClean="0">
                <a:latin typeface="Bookman Old Style" pitchFamily="18" charset="0"/>
              </a:rPr>
              <a:t>A </a:t>
            </a:r>
            <a:r>
              <a:rPr lang="en-US" dirty="0">
                <a:latin typeface="Bookman Old Style" pitchFamily="18" charset="0"/>
              </a:rPr>
              <a:t>Musical Treasury</a:t>
            </a:r>
            <a:endParaRPr lang="ru-RU" dirty="0"/>
          </a:p>
        </p:txBody>
      </p:sp>
      <p:sp>
        <p:nvSpPr>
          <p:cNvPr id="4" name="Содержимое 3"/>
          <p:cNvSpPr>
            <a:spLocks noGrp="1"/>
          </p:cNvSpPr>
          <p:nvPr>
            <p:ph sz="half" idx="2"/>
          </p:nvPr>
        </p:nvSpPr>
        <p:spPr>
          <a:xfrm>
            <a:off x="251520" y="2449512"/>
            <a:ext cx="4245868" cy="3951288"/>
          </a:xfrm>
        </p:spPr>
        <p:txBody>
          <a:bodyPr>
            <a:normAutofit fontScale="92500"/>
          </a:bodyPr>
          <a:lstStyle/>
          <a:p>
            <a:pPr>
              <a:buNone/>
            </a:pPr>
            <a:r>
              <a:rPr lang="en-US" dirty="0" smtClean="0">
                <a:latin typeface="Bookman Old Style" pitchFamily="18" charset="0"/>
              </a:rPr>
              <a:t>Among his famous works are:</a:t>
            </a:r>
          </a:p>
          <a:p>
            <a:r>
              <a:rPr lang="en-US" dirty="0" smtClean="0">
                <a:latin typeface="Bookman Old Style" pitchFamily="18" charset="0"/>
              </a:rPr>
              <a:t>The ballet </a:t>
            </a:r>
            <a:r>
              <a:rPr lang="ru-RU" dirty="0" smtClean="0">
                <a:latin typeface="Bookman Old Style" pitchFamily="18" charset="0"/>
              </a:rPr>
              <a:t>«</a:t>
            </a:r>
            <a:r>
              <a:rPr lang="en-US" dirty="0" smtClean="0">
                <a:latin typeface="Bookman Old Style" pitchFamily="18" charset="0"/>
              </a:rPr>
              <a:t>Romeo and Juliet</a:t>
            </a:r>
            <a:r>
              <a:rPr lang="ru-RU" dirty="0" smtClean="0">
                <a:latin typeface="Bookman Old Style" pitchFamily="18" charset="0"/>
              </a:rPr>
              <a:t>»</a:t>
            </a:r>
            <a:r>
              <a:rPr lang="en-US" dirty="0" smtClean="0">
                <a:latin typeface="Bookman Old Style" pitchFamily="18" charset="0"/>
              </a:rPr>
              <a:t>;</a:t>
            </a:r>
            <a:endParaRPr lang="ru-RU" dirty="0" smtClean="0">
              <a:latin typeface="Bookman Old Style" pitchFamily="18" charset="0"/>
            </a:endParaRPr>
          </a:p>
          <a:p>
            <a:r>
              <a:rPr lang="en-US" dirty="0" smtClean="0">
                <a:latin typeface="Bookman Old Style" pitchFamily="18" charset="0"/>
              </a:rPr>
              <a:t>The cantata </a:t>
            </a:r>
            <a:r>
              <a:rPr lang="ru-RU" dirty="0" smtClean="0">
                <a:latin typeface="Bookman Old Style" pitchFamily="18" charset="0"/>
              </a:rPr>
              <a:t>«</a:t>
            </a:r>
            <a:r>
              <a:rPr lang="en-US" dirty="0" smtClean="0">
                <a:latin typeface="Bookman Old Style" pitchFamily="18" charset="0"/>
              </a:rPr>
              <a:t>Alexander </a:t>
            </a:r>
            <a:r>
              <a:rPr lang="en-US" dirty="0" err="1" smtClean="0">
                <a:latin typeface="Bookman Old Style" pitchFamily="18" charset="0"/>
              </a:rPr>
              <a:t>Nevsky</a:t>
            </a:r>
            <a:r>
              <a:rPr lang="ru-RU" dirty="0" smtClean="0">
                <a:latin typeface="Bookman Old Style" pitchFamily="18" charset="0"/>
              </a:rPr>
              <a:t>»</a:t>
            </a:r>
            <a:r>
              <a:rPr lang="en-US" dirty="0" smtClean="0">
                <a:latin typeface="Bookman Old Style" pitchFamily="18" charset="0"/>
              </a:rPr>
              <a:t>;</a:t>
            </a:r>
            <a:endParaRPr lang="en-US" dirty="0" smtClean="0">
              <a:latin typeface="Bookman Old Style" pitchFamily="18" charset="0"/>
            </a:endParaRPr>
          </a:p>
          <a:p>
            <a:r>
              <a:rPr lang="en-US" dirty="0" smtClean="0">
                <a:latin typeface="Bookman Old Style" pitchFamily="18" charset="0"/>
              </a:rPr>
              <a:t>The symphonic fairy tale </a:t>
            </a:r>
            <a:r>
              <a:rPr lang="ru-RU" dirty="0" smtClean="0">
                <a:latin typeface="Bookman Old Style" pitchFamily="18" charset="0"/>
              </a:rPr>
              <a:t>«</a:t>
            </a:r>
            <a:r>
              <a:rPr lang="en-US" dirty="0" smtClean="0">
                <a:latin typeface="Bookman Old Style" pitchFamily="18" charset="0"/>
              </a:rPr>
              <a:t>Peter </a:t>
            </a:r>
            <a:r>
              <a:rPr lang="en-US" dirty="0" smtClean="0">
                <a:latin typeface="Bookman Old Style" pitchFamily="18" charset="0"/>
              </a:rPr>
              <a:t>and the </a:t>
            </a:r>
            <a:r>
              <a:rPr lang="en-US" dirty="0" smtClean="0">
                <a:latin typeface="Bookman Old Style" pitchFamily="18" charset="0"/>
              </a:rPr>
              <a:t>Wolf</a:t>
            </a:r>
            <a:r>
              <a:rPr lang="ru-RU" dirty="0" smtClean="0">
                <a:latin typeface="Bookman Old Style" pitchFamily="18" charset="0"/>
              </a:rPr>
              <a:t>»</a:t>
            </a:r>
            <a:r>
              <a:rPr lang="en-US" dirty="0" smtClean="0">
                <a:latin typeface="Bookman Old Style" pitchFamily="18" charset="0"/>
              </a:rPr>
              <a:t>;</a:t>
            </a:r>
            <a:endParaRPr lang="en-US" dirty="0" smtClean="0">
              <a:latin typeface="Bookman Old Style" pitchFamily="18" charset="0"/>
            </a:endParaRPr>
          </a:p>
          <a:p>
            <a:r>
              <a:rPr lang="en-US" dirty="0" smtClean="0">
                <a:latin typeface="Bookman Old Style" pitchFamily="18" charset="0"/>
              </a:rPr>
              <a:t>The opera </a:t>
            </a:r>
            <a:r>
              <a:rPr lang="ru-RU" dirty="0" smtClean="0">
                <a:latin typeface="Bookman Old Style" pitchFamily="18" charset="0"/>
              </a:rPr>
              <a:t>«</a:t>
            </a:r>
            <a:r>
              <a:rPr lang="en-US" dirty="0" smtClean="0">
                <a:latin typeface="Bookman Old Style" pitchFamily="18" charset="0"/>
              </a:rPr>
              <a:t>War </a:t>
            </a:r>
            <a:r>
              <a:rPr lang="en-US" dirty="0" smtClean="0">
                <a:latin typeface="Bookman Old Style" pitchFamily="18" charset="0"/>
              </a:rPr>
              <a:t>and </a:t>
            </a:r>
            <a:r>
              <a:rPr lang="en-US" dirty="0" smtClean="0">
                <a:latin typeface="Bookman Old Style" pitchFamily="18" charset="0"/>
              </a:rPr>
              <a:t>Peace</a:t>
            </a:r>
            <a:r>
              <a:rPr lang="ru-RU" dirty="0" smtClean="0">
                <a:latin typeface="Bookman Old Style" pitchFamily="18" charset="0"/>
              </a:rPr>
              <a:t>»</a:t>
            </a:r>
            <a:r>
              <a:rPr lang="en-US" dirty="0" smtClean="0">
                <a:latin typeface="Bookman Old Style" pitchFamily="18" charset="0"/>
              </a:rPr>
              <a:t>;</a:t>
            </a:r>
            <a:endParaRPr lang="en-US" dirty="0" smtClean="0">
              <a:latin typeface="Bookman Old Style" pitchFamily="18" charset="0"/>
            </a:endParaRPr>
          </a:p>
          <a:p>
            <a:r>
              <a:rPr lang="en-US" dirty="0" smtClean="0">
                <a:latin typeface="Bookman Old Style" pitchFamily="18" charset="0"/>
              </a:rPr>
              <a:t>7 symphonies.</a:t>
            </a:r>
            <a:endParaRPr lang="ru-RU" dirty="0"/>
          </a:p>
        </p:txBody>
      </p:sp>
      <p:sp>
        <p:nvSpPr>
          <p:cNvPr id="5" name="Текст 4"/>
          <p:cNvSpPr>
            <a:spLocks noGrp="1"/>
          </p:cNvSpPr>
          <p:nvPr>
            <p:ph type="body" sz="quarter" idx="3"/>
          </p:nvPr>
        </p:nvSpPr>
        <p:spPr>
          <a:xfrm>
            <a:off x="4645025" y="1628800"/>
            <a:ext cx="4247455" cy="648072"/>
          </a:xfrm>
        </p:spPr>
        <p:txBody>
          <a:bodyPr>
            <a:normAutofit fontScale="85000" lnSpcReduction="10000"/>
          </a:bodyPr>
          <a:lstStyle/>
          <a:p>
            <a:r>
              <a:rPr lang="en-US" dirty="0">
                <a:latin typeface="Bookman Old Style" pitchFamily="18" charset="0"/>
              </a:rPr>
              <a:t>The Sound of Innovation</a:t>
            </a:r>
            <a:endParaRPr lang="ru-RU" dirty="0"/>
          </a:p>
        </p:txBody>
      </p:sp>
      <p:sp>
        <p:nvSpPr>
          <p:cNvPr id="6" name="Содержимое 5"/>
          <p:cNvSpPr>
            <a:spLocks noGrp="1"/>
          </p:cNvSpPr>
          <p:nvPr>
            <p:ph sz="quarter" idx="4"/>
          </p:nvPr>
        </p:nvSpPr>
        <p:spPr>
          <a:xfrm>
            <a:off x="4645025" y="2449512"/>
            <a:ext cx="4175447" cy="4219848"/>
          </a:xfrm>
        </p:spPr>
        <p:txBody>
          <a:bodyPr>
            <a:normAutofit/>
          </a:bodyPr>
          <a:lstStyle/>
          <a:p>
            <a:pPr>
              <a:buNone/>
            </a:pPr>
            <a:r>
              <a:rPr lang="en-US" dirty="0" smtClean="0">
                <a:latin typeface="Bookman Old Style" pitchFamily="18" charset="0"/>
              </a:rPr>
              <a:t>Prokofiev developed his own distinctive musical style characterized by:</a:t>
            </a:r>
          </a:p>
          <a:p>
            <a:r>
              <a:rPr lang="en-US" dirty="0" smtClean="0">
                <a:latin typeface="Bookman Old Style" pitchFamily="18" charset="0"/>
              </a:rPr>
              <a:t>bright melodic lines;</a:t>
            </a:r>
          </a:p>
          <a:p>
            <a:r>
              <a:rPr lang="en-US" dirty="0" smtClean="0">
                <a:latin typeface="Bookman Old Style" pitchFamily="18" charset="0"/>
              </a:rPr>
              <a:t>innovative harmonies;</a:t>
            </a:r>
          </a:p>
          <a:p>
            <a:r>
              <a:rPr lang="en-US" dirty="0" smtClean="0">
                <a:latin typeface="Bookman Old Style" pitchFamily="18" charset="0"/>
              </a:rPr>
              <a:t>energetic rhythms;</a:t>
            </a:r>
          </a:p>
          <a:p>
            <a:r>
              <a:rPr lang="en-US" dirty="0" smtClean="0">
                <a:latin typeface="Bookman Old Style" pitchFamily="18" charset="0"/>
              </a:rPr>
              <a:t>dramatic contrasts;</a:t>
            </a:r>
          </a:p>
          <a:p>
            <a:r>
              <a:rPr lang="en-US" dirty="0" smtClean="0">
                <a:latin typeface="Bookman Old Style" pitchFamily="18" charset="0"/>
              </a:rPr>
              <a:t>original orchestration.</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latin typeface="Bookman Old Style" pitchFamily="18" charset="0"/>
              </a:rPr>
              <a:t>Beyond the Notes: </a:t>
            </a:r>
            <a:r>
              <a:rPr lang="ru-RU" b="1" dirty="0" smtClean="0">
                <a:latin typeface="Bookman Old Style" pitchFamily="18" charset="0"/>
              </a:rPr>
              <a:t/>
            </a:r>
            <a:br>
              <a:rPr lang="ru-RU" b="1" dirty="0" smtClean="0">
                <a:latin typeface="Bookman Old Style" pitchFamily="18" charset="0"/>
              </a:rPr>
            </a:br>
            <a:r>
              <a:rPr lang="en-US" b="1" dirty="0" smtClean="0">
                <a:latin typeface="Bookman Old Style" pitchFamily="18" charset="0"/>
              </a:rPr>
              <a:t>The </a:t>
            </a:r>
            <a:r>
              <a:rPr lang="en-US" b="1" dirty="0" smtClean="0">
                <a:latin typeface="Bookman Old Style" pitchFamily="18" charset="0"/>
              </a:rPr>
              <a:t>Man Behind the Music</a:t>
            </a:r>
            <a:endParaRPr lang="ru-RU" b="1" dirty="0">
              <a:latin typeface="Bookman Old Style" pitchFamily="18" charset="0"/>
            </a:endParaRPr>
          </a:p>
        </p:txBody>
      </p:sp>
      <p:sp>
        <p:nvSpPr>
          <p:cNvPr id="3" name="Содержимое 2"/>
          <p:cNvSpPr>
            <a:spLocks noGrp="1"/>
          </p:cNvSpPr>
          <p:nvPr>
            <p:ph idx="1"/>
          </p:nvPr>
        </p:nvSpPr>
        <p:spPr/>
        <p:txBody>
          <a:bodyPr>
            <a:normAutofit/>
          </a:bodyPr>
          <a:lstStyle/>
          <a:p>
            <a:r>
              <a:rPr lang="en-US" dirty="0" smtClean="0">
                <a:latin typeface="Bookman Old Style" pitchFamily="18" charset="0"/>
              </a:rPr>
              <a:t>Prokofiev was an avid chess player;</a:t>
            </a:r>
          </a:p>
          <a:p>
            <a:r>
              <a:rPr lang="en-US" dirty="0" smtClean="0">
                <a:latin typeface="Bookman Old Style" pitchFamily="18" charset="0"/>
              </a:rPr>
              <a:t>He spoke several languages fluently;</a:t>
            </a:r>
          </a:p>
          <a:p>
            <a:r>
              <a:rPr lang="en-US" dirty="0" smtClean="0">
                <a:latin typeface="Bookman Old Style" pitchFamily="18" charset="0"/>
              </a:rPr>
              <a:t>He traveled extensively around the world;</a:t>
            </a:r>
          </a:p>
          <a:p>
            <a:r>
              <a:rPr lang="en-US" dirty="0" smtClean="0">
                <a:latin typeface="Bookman Old Style" pitchFamily="18" charset="0"/>
              </a:rPr>
              <a:t>Prokofiev created more than 130 musical compositions;</a:t>
            </a:r>
          </a:p>
          <a:p>
            <a:r>
              <a:rPr lang="en-US" dirty="0" smtClean="0">
                <a:latin typeface="Bookman Old Style" pitchFamily="18" charset="0"/>
              </a:rPr>
              <a:t>He was awarded the Lenin Prize and Stalin Prizes. </a:t>
            </a:r>
            <a:endParaRPr lang="ru-RU" dirty="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t="22906" r="46612"/>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155448"/>
            <a:ext cx="8229600" cy="753272"/>
          </a:xfrm>
        </p:spPr>
        <p:txBody>
          <a:bodyPr>
            <a:normAutofit fontScale="90000"/>
          </a:bodyPr>
          <a:lstStyle/>
          <a:p>
            <a:pPr algn="ctr"/>
            <a:r>
              <a:rPr lang="en-US" b="1" dirty="0" smtClean="0">
                <a:solidFill>
                  <a:srgbClr val="FF0000"/>
                </a:solidFill>
                <a:latin typeface="Bookman Old Style" pitchFamily="18" charset="0"/>
              </a:rPr>
              <a:t>The Maestro’s Playground </a:t>
            </a:r>
            <a:endParaRPr lang="ru-RU" b="1" dirty="0">
              <a:solidFill>
                <a:srgbClr val="FF0000"/>
              </a:solidFill>
              <a:latin typeface="Bookman Old Style" pitchFamily="18" charset="0"/>
            </a:endParaRPr>
          </a:p>
        </p:txBody>
      </p:sp>
      <p:sp>
        <p:nvSpPr>
          <p:cNvPr id="3" name="Содержимое 2"/>
          <p:cNvSpPr>
            <a:spLocks noGrp="1"/>
          </p:cNvSpPr>
          <p:nvPr>
            <p:ph idx="1"/>
          </p:nvPr>
        </p:nvSpPr>
        <p:spPr>
          <a:xfrm>
            <a:off x="4788024" y="980728"/>
            <a:ext cx="4355976" cy="5688632"/>
          </a:xfrm>
        </p:spPr>
        <p:txBody>
          <a:bodyPr>
            <a:normAutofit fontScale="92500" lnSpcReduction="10000"/>
          </a:bodyPr>
          <a:lstStyle/>
          <a:p>
            <a:r>
              <a:rPr lang="en-US" b="1" dirty="0" smtClean="0">
                <a:solidFill>
                  <a:srgbClr val="FF0000"/>
                </a:solidFill>
                <a:latin typeface="Bookman Old Style" pitchFamily="18" charset="0"/>
              </a:rPr>
              <a:t>Despite his busy creative schedule, Prokofiev found time for hobby. He was particularly passionate about chess, often playing with friends and </a:t>
            </a:r>
            <a:r>
              <a:rPr lang="en-US" b="1" dirty="0" smtClean="0">
                <a:solidFill>
                  <a:srgbClr val="FF0000"/>
                </a:solidFill>
                <a:latin typeface="Bookman Old Style" pitchFamily="18" charset="0"/>
              </a:rPr>
              <a:t>colleagues. </a:t>
            </a:r>
            <a:r>
              <a:rPr lang="en-US" b="1" dirty="0" smtClean="0">
                <a:solidFill>
                  <a:srgbClr val="FF0000"/>
                </a:solidFill>
                <a:latin typeface="Bookman Old Style" pitchFamily="18" charset="0"/>
              </a:rPr>
              <a:t>This logical thinking skill helped him in composing music.</a:t>
            </a:r>
            <a:endParaRPr lang="ru-RU"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396</TotalTime>
  <Words>940</Words>
  <Application>Microsoft Office PowerPoint</Application>
  <PresentationFormat>Экран (4:3)</PresentationFormat>
  <Paragraphs>95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Модульная</vt:lpstr>
      <vt:lpstr>The Musical Genius -  Sergey Prokofiev  (dedicated to the 705th anniversary  of Sergey Prokofiev)  </vt:lpstr>
      <vt:lpstr>«Prokofiev was a genius who created his own musical language» /D.Shostakovich/</vt:lpstr>
      <vt:lpstr>The Maestro of Musical Magic</vt:lpstr>
      <vt:lpstr>The Spark of Genius:  Early Years</vt:lpstr>
      <vt:lpstr>The Path to Mastery</vt:lpstr>
      <vt:lpstr>The Symphony of Life</vt:lpstr>
      <vt:lpstr>Echoes of Genius: Musical Characters from Prokofiev’s Treasury</vt:lpstr>
      <vt:lpstr>Beyond the Notes:  The Man Behind the Music</vt:lpstr>
      <vt:lpstr>The Maestro’s Playground </vt:lpstr>
      <vt:lpstr>A Symphony Beyond Time: Prokofiev’s Enduring Voice</vt:lpstr>
      <vt:lpstr>Questions for Discussion</vt:lpstr>
      <vt:lpstr>Music Through Prokofiev’s Eyes</vt:lpstr>
      <vt:lpstr>Quiz</vt:lpstr>
      <vt:lpstr>Quiz</vt:lpstr>
      <vt:lpstr>«His music is an explosion of emotions and energy»     /Sviatoslav Richter/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Musical Genius -  Sergey Prokofiev   (dedicated to the 705th anniversary  of Sergey Prokofiev)</dc:title>
  <dc:creator>izotop-165</dc:creator>
  <cp:lastModifiedBy>izotop-165</cp:lastModifiedBy>
  <cp:revision>43</cp:revision>
  <dcterms:created xsi:type="dcterms:W3CDTF">2026-02-22T14:16:01Z</dcterms:created>
  <dcterms:modified xsi:type="dcterms:W3CDTF">2026-04-22T07:29:38Z</dcterms:modified>
</cp:coreProperties>
</file>