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66" r:id="rId2"/>
    <p:sldId id="264" r:id="rId3"/>
    <p:sldId id="267" r:id="rId4"/>
    <p:sldId id="268" r:id="rId5"/>
    <p:sldId id="270" r:id="rId6"/>
    <p:sldId id="352" r:id="rId7"/>
    <p:sldId id="269" r:id="rId8"/>
    <p:sldId id="271" r:id="rId9"/>
    <p:sldId id="273" r:id="rId10"/>
    <p:sldId id="353" r:id="rId11"/>
    <p:sldId id="358" r:id="rId12"/>
    <p:sldId id="359" r:id="rId13"/>
    <p:sldId id="360" r:id="rId14"/>
    <p:sldId id="309" r:id="rId15"/>
    <p:sldId id="310" r:id="rId16"/>
    <p:sldId id="311" r:id="rId17"/>
    <p:sldId id="322" r:id="rId18"/>
    <p:sldId id="319" r:id="rId19"/>
    <p:sldId id="334" r:id="rId20"/>
    <p:sldId id="321" r:id="rId21"/>
    <p:sldId id="339" r:id="rId22"/>
    <p:sldId id="340" r:id="rId23"/>
    <p:sldId id="354" r:id="rId24"/>
    <p:sldId id="355" r:id="rId25"/>
    <p:sldId id="356" r:id="rId26"/>
    <p:sldId id="357" r:id="rId27"/>
    <p:sldId id="278" r:id="rId28"/>
    <p:sldId id="307" r:id="rId29"/>
    <p:sldId id="314" r:id="rId30"/>
    <p:sldId id="315" r:id="rId31"/>
    <p:sldId id="316" r:id="rId32"/>
    <p:sldId id="304" r:id="rId33"/>
    <p:sldId id="305" r:id="rId34"/>
    <p:sldId id="308" r:id="rId35"/>
    <p:sldId id="318" r:id="rId36"/>
    <p:sldId id="293" r:id="rId37"/>
    <p:sldId id="295" r:id="rId38"/>
    <p:sldId id="294" r:id="rId39"/>
    <p:sldId id="296" r:id="rId40"/>
    <p:sldId id="323" r:id="rId41"/>
    <p:sldId id="283" r:id="rId42"/>
    <p:sldId id="282" r:id="rId43"/>
    <p:sldId id="284" r:id="rId44"/>
    <p:sldId id="285" r:id="rId45"/>
    <p:sldId id="286" r:id="rId46"/>
    <p:sldId id="351" r:id="rId47"/>
    <p:sldId id="346" r:id="rId48"/>
    <p:sldId id="347" r:id="rId49"/>
    <p:sldId id="349" r:id="rId50"/>
    <p:sldId id="348" r:id="rId51"/>
    <p:sldId id="350" r:id="rId52"/>
    <p:sldId id="329" r:id="rId53"/>
    <p:sldId id="344" r:id="rId54"/>
    <p:sldId id="343" r:id="rId55"/>
    <p:sldId id="345" r:id="rId56"/>
    <p:sldId id="324" r:id="rId57"/>
    <p:sldId id="337" r:id="rId58"/>
    <p:sldId id="338" r:id="rId59"/>
    <p:sldId id="335" r:id="rId60"/>
    <p:sldId id="326" r:id="rId61"/>
    <p:sldId id="332" r:id="rId62"/>
    <p:sldId id="333" r:id="rId63"/>
    <p:sldId id="336" r:id="rId64"/>
    <p:sldId id="361" r:id="rId65"/>
    <p:sldId id="312" r:id="rId66"/>
  </p:sldIdLst>
  <p:sldSz cx="9144000" cy="6858000" type="screen4x3"/>
  <p:notesSz cx="6858000" cy="9144000"/>
  <p:custDataLst>
    <p:tags r:id="rId6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74A"/>
    <a:srgbClr val="3399FF"/>
    <a:srgbClr val="666699"/>
    <a:srgbClr val="E5907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 autoAdjust="0"/>
    <p:restoredTop sz="84583" autoAdjust="0"/>
  </p:normalViewPr>
  <p:slideViewPr>
    <p:cSldViewPr>
      <p:cViewPr varScale="1">
        <p:scale>
          <a:sx n="74" d="100"/>
          <a:sy n="74" d="100"/>
        </p:scale>
        <p:origin x="-154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D85B9-416D-4C89-817C-1A1C9F5C459E}" type="slidenum">
              <a:rPr lang="ru-RU" smtClean="0"/>
              <a:pPr/>
              <a:t>47</a:t>
            </a:fld>
            <a:endParaRPr lang="ru-RU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420888"/>
            <a:ext cx="6480720" cy="1080120"/>
          </a:xfrm>
        </p:spPr>
        <p:txBody>
          <a:bodyPr/>
          <a:lstStyle>
            <a:lvl1pPr>
              <a:defRPr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237B4-D502-414D-BFFB-0440F804B7A3}" type="datetime1">
              <a:rPr lang="ru-RU"/>
              <a:pPr>
                <a:defRPr/>
              </a:pPr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F7613-DCEF-4ECA-8A48-4DE202655E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9512" y="191549"/>
            <a:ext cx="885698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259632" y="1556792"/>
            <a:ext cx="7128792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1549"/>
            <a:ext cx="885698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556792"/>
            <a:ext cx="7128792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ru.wikipedia.org/wiki/%D0%9B%D0%B8%D0%BF%D0%B5%D1%86%D0%BA%D0%B0%D1%8F_%D0%BE%D0%B1%D0%BB%D0%B0%D1%81%D1%82%D1%8C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4.xml"/><Relationship Id="rId7" Type="http://schemas.openxmlformats.org/officeDocument/2006/relationships/slide" Target="slide1.xml"/><Relationship Id="rId12" Type="http://schemas.openxmlformats.org/officeDocument/2006/relationships/slide" Target="slide2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slide" Target="slide20.xml"/><Relationship Id="rId5" Type="http://schemas.openxmlformats.org/officeDocument/2006/relationships/slide" Target="slide2.xml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63.jpeg"/><Relationship Id="rId3" Type="http://schemas.openxmlformats.org/officeDocument/2006/relationships/slide" Target="slide15.xml"/><Relationship Id="rId7" Type="http://schemas.openxmlformats.org/officeDocument/2006/relationships/slide" Target="slide4.xml"/><Relationship Id="rId12" Type="http://schemas.openxmlformats.org/officeDocument/2006/relationships/slide" Target="slide2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9.xml"/><Relationship Id="rId5" Type="http://schemas.openxmlformats.org/officeDocument/2006/relationships/slide" Target="slide17.xml"/><Relationship Id="rId10" Type="http://schemas.openxmlformats.org/officeDocument/2006/relationships/slide" Target="slide22.xml"/><Relationship Id="rId4" Type="http://schemas.openxmlformats.org/officeDocument/2006/relationships/slide" Target="slide42.xml"/><Relationship Id="rId9" Type="http://schemas.openxmlformats.org/officeDocument/2006/relationships/slide" Target="slide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/>
              <a:t>Элементы краеведения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b="1" dirty="0" smtClean="0"/>
              <a:t>на уроках математики</a:t>
            </a:r>
            <a:endParaRPr lang="ru-RU" sz="4800" b="1" dirty="0" smtClean="0">
              <a:solidFill>
                <a:srgbClr val="0070C0"/>
              </a:solidFill>
            </a:endParaRP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4221163"/>
            <a:ext cx="8424863" cy="17526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dirty="0" smtClean="0">
                <a:solidFill>
                  <a:schemeClr val="tx1"/>
                </a:solidFill>
              </a:rPr>
              <a:t>Лаврова О.А., учитель математики </a:t>
            </a:r>
          </a:p>
          <a:p>
            <a:pPr eaLnBrk="1" hangingPunct="1"/>
            <a:r>
              <a:rPr lang="ru-RU" sz="2400" dirty="0" smtClean="0">
                <a:solidFill>
                  <a:schemeClr val="tx1"/>
                </a:solidFill>
              </a:rPr>
              <a:t>МБОУ многопрофильного лицея г. Липецка</a:t>
            </a:r>
          </a:p>
        </p:txBody>
      </p:sp>
      <p:pic>
        <p:nvPicPr>
          <p:cNvPr id="2052" name="Picture 8" descr="H:\Documents and Settings\Aida\Рабочий стол\НОвая ГРАФИКА сборник\1111111111111\image31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92196">
            <a:off x="7089775" y="5486400"/>
            <a:ext cx="11747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9" descr="H:\Documents and Settings\Aida\Рабочий стол\НОвая ГРАФИКА сборник\1111111111111\ED12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785813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1" descr="H:\Documents and Settings\Aida\Рабочий стол\НОвая ГРАФИКА сборник\1111111111111\image317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30305">
            <a:off x="1360480" y="428556"/>
            <a:ext cx="1143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я\Downloads\p7qQiTwtoRo (1).jpg"/>
          <p:cNvPicPr>
            <a:picLocks noChangeAspect="1" noChangeArrowheads="1"/>
          </p:cNvPicPr>
          <p:nvPr/>
        </p:nvPicPr>
        <p:blipFill>
          <a:blip r:embed="rId2" cstate="print"/>
          <a:srcRect l="4318" t="11628" r="26137" b="8333"/>
          <a:stretch>
            <a:fillRect/>
          </a:stretch>
        </p:blipFill>
        <p:spPr bwMode="auto">
          <a:xfrm rot="883849">
            <a:off x="2529861" y="3605694"/>
            <a:ext cx="4025152" cy="3000396"/>
          </a:xfrm>
          <a:prstGeom prst="flowChartProcess">
            <a:avLst/>
          </a:prstGeom>
          <a:noFill/>
        </p:spPr>
      </p:pic>
      <p:pic>
        <p:nvPicPr>
          <p:cNvPr id="1028" name="Picture 4" descr="C:\Users\Оля\Downloads\rQ4NJ5d9ntM.jpg"/>
          <p:cNvPicPr>
            <a:picLocks noChangeAspect="1" noChangeArrowheads="1"/>
          </p:cNvPicPr>
          <p:nvPr/>
        </p:nvPicPr>
        <p:blipFill>
          <a:blip r:embed="rId3" cstate="print"/>
          <a:srcRect l="5519" t="3061" r="11344" b="28030"/>
          <a:stretch>
            <a:fillRect/>
          </a:stretch>
        </p:blipFill>
        <p:spPr bwMode="auto">
          <a:xfrm rot="3881817" flipV="1">
            <a:off x="1021630" y="-104676"/>
            <a:ext cx="2795404" cy="4030585"/>
          </a:xfrm>
          <a:prstGeom prst="flowChartProcess">
            <a:avLst/>
          </a:prstGeom>
          <a:noFill/>
        </p:spPr>
      </p:pic>
      <p:pic>
        <p:nvPicPr>
          <p:cNvPr id="1029" name="Picture 5" descr="C:\Users\Оля\Downloads\9jAC6H0Zxiw.jpg"/>
          <p:cNvPicPr>
            <a:picLocks noChangeAspect="1" noChangeArrowheads="1"/>
          </p:cNvPicPr>
          <p:nvPr/>
        </p:nvPicPr>
        <p:blipFill>
          <a:blip r:embed="rId4" cstate="print"/>
          <a:srcRect l="5549" t="4166" r="6404" b="31944"/>
          <a:stretch>
            <a:fillRect/>
          </a:stretch>
        </p:blipFill>
        <p:spPr bwMode="auto">
          <a:xfrm rot="611344">
            <a:off x="5284991" y="210749"/>
            <a:ext cx="2690743" cy="34549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 rot="20871048">
            <a:off x="722602" y="2132720"/>
            <a:ext cx="7840993" cy="24006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Визитные карточки городов </a:t>
            </a:r>
          </a:p>
          <a:p>
            <a:pPr algn="ctr">
              <a:defRPr/>
            </a:pPr>
            <a:r>
              <a:rPr lang="ru-RU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Липецкой области </a:t>
            </a:r>
            <a:endParaRPr lang="ru-RU" sz="4800" dirty="0">
              <a:solidFill>
                <a:schemeClr val="accent4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9219" name="Picture 8" descr="H:\Documents and Settings\Aida\Рабочий стол\НОвая ГРАФИКА сборник\1111111111111\image31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92196">
            <a:off x="7089775" y="5486400"/>
            <a:ext cx="11747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Город Липецк -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административный центр </a:t>
            </a:r>
            <a:r>
              <a:rPr lang="ru-RU" sz="2400" dirty="0" smtClean="0">
                <a:hlinkClick r:id="rId2" tooltip="Липецкая область"/>
              </a:rPr>
              <a:t>Липецкой области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1214422"/>
            <a:ext cx="4357687" cy="4572018"/>
          </a:xfrm>
        </p:spPr>
        <p:txBody>
          <a:bodyPr>
            <a:normAutofit fontScale="92500" lnSpcReduction="10000"/>
          </a:bodyPr>
          <a:lstStyle/>
          <a:p>
            <a:pPr marL="495300" indent="-4953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600" u="sng" dirty="0" smtClean="0">
                <a:solidFill>
                  <a:srgbClr val="C00000"/>
                </a:solidFill>
              </a:rPr>
              <a:t>Решите примеры и вы узнаете:</a:t>
            </a:r>
          </a:p>
          <a:p>
            <a:pPr marL="495300" indent="-49530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600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95300" indent="-4953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</a:rPr>
              <a:t>1.Год образования города</a:t>
            </a:r>
          </a:p>
          <a:p>
            <a:pPr marL="495300" indent="-4953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</a:rPr>
              <a:t>1068,73 + 634,27=</a:t>
            </a:r>
          </a:p>
          <a:p>
            <a:pPr marL="495300" indent="-49530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95300" indent="-4953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</a:rPr>
              <a:t>2. Население</a:t>
            </a:r>
          </a:p>
          <a:p>
            <a:pPr marL="495300" indent="-4953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</a:rPr>
              <a:t>398024,56 + 111073,44=</a:t>
            </a:r>
          </a:p>
          <a:p>
            <a:pPr marL="495300" indent="-49530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95300" indent="-4953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</a:rPr>
              <a:t>3. Площадь Липецка</a:t>
            </a:r>
          </a:p>
          <a:p>
            <a:pPr marL="495300" indent="-4953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</a:rPr>
              <a:t>634,27 – 316,15=</a:t>
            </a:r>
          </a:p>
          <a:p>
            <a:pPr marL="495300" indent="-49530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95300" indent="-4953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</a:rPr>
              <a:t>4. Число улиц  на 2019 год.</a:t>
            </a:r>
          </a:p>
          <a:p>
            <a:pPr marL="495300" indent="-4953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</a:rPr>
              <a:t>254,19 + 484,81 =</a:t>
            </a:r>
          </a:p>
          <a:p>
            <a:pPr marL="495300" indent="-49530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600" b="1" dirty="0" smtClean="0">
              <a:solidFill>
                <a:srgbClr val="FF0000"/>
              </a:solidFill>
            </a:endParaRPr>
          </a:p>
          <a:p>
            <a:pPr marL="495300" indent="-49530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b="1" dirty="0" smtClean="0"/>
          </a:p>
          <a:p>
            <a:pPr marL="495300" indent="-4953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b="1" dirty="0" smtClean="0"/>
          </a:p>
          <a:p>
            <a:pPr marL="495300" indent="-49530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b="1" dirty="0" smtClean="0"/>
          </a:p>
          <a:p>
            <a:pPr marL="495300" indent="-4953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b="1" dirty="0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1628775"/>
            <a:ext cx="4038600" cy="44116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2000" dirty="0" smtClean="0"/>
          </a:p>
        </p:txBody>
      </p:sp>
      <p:pic>
        <p:nvPicPr>
          <p:cNvPr id="6" name="Содержимое 7" descr="Курорты мира Хороший отдыХ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7686" y="1643050"/>
            <a:ext cx="4500594" cy="4429156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500042"/>
            <a:ext cx="4324352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 названии города рассказывает легенда: Глубокой дождливой осенью 1695 года на пути из Липецка в Воронеж, где царь Пётр1 наметил основать судоверфи, его карета завязла в трясине, лошади выбились из сил. Глядя в окно царь повелел впредь именовать это место «Грязи».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8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29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357188"/>
            <a:ext cx="4357687" cy="57689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b="1" u="sng" dirty="0" smtClean="0">
                <a:solidFill>
                  <a:srgbClr val="FFC000"/>
                </a:solidFill>
              </a:rPr>
              <a:t>Задача</a:t>
            </a:r>
          </a:p>
          <a:p>
            <a:pPr eaLnBrk="1" hangingPunct="1">
              <a:lnSpc>
                <a:spcPct val="80000"/>
              </a:lnSpc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Дождь смыл запятые. Поставьте в нужных местах запятые, чтобы получилось верное равенство:</a:t>
            </a:r>
          </a:p>
          <a:p>
            <a:pPr eaLnBrk="1" hangingPunct="1">
              <a:lnSpc>
                <a:spcPct val="80000"/>
              </a:lnSpc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а) 32+18=5;            </a:t>
            </a:r>
          </a:p>
          <a:p>
            <a:pPr eaLnBrk="1" hangingPunct="1">
              <a:lnSpc>
                <a:spcPct val="80000"/>
              </a:lnSpc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б) 42+17=212;</a:t>
            </a:r>
          </a:p>
          <a:p>
            <a:pPr eaLnBrk="1" hangingPunct="1">
              <a:lnSpc>
                <a:spcPct val="80000"/>
              </a:lnSpc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в)63-27=603;</a:t>
            </a:r>
          </a:p>
          <a:p>
            <a:pPr eaLnBrk="1" hangingPunct="1">
              <a:lnSpc>
                <a:spcPct val="80000"/>
              </a:lnSpc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г) 3+108=408.</a:t>
            </a:r>
          </a:p>
        </p:txBody>
      </p:sp>
      <p:pic>
        <p:nvPicPr>
          <p:cNvPr id="12293" name="Picture 7" descr="Карета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4214818"/>
            <a:ext cx="43719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362651">
            <a:off x="831818" y="2336193"/>
            <a:ext cx="7821179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История Липецкого курорта </a:t>
            </a:r>
          </a:p>
          <a:p>
            <a:pPr algn="ctr">
              <a:defRPr/>
            </a:pPr>
            <a:r>
              <a:rPr lang="ru-RU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 уроках </a:t>
            </a: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математики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7651" name="Picture 8" descr="H:\Documents and Settings\Aida\Рабочий стол\НОвая ГРАФИКА сборник\1111111111111\image31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92196">
            <a:off x="7089775" y="5486400"/>
            <a:ext cx="11747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Рисунок 11" descr="D:\ОЛЬГА\Фотографии Липецка\работа\парк\нп 19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81075"/>
            <a:ext cx="3817935" cy="259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4500562" y="1142984"/>
            <a:ext cx="41434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   </a:t>
            </a:r>
            <a:r>
              <a:rPr lang="ru-RU" sz="2400" b="1" dirty="0"/>
              <a:t>Площадь Нижнего парка города Липецка, основанного в 1805 году, равна 30 га. Выразите площадь Нижнего парка в арах</a:t>
            </a:r>
            <a:r>
              <a:rPr lang="ru-RU" sz="2000" b="1" dirty="0"/>
              <a:t>.</a:t>
            </a:r>
          </a:p>
        </p:txBody>
      </p:sp>
      <p:sp>
        <p:nvSpPr>
          <p:cNvPr id="29700" name="Прямоугольник 6"/>
          <p:cNvSpPr>
            <a:spLocks noChangeArrowheads="1"/>
          </p:cNvSpPr>
          <p:nvPr/>
        </p:nvSpPr>
        <p:spPr bwMode="auto">
          <a:xfrm>
            <a:off x="1142976" y="3786190"/>
            <a:ext cx="47863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/>
              <a:t>На Липецком курорте первый фонтан с минеральной водой был открыт в 1866 году. Сколько лет этому фонтану?</a:t>
            </a:r>
          </a:p>
        </p:txBody>
      </p:sp>
      <p:pic>
        <p:nvPicPr>
          <p:cNvPr id="20488" name="Рисунок 4" descr="D:\ОЛЬГА\Фотографии Липецка\работа\курорт\0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286124"/>
            <a:ext cx="27051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Рисунок 12" descr="D:\ОЛЬГА\Фотографии Липецка\работа\курорт\03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3527425" cy="2284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4859338" y="1773238"/>
            <a:ext cx="2881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4071934" y="785794"/>
            <a:ext cx="439102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/>
              <a:t>   </a:t>
            </a:r>
            <a:r>
              <a:rPr lang="ru-RU" sz="2400" dirty="0"/>
              <a:t>В 1809 г. при Липецком курорте минеральных вод впервые открывается библиотека. </a:t>
            </a:r>
            <a:r>
              <a:rPr lang="ru-RU" sz="2400" b="1" dirty="0"/>
              <a:t>Первоначально в </a:t>
            </a:r>
            <a:r>
              <a:rPr lang="ru-RU" sz="2400" b="1" dirty="0" smtClean="0"/>
              <a:t>библиотеке </a:t>
            </a:r>
            <a:r>
              <a:rPr lang="ru-RU" sz="2400" b="1" dirty="0"/>
              <a:t>было всего 18 книг на русском языке, на немецком – на  100 книг больше, чем на русском, на французском языке – на 172 книге больше, чем на немецком языке. 234 книги были на других языках.</a:t>
            </a:r>
            <a:r>
              <a:rPr lang="ru-RU" sz="2400" b="1" i="1" dirty="0"/>
              <a:t> </a:t>
            </a:r>
            <a:r>
              <a:rPr lang="ru-RU" sz="2400" b="1" dirty="0"/>
              <a:t>Сколько всего книг было в библиотеке курорта? </a:t>
            </a:r>
          </a:p>
        </p:txBody>
      </p:sp>
      <p:pic>
        <p:nvPicPr>
          <p:cNvPr id="9" name="Рисунок 8" descr="foto7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000372"/>
            <a:ext cx="3786188" cy="237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 rot="20871048">
            <a:off x="1169994" y="2234188"/>
            <a:ext cx="6541021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Мой город на уроках</a:t>
            </a:r>
          </a:p>
          <a:p>
            <a:pPr algn="ctr">
              <a:defRPr/>
            </a:pPr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геометрии</a:t>
            </a:r>
          </a:p>
        </p:txBody>
      </p:sp>
      <p:pic>
        <p:nvPicPr>
          <p:cNvPr id="19459" name="Picture 8" descr="H:\Documents and Settings\Aida\Рабочий стол\НОвая ГРАФИКА сборник\1111111111111\image31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92196">
            <a:off x="7089775" y="5486400"/>
            <a:ext cx="11747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IMG_27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14290"/>
            <a:ext cx="3671888" cy="3929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4357686" y="4286256"/>
            <a:ext cx="478631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rgbClr val="FFC000"/>
                </a:solidFill>
              </a:rPr>
              <a:t>Задача.</a:t>
            </a:r>
            <a:r>
              <a:rPr lang="ru-RU" sz="2400" b="1" dirty="0" smtClean="0">
                <a:solidFill>
                  <a:srgbClr val="FF0000"/>
                </a:solidFill>
              </a:rPr>
              <a:t>  </a:t>
            </a:r>
            <a:r>
              <a:rPr lang="ru-RU" sz="2400" b="1" dirty="0"/>
              <a:t>В основании постамента  памятника Клюеву находится равнобедренная трапеция, основания которой </a:t>
            </a:r>
            <a:r>
              <a:rPr lang="ru-RU" sz="2400" b="1" dirty="0" smtClean="0"/>
              <a:t> 1,4  </a:t>
            </a:r>
            <a:r>
              <a:rPr lang="ru-RU" sz="2400" b="1" dirty="0"/>
              <a:t>м и 2 м, угол при основании 60°. Найти длины боковых сторон.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14282" y="1142984"/>
            <a:ext cx="4176464" cy="3951288"/>
          </a:xfrm>
        </p:spPr>
        <p:txBody>
          <a:bodyPr>
            <a:normAutofit fontScale="92500"/>
          </a:bodyPr>
          <a:lstStyle/>
          <a:p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</a:rPr>
              <a:t>Митрофан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Алексеевич Клюев родился в Липецке 21 апреля 1848 г. За свою благотворительную помощь многим нуждающимся учреждениям города в 1903 г. он избирается городским головой Липецка.  15 июля 2006 г. на улице Советской недалеко от драмтеатра ему был воздвигнут памятник.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WordArt 4"/>
          <p:cNvSpPr>
            <a:spLocks noChangeArrowheads="1" noChangeShapeType="1" noTextEdit="1"/>
          </p:cNvSpPr>
          <p:nvPr/>
        </p:nvSpPr>
        <p:spPr bwMode="auto">
          <a:xfrm>
            <a:off x="785786" y="285728"/>
            <a:ext cx="685804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904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Памятник Петру 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I</a:t>
            </a:r>
            <a:endParaRPr lang="ru-RU" sz="3600" kern="10" dirty="0">
              <a:ln w="9525"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43438" y="1214422"/>
            <a:ext cx="4321175" cy="532765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100" dirty="0" smtClean="0"/>
              <a:t>     </a:t>
            </a:r>
            <a:r>
              <a:rPr lang="ru-RU" sz="2400" b="1" dirty="0" smtClean="0"/>
              <a:t>Памятник открыт 29 октября 1996г. В честь 300-летия Российского военно-морского флота. Отлит памятник на НЛМК.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/>
              <a:t>     Статуя 5,6м и весом 27т. Двенадцатиметровую колонну постамента  украшают ростры в виде русалок и барельефы, отражающие историю создания флота. Они выполнены липецким скульптором А.Е.Вагнером. Этот памятник стал символом Липецка.</a:t>
            </a:r>
          </a:p>
        </p:txBody>
      </p:sp>
      <p:pic>
        <p:nvPicPr>
          <p:cNvPr id="235526" name="Picture 6" descr="6"/>
          <p:cNvPicPr>
            <a:picLocks noChangeAspect="1" noChangeArrowheads="1"/>
          </p:cNvPicPr>
          <p:nvPr/>
        </p:nvPicPr>
        <p:blipFill>
          <a:blip r:embed="rId2" cstate="print"/>
          <a:srcRect l="14174" r="18898"/>
          <a:stretch>
            <a:fillRect/>
          </a:stretch>
        </p:blipFill>
        <p:spPr bwMode="auto">
          <a:xfrm>
            <a:off x="714348" y="1214421"/>
            <a:ext cx="4000529" cy="464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4165634"/>
          </a:xfrm>
        </p:spPr>
        <p:txBody>
          <a:bodyPr/>
          <a:lstStyle/>
          <a:p>
            <a:r>
              <a:rPr lang="ru-RU" b="1" i="1" dirty="0" smtClean="0"/>
              <a:t>Любовь к родному краю, знание его </a:t>
            </a:r>
          </a:p>
          <a:p>
            <a:pPr>
              <a:buNone/>
            </a:pPr>
            <a:r>
              <a:rPr lang="ru-RU" b="1" i="1" dirty="0" smtClean="0"/>
              <a:t>    истории – основа, на которой только и может осуществляться рост духовной культуры всего общества.</a:t>
            </a:r>
            <a:endParaRPr lang="ru-RU" b="1" dirty="0" smtClean="0"/>
          </a:p>
          <a:p>
            <a:pPr algn="r"/>
            <a:r>
              <a:rPr lang="ru-RU" b="1" dirty="0" smtClean="0"/>
              <a:t>Академик Д.С. Лихачёв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1253612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4464050" cy="335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5000628" y="1214422"/>
            <a:ext cx="392909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/>
              <a:t>  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В солнечный летний день тень, падающая от обелиска Петру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I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на землю, имеет длину 10,5 м. Найдите высоту обелиска, если тень, падающая от человека ростом 160 см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имеет длину 84 см.</a:t>
            </a: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44033" name="Group 22"/>
          <p:cNvGrpSpPr>
            <a:grpSpLocks/>
          </p:cNvGrpSpPr>
          <p:nvPr/>
        </p:nvGrpSpPr>
        <p:grpSpPr bwMode="auto">
          <a:xfrm>
            <a:off x="2643174" y="4143380"/>
            <a:ext cx="2224088" cy="1881188"/>
            <a:chOff x="28432" y="24923"/>
            <a:chExt cx="32" cy="28"/>
          </a:xfrm>
        </p:grpSpPr>
        <p:sp>
          <p:nvSpPr>
            <p:cNvPr id="147" name="Line 7"/>
            <p:cNvSpPr>
              <a:spLocks noChangeShapeType="1"/>
            </p:cNvSpPr>
            <p:nvPr/>
          </p:nvSpPr>
          <p:spPr bwMode="auto">
            <a:xfrm flipH="1">
              <a:off x="28433" y="24927"/>
              <a:ext cx="24" cy="1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Line 8"/>
            <p:cNvSpPr>
              <a:spLocks noChangeShapeType="1"/>
            </p:cNvSpPr>
            <p:nvPr/>
          </p:nvSpPr>
          <p:spPr bwMode="auto">
            <a:xfrm>
              <a:off x="28433" y="24945"/>
              <a:ext cx="2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Line 9"/>
            <p:cNvSpPr>
              <a:spLocks noChangeShapeType="1"/>
            </p:cNvSpPr>
            <p:nvPr/>
          </p:nvSpPr>
          <p:spPr bwMode="auto">
            <a:xfrm>
              <a:off x="28457" y="24927"/>
              <a:ext cx="0" cy="1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Line 10"/>
            <p:cNvSpPr>
              <a:spLocks noChangeShapeType="1"/>
            </p:cNvSpPr>
            <p:nvPr/>
          </p:nvSpPr>
          <p:spPr bwMode="auto">
            <a:xfrm>
              <a:off x="28443" y="24937"/>
              <a:ext cx="0" cy="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Oval 11"/>
            <p:cNvSpPr>
              <a:spLocks noChangeArrowheads="1"/>
            </p:cNvSpPr>
            <p:nvPr/>
          </p:nvSpPr>
          <p:spPr bwMode="auto">
            <a:xfrm>
              <a:off x="28442" y="24937"/>
              <a:ext cx="1" cy="1"/>
            </a:xfrm>
            <a:prstGeom prst="ellipse">
              <a:avLst/>
            </a:prstGeom>
            <a:solidFill>
              <a:srgbClr val="5B9BD5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Text Box 14"/>
            <p:cNvSpPr txBox="1">
              <a:spLocks noChangeArrowheads="1"/>
            </p:cNvSpPr>
            <p:nvPr/>
          </p:nvSpPr>
          <p:spPr bwMode="auto">
            <a:xfrm>
              <a:off x="28432" y="24945"/>
              <a:ext cx="5" cy="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Times New Roman" pitchFamily="18" charset="0"/>
                  <a:cs typeface="Arial" pitchFamily="34" charset="0"/>
                </a:rPr>
                <a:t>В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Text Box 16"/>
            <p:cNvSpPr txBox="1">
              <a:spLocks noChangeArrowheads="1"/>
            </p:cNvSpPr>
            <p:nvPr/>
          </p:nvSpPr>
          <p:spPr bwMode="auto">
            <a:xfrm>
              <a:off x="28456" y="24923"/>
              <a:ext cx="7" cy="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Times New Roman" pitchFamily="18" charset="0"/>
                  <a:cs typeface="Arial" pitchFamily="34" charset="0"/>
                </a:rPr>
                <a:t>А1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Text Box 17"/>
            <p:cNvSpPr txBox="1">
              <a:spLocks noChangeArrowheads="1"/>
            </p:cNvSpPr>
            <p:nvPr/>
          </p:nvSpPr>
          <p:spPr bwMode="auto">
            <a:xfrm>
              <a:off x="28456" y="24945"/>
              <a:ext cx="8" cy="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Times New Roman" pitchFamily="18" charset="0"/>
                  <a:cs typeface="Arial" pitchFamily="34" charset="0"/>
                </a:rPr>
                <a:t>С1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Text Box 18"/>
            <p:cNvSpPr txBox="1">
              <a:spLocks noChangeArrowheads="1"/>
            </p:cNvSpPr>
            <p:nvPr/>
          </p:nvSpPr>
          <p:spPr bwMode="auto">
            <a:xfrm>
              <a:off x="28441" y="24945"/>
              <a:ext cx="5" cy="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Times New Roman" pitchFamily="18" charset="0"/>
                  <a:cs typeface="Arial" pitchFamily="34" charset="0"/>
                </a:rPr>
                <a:t>С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Text Box 19"/>
            <p:cNvSpPr txBox="1">
              <a:spLocks noChangeArrowheads="1"/>
            </p:cNvSpPr>
            <p:nvPr/>
          </p:nvSpPr>
          <p:spPr bwMode="auto">
            <a:xfrm>
              <a:off x="28440" y="24932"/>
              <a:ext cx="5" cy="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Times New Roman" pitchFamily="18" charset="0"/>
                  <a:cs typeface="Arial" pitchFamily="34" charset="0"/>
                </a:rPr>
                <a:t>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Рисунок 2" descr="D:\РАЗНОЕ\картинки\города\NPPERE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959226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 descr="Изображение 0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42862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1785918" y="4929198"/>
            <a:ext cx="70008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C000"/>
                </a:solidFill>
              </a:rPr>
              <a:t>Задача.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Найдите площадь такого ромба, если его сторона 0,6 м, один из углов 60</a:t>
            </a:r>
            <a:r>
              <a:rPr lang="ru-RU" sz="2800" b="1" i="1" baseline="30000" dirty="0">
                <a:solidFill>
                  <a:schemeClr val="accent4">
                    <a:lumMod val="50000"/>
                  </a:schemeClr>
                </a:solidFill>
                <a:sym typeface="Symbol" pitchFamily="18" charset="2"/>
              </a:rPr>
              <a:t>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5949552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42984"/>
            <a:ext cx="4143436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285720" y="1071546"/>
            <a:ext cx="492919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  К декабрю 1970 года часовой мастер М. Т.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Гребёнкин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смонтировал на колокольне  краеведческого музея (ныне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Христорождественский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собор) башенные часы. </a:t>
            </a:r>
            <a:r>
              <a:rPr lang="ru-RU" sz="2400" b="1" dirty="0"/>
              <a:t>Диаметр циферблата составляет 2 м. Найдите длину окружности циферблата.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85720" y="1500174"/>
            <a:ext cx="8501122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stral" pitchFamily="66" charset="0"/>
                <a:cs typeface="Times New Roman" pitchFamily="18" charset="0"/>
              </a:rPr>
              <a:t>Защищая  </a:t>
            </a:r>
          </a:p>
          <a:p>
            <a:pPr algn="ctr"/>
            <a:r>
              <a:rPr lang="ru-RU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stral" pitchFamily="66" charset="0"/>
                <a:cs typeface="Times New Roman" pitchFamily="18" charset="0"/>
              </a:rPr>
              <a:t>Липецкую землю …</a:t>
            </a:r>
            <a:endParaRPr lang="ru-RU" sz="9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istral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357166"/>
            <a:ext cx="735808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2929"/>
                </a:solidFill>
              </a:rPr>
              <a:t>  402-й истребительный </a:t>
            </a:r>
            <a:r>
              <a:rPr lang="ru-RU" sz="2800" dirty="0" smtClean="0"/>
              <a:t>Севастопольский   Краснознаменный ордена Суворова III степени авиационный полк </a:t>
            </a:r>
            <a:r>
              <a:rPr lang="ru-RU" sz="2800" dirty="0" smtClean="0">
                <a:solidFill>
                  <a:srgbClr val="FF2929"/>
                </a:solidFill>
              </a:rPr>
              <a:t>3 июня 1943 года </a:t>
            </a:r>
            <a:r>
              <a:rPr lang="ru-RU" sz="2800" dirty="0" smtClean="0"/>
              <a:t>перелетел в </a:t>
            </a:r>
            <a:r>
              <a:rPr lang="ru-RU" sz="2800" u="sng" dirty="0" smtClean="0"/>
              <a:t>Липецк</a:t>
            </a:r>
            <a:r>
              <a:rPr lang="ru-RU" sz="2800" dirty="0" smtClean="0"/>
              <a:t>, где был переформирован и доукомплектован. На липецкой земле отметили вторую годовщину полка. </a:t>
            </a:r>
          </a:p>
          <a:p>
            <a:endParaRPr lang="ru-RU" dirty="0"/>
          </a:p>
        </p:txBody>
      </p:sp>
      <p:sp>
        <p:nvSpPr>
          <p:cNvPr id="3" name="5-конечная звезда 2"/>
          <p:cNvSpPr/>
          <p:nvPr/>
        </p:nvSpPr>
        <p:spPr>
          <a:xfrm>
            <a:off x="0" y="0"/>
            <a:ext cx="1928794" cy="1714488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402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968iapznam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876"/>
            <a:ext cx="5021903" cy="300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440" y="3929066"/>
            <a:ext cx="4000560" cy="236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8286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Задание .</a:t>
            </a:r>
            <a:r>
              <a:rPr lang="ru-RU" sz="3200" b="1" i="1" dirty="0" smtClean="0"/>
              <a:t> </a:t>
            </a:r>
            <a:r>
              <a:rPr lang="ru-RU" sz="2800" dirty="0" smtClean="0"/>
              <a:t>Округлите десятичные дроби 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1000108"/>
            <a:ext cx="48577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>а)  88,955 до сотых    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б)  807,13 до единиц   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в)  39,834 до десятых </a:t>
            </a:r>
          </a:p>
          <a:p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428992" y="1142984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88,96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4744" y="1785926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807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3306" y="2428868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39,8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Рисунок 11" descr="8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1357298"/>
            <a:ext cx="464343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071638" y="4857760"/>
            <a:ext cx="7072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8896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боевых вылетов</a:t>
            </a:r>
          </a:p>
          <a:p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807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воздушных боёв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сбито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398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самолётов противника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20"/>
                            </p:stCondLst>
                            <p:childTnLst>
                              <p:par>
                                <p:cTn id="2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714356"/>
            <a:ext cx="75724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Задание .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600" dirty="0" smtClean="0"/>
              <a:t>Восстановите запись: </a:t>
            </a:r>
          </a:p>
          <a:p>
            <a:pPr lvl="0"/>
            <a:endParaRPr lang="ru-RU" sz="3600" dirty="0" smtClean="0"/>
          </a:p>
          <a:p>
            <a:pPr>
              <a:lnSpc>
                <a:spcPct val="150000"/>
              </a:lnSpc>
            </a:pPr>
            <a:r>
              <a:rPr lang="ru-RU" sz="3600" dirty="0" smtClean="0"/>
              <a:t>4  2 + 1  7 = 2  1  2</a:t>
            </a:r>
          </a:p>
          <a:p>
            <a:pPr>
              <a:lnSpc>
                <a:spcPct val="150000"/>
              </a:lnSpc>
            </a:pPr>
            <a:r>
              <a:rPr lang="ru-RU" sz="3600" dirty="0" smtClean="0"/>
              <a:t>5  2 + 4  8 = 10</a:t>
            </a:r>
            <a:r>
              <a:rPr lang="ru-RU" sz="3600" b="1" dirty="0" smtClean="0"/>
              <a:t>       </a:t>
            </a:r>
            <a:endParaRPr lang="ru-RU" sz="3600" dirty="0" smtClean="0"/>
          </a:p>
          <a:p>
            <a:pPr>
              <a:lnSpc>
                <a:spcPct val="150000"/>
              </a:lnSpc>
            </a:pPr>
            <a:r>
              <a:rPr lang="ru-RU" sz="3600" dirty="0" smtClean="0"/>
              <a:t>1  6  3 – 2  7 = 1  6  0  3   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57224" y="2714620"/>
            <a:ext cx="28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,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7686" y="3571876"/>
            <a:ext cx="28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,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8860" y="3500438"/>
            <a:ext cx="28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,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0232" y="2714620"/>
            <a:ext cx="28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,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0430" y="1928802"/>
            <a:ext cx="28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,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24" y="1857364"/>
            <a:ext cx="28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,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1604" y="4500571"/>
            <a:ext cx="73581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обезврежено </a:t>
            </a:r>
            <a:r>
              <a:rPr lang="ru-RU" sz="2400" b="1" dirty="0" smtClean="0">
                <a:solidFill>
                  <a:srgbClr val="FF0000"/>
                </a:solidFill>
              </a:rPr>
              <a:t>12 агентов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/>
              <a:t>спецслужб фашистской Германии</a:t>
            </a:r>
          </a:p>
          <a:p>
            <a:r>
              <a:rPr lang="ru-RU" sz="2400" dirty="0" smtClean="0"/>
              <a:t>организовано и обучено </a:t>
            </a:r>
            <a:r>
              <a:rPr lang="ru-RU" sz="2400" b="1" dirty="0" smtClean="0">
                <a:solidFill>
                  <a:srgbClr val="FF0000"/>
                </a:solidFill>
              </a:rPr>
              <a:t>10 партизанских отрядов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/>
              <a:t>свыше </a:t>
            </a:r>
            <a:r>
              <a:rPr lang="ru-RU" sz="2400" b="1" dirty="0" smtClean="0">
                <a:solidFill>
                  <a:srgbClr val="FF0000"/>
                </a:solidFill>
              </a:rPr>
              <a:t>160</a:t>
            </a:r>
            <a:r>
              <a:rPr lang="ru-RU" sz="2400" b="1" dirty="0" smtClean="0"/>
              <a:t> </a:t>
            </a:r>
            <a:r>
              <a:rPr lang="ru-RU" sz="2400" dirty="0" smtClean="0"/>
              <a:t>уроженцев Липецкой области удостоены звания </a:t>
            </a:r>
            <a:r>
              <a:rPr lang="ru-RU" sz="2400" b="1" dirty="0" smtClean="0">
                <a:solidFill>
                  <a:srgbClr val="FF0000"/>
                </a:solidFill>
              </a:rPr>
              <a:t>Героя Советского Союза </a:t>
            </a:r>
            <a:endParaRPr lang="ru-RU" sz="24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12" name="12-конечная звезда 11"/>
          <p:cNvSpPr/>
          <p:nvPr/>
        </p:nvSpPr>
        <p:spPr>
          <a:xfrm>
            <a:off x="3214678" y="1857364"/>
            <a:ext cx="1071570" cy="928694"/>
          </a:xfrm>
          <a:prstGeom prst="star12">
            <a:avLst/>
          </a:prstGeom>
          <a:noFill/>
          <a:ln>
            <a:solidFill>
              <a:srgbClr val="FF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12-конечная звезда 12"/>
          <p:cNvSpPr/>
          <p:nvPr/>
        </p:nvSpPr>
        <p:spPr>
          <a:xfrm>
            <a:off x="3214678" y="3500438"/>
            <a:ext cx="1357322" cy="1000132"/>
          </a:xfrm>
          <a:prstGeom prst="star12">
            <a:avLst/>
          </a:prstGeom>
          <a:noFill/>
          <a:ln>
            <a:solidFill>
              <a:srgbClr val="FF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12-конечная звезда 13"/>
          <p:cNvSpPr/>
          <p:nvPr/>
        </p:nvSpPr>
        <p:spPr>
          <a:xfrm>
            <a:off x="2714612" y="2643182"/>
            <a:ext cx="1071570" cy="928694"/>
          </a:xfrm>
          <a:prstGeom prst="star12">
            <a:avLst/>
          </a:prstGeom>
          <a:noFill/>
          <a:ln>
            <a:solidFill>
              <a:srgbClr val="FF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 rot="20871048">
            <a:off x="83837" y="2234188"/>
            <a:ext cx="871334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Природа Липецкой области </a:t>
            </a:r>
          </a:p>
          <a:p>
            <a:pPr algn="ctr">
              <a:defRPr/>
            </a:pP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 уроках математики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9459" name="Picture 8" descr="H:\Documents and Settings\Aida\Рабочий стол\НОвая ГРАФИКА сборник\1111111111111\image31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92196">
            <a:off x="7089775" y="5486400"/>
            <a:ext cx="11747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Рисунок 8" descr="050822_03_pl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3311525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5" name="Text Box 11"/>
          <p:cNvSpPr txBox="1">
            <a:spLocks noChangeArrowheads="1"/>
          </p:cNvSpPr>
          <p:nvPr/>
        </p:nvSpPr>
        <p:spPr bwMode="auto">
          <a:xfrm>
            <a:off x="4214810" y="428604"/>
            <a:ext cx="428628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/>
              <a:t>   В </a:t>
            </a:r>
            <a:r>
              <a:rPr lang="ru-RU" sz="2400" dirty="0" err="1"/>
              <a:t>Чаплыгинском</a:t>
            </a:r>
            <a:r>
              <a:rPr lang="ru-RU" sz="2400" dirty="0"/>
              <a:t> районе по </a:t>
            </a:r>
            <a:r>
              <a:rPr lang="ru-RU" sz="2400" dirty="0" err="1"/>
              <a:t>Рясскому</a:t>
            </a:r>
            <a:r>
              <a:rPr lang="ru-RU" sz="2400" dirty="0"/>
              <a:t> полю протекают реки, которые носят названия Ряс. Сколько их вы узнаете, решив следующее уравнение: </a:t>
            </a:r>
          </a:p>
          <a:p>
            <a:pPr algn="ctr">
              <a:spcBef>
                <a:spcPct val="50000"/>
              </a:spcBef>
            </a:pPr>
            <a:r>
              <a:rPr lang="ru-RU" sz="2400" dirty="0"/>
              <a:t>7</a:t>
            </a:r>
            <a:r>
              <a:rPr lang="ru-RU" sz="2400" i="1" dirty="0"/>
              <a:t>х</a:t>
            </a:r>
            <a:r>
              <a:rPr lang="ru-RU" sz="2400" dirty="0"/>
              <a:t> – 78 = 3</a:t>
            </a:r>
            <a:r>
              <a:rPr lang="ru-RU" sz="2400" i="1" dirty="0"/>
              <a:t>х</a:t>
            </a:r>
            <a:r>
              <a:rPr lang="ru-RU" sz="2400" dirty="0"/>
              <a:t> – 58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71934" y="3214686"/>
            <a:ext cx="50720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Протяженность реки Дон по территории области 304 км. Длина реки Воронеж на 92 км меньше, чем Дона, а реки </a:t>
            </a:r>
            <a:r>
              <a:rPr lang="ru-RU" sz="2400" dirty="0" err="1" smtClean="0"/>
              <a:t>Байгора</a:t>
            </a:r>
            <a:r>
              <a:rPr lang="ru-RU" sz="2400" dirty="0" smtClean="0"/>
              <a:t> – на 112 км меньше, чем реки Воронеж. Найдите длины крупных рек, протекающих по территории нашей области. </a:t>
            </a:r>
            <a:endParaRPr lang="ru-RU" sz="2400" dirty="0"/>
          </a:p>
        </p:txBody>
      </p:sp>
      <p:pic>
        <p:nvPicPr>
          <p:cNvPr id="7" name="Picture 6" descr="5568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357562"/>
            <a:ext cx="3671888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3343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4143380"/>
            <a:ext cx="3219144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285720" y="285728"/>
            <a:ext cx="83915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  Животный </a:t>
            </a:r>
            <a:r>
              <a:rPr lang="ru-RU" sz="2400" dirty="0"/>
              <a:t>мир области очень разнообразен. </a:t>
            </a:r>
            <a:endParaRPr lang="ru-RU" sz="2400" dirty="0" smtClean="0"/>
          </a:p>
          <a:p>
            <a:r>
              <a:rPr lang="ru-RU" sz="2400" dirty="0" smtClean="0"/>
              <a:t>  Поскольку </a:t>
            </a:r>
            <a:r>
              <a:rPr lang="ru-RU" sz="2400" dirty="0"/>
              <a:t>область расположена в лесостепной зоне, животный мир ее представлен лесными и степными видами. Большинство млекопитающих живут в лесах. </a:t>
            </a:r>
          </a:p>
        </p:txBody>
      </p:sp>
      <p:pic>
        <p:nvPicPr>
          <p:cNvPr id="8" name="Рисунок 7" descr="3343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93323"/>
            <a:ext cx="2371742" cy="296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3343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1785926"/>
            <a:ext cx="3500462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50820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1785926"/>
            <a:ext cx="3048000" cy="208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D:\ОЛЬГА\МО математиков\ФОТО\IMG_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8464550" cy="3938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85728"/>
            <a:ext cx="8964488" cy="1224136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2004 г. </a:t>
            </a:r>
            <a:r>
              <a:rPr lang="ru-RU" sz="2800" dirty="0" smtClean="0"/>
              <a:t>корпусу №1 </a:t>
            </a:r>
            <a:r>
              <a:rPr lang="ru-RU" sz="2800" dirty="0" smtClean="0"/>
              <a:t>лицея</a:t>
            </a:r>
            <a:r>
              <a:rPr lang="ru-RU" sz="2800" dirty="0" smtClean="0"/>
              <a:t> </a:t>
            </a:r>
            <a:r>
              <a:rPr lang="ru-RU" sz="2800" dirty="0" smtClean="0"/>
              <a:t>присвоено имя Героя Советского Союза Главного маршала артиллерии и</a:t>
            </a:r>
            <a:br>
              <a:rPr lang="ru-RU" sz="2800" dirty="0" smtClean="0"/>
            </a:br>
            <a:r>
              <a:rPr lang="ru-RU" sz="2800" dirty="0" smtClean="0"/>
              <a:t> ракетных войск М.И. </a:t>
            </a:r>
            <a:r>
              <a:rPr lang="ru-RU" sz="2800" dirty="0" err="1" smtClean="0"/>
              <a:t>Неделина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2"/>
          <p:cNvSpPr>
            <a:spLocks noChangeArrowheads="1" noChangeShapeType="1" noTextEdit="1"/>
          </p:cNvSpPr>
          <p:nvPr/>
        </p:nvSpPr>
        <p:spPr bwMode="auto">
          <a:xfrm>
            <a:off x="2786050" y="285728"/>
            <a:ext cx="3086109" cy="693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9050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3399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Задание   </a:t>
            </a:r>
            <a:r>
              <a:rPr lang="ru-RU" sz="3600" kern="10" dirty="0">
                <a:ln w="19050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3399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57158" y="1857364"/>
            <a:ext cx="8275642" cy="4105275"/>
          </a:xfrm>
          <a:prstGeom prst="rect">
            <a:avLst/>
          </a:prstGeom>
          <a:solidFill>
            <a:srgbClr val="FFCC99">
              <a:alpha val="47842"/>
            </a:srgbClr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2400">
              <a:latin typeface="Times New Roman" pitchFamily="18" charset="0"/>
            </a:endParaRPr>
          </a:p>
          <a:p>
            <a:pPr algn="ctr" eaLnBrk="0" hangingPunct="0"/>
            <a:endParaRPr lang="ru-RU" sz="6000">
              <a:latin typeface="Times New Roman" pitchFamily="18" charset="0"/>
            </a:endParaRPr>
          </a:p>
        </p:txBody>
      </p: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428596" y="1052513"/>
            <a:ext cx="85011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  </a:t>
            </a:r>
            <a:r>
              <a:rPr lang="ru-RU" sz="2400" dirty="0"/>
              <a:t>Отметьте на координатной плоскости точки. Соедините их отрезками.</a:t>
            </a:r>
          </a:p>
        </p:txBody>
      </p:sp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714348" y="2071678"/>
            <a:ext cx="7786742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(- 9; 5), (- 7; 5), (- 6; 6), (- 5; 6), (- 4; 7), (- 4; 6), (- 1; 3), (8; 3), (10; 1), (10; - 4), (9; - 5), (9; - 1), (7; - 7), (5; - 7), (6; - 6), (6; - 4), (5; - 2), (5; - 1), (3; - 2), (0; - 1), (- 3; - 2), (- 3; - 7), (- 5; - 7),      (- 4; - 6), (- 4; - 1),  (- 6; 3), (- 9; 4), (- 9; 5).</a:t>
            </a:r>
            <a:r>
              <a:rPr lang="ru-RU" sz="2800" i="1" dirty="0" smtClean="0"/>
              <a:t> 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Глаз: (- 6; 5)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57166"/>
            <a:ext cx="721523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sz="4000" dirty="0" err="1" smtClean="0">
                <a:solidFill>
                  <a:schemeClr val="accent4">
                    <a:lumMod val="50000"/>
                  </a:schemeClr>
                </a:solidFill>
              </a:rPr>
              <a:t>Галичья</a:t>
            </a:r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</a:rPr>
              <a:t> гора 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428736"/>
            <a:ext cx="4320480" cy="4726027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Площадь: 1504,6 км</a:t>
            </a:r>
          </a:p>
          <a:p>
            <a:pPr eaLnBrk="1" hangingPunct="1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Население: 38,8 тыс.чел.</a:t>
            </a:r>
          </a:p>
          <a:p>
            <a:pPr eaLnBrk="1" hangingPunct="1"/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Галичью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гору по праву называют ботаническим феноменом. Здесь растут редчайшие виды растений. Непременно загляните в питомник хищных птиц, где живут соколы-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балобаны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, совы и орлы.</a:t>
            </a:r>
          </a:p>
          <a:p>
            <a:pPr eaLnBrk="1" hangingPunct="1">
              <a:buNone/>
            </a:pP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508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sz="2200" smtClean="0"/>
          </a:p>
        </p:txBody>
      </p:sp>
      <p:pic>
        <p:nvPicPr>
          <p:cNvPr id="21510" name="Picture 7" descr="Галичья го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2285992"/>
            <a:ext cx="442915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</a:rPr>
              <a:t>Птицы заповедника.</a:t>
            </a:r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1357298"/>
            <a:ext cx="4320480" cy="409391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400" b="1" u="sng" dirty="0" smtClean="0">
                <a:solidFill>
                  <a:srgbClr val="FFC000"/>
                </a:solidFill>
              </a:rPr>
              <a:t>Задача.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    Сапсан- хищная птица из семейства соколиных.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     Вставьте пропущенные цифры и  узнаете, какую скорость они развивают во время охоты в м/с.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  6*,64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+ *7,3*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     _______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   *0,*0</a:t>
            </a:r>
          </a:p>
        </p:txBody>
      </p:sp>
      <p:sp>
        <p:nvSpPr>
          <p:cNvPr id="2253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sz="2200" smtClean="0"/>
          </a:p>
        </p:txBody>
      </p:sp>
      <p:pic>
        <p:nvPicPr>
          <p:cNvPr id="22534" name="Picture 8" descr="Со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3929066"/>
            <a:ext cx="3278187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 descr="Сокол Балоб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00174"/>
            <a:ext cx="324008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28596" y="285728"/>
            <a:ext cx="4252914" cy="4949825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solidFill>
                  <a:srgbClr val="FFC000"/>
                </a:solidFill>
              </a:rPr>
              <a:t>Задача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1. Выпишите из первой строки наименьшее из чисел.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2. Из второй строки наибольшее из чисел.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3. Из третьей – число, которое располагается между двумя другими.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4. Найдите сумму выписанных чисел и получите длину тела бобра в дм.</a:t>
            </a:r>
          </a:p>
          <a:p>
            <a:pPr eaLnBrk="1" hangingPunct="1">
              <a:buFont typeface="Wingdings" pitchFamily="2" charset="2"/>
              <a:buNone/>
            </a:pPr>
            <a:endParaRPr lang="ru-RU" sz="14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57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57166"/>
            <a:ext cx="4320480" cy="409391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Бобр – самый крупный  грызун России, приспособленный к полуводному образу жизни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Бобровый питомник находится неподалёку от станции Графское </a:t>
            </a:r>
            <a:r>
              <a:rPr lang="ru-RU" sz="2400" b="1" dirty="0" err="1" smtClean="0">
                <a:solidFill>
                  <a:schemeClr val="tx1"/>
                </a:solidFill>
              </a:rPr>
              <a:t>Усманского</a:t>
            </a:r>
            <a:r>
              <a:rPr lang="ru-RU" sz="2400" b="1" dirty="0" smtClean="0">
                <a:solidFill>
                  <a:schemeClr val="tx1"/>
                </a:solidFill>
              </a:rPr>
              <a:t> района. </a:t>
            </a:r>
          </a:p>
        </p:txBody>
      </p:sp>
      <p:pic>
        <p:nvPicPr>
          <p:cNvPr id="24580" name="Picture 7" descr="55555 Боб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3571876"/>
            <a:ext cx="338930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457" name="Group 33"/>
          <p:cNvGraphicFramePr>
            <a:graphicFrameLocks noGrp="1"/>
          </p:cNvGraphicFramePr>
          <p:nvPr/>
        </p:nvGraphicFramePr>
        <p:xfrm>
          <a:off x="1857356" y="5000636"/>
          <a:ext cx="2808287" cy="1567406"/>
        </p:xfrm>
        <a:graphic>
          <a:graphicData uri="http://schemas.openxmlformats.org/drawingml/2006/table">
            <a:tbl>
              <a:tblPr/>
              <a:tblGrid>
                <a:gridCol w="936625"/>
                <a:gridCol w="935037"/>
                <a:gridCol w="936625"/>
              </a:tblGrid>
              <a:tr h="495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5,92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57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2,39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 rot="20871048">
            <a:off x="262533" y="2649686"/>
            <a:ext cx="835594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Внеклассные мероприятия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9459" name="Picture 8" descr="H:\Documents and Settings\Aida\Рабочий стол\НОвая ГРАФИКА сборник\1111111111111\image31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92196">
            <a:off x="7089775" y="5486400"/>
            <a:ext cx="11747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96974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r>
              <a:rPr lang="ru-RU" dirty="0" smtClean="0">
                <a:solidFill>
                  <a:srgbClr val="00B050"/>
                </a:solidFill>
              </a:rPr>
              <a:t>Липецк</a:t>
            </a:r>
            <a:endParaRPr lang="ru-RU" dirty="0">
              <a:solidFill>
                <a:srgbClr val="00B05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428736"/>
          <a:ext cx="7786716" cy="3932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6597"/>
                <a:gridCol w="1042203"/>
                <a:gridCol w="1042203"/>
                <a:gridCol w="967760"/>
                <a:gridCol w="937953"/>
              </a:tblGrid>
              <a:tr h="857256">
                <a:tc>
                  <a:txBody>
                    <a:bodyPr/>
                    <a:lstStyle/>
                    <a:p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</a:t>
                      </a:r>
                      <a:r>
                        <a:rPr kumimoji="0" lang="ru-RU" sz="2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улицам и площадям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hlinkClick r:id="rId2" action="ppaction://hlinksldjump"/>
                        </a:rPr>
                        <a:t>100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hlinkClick r:id="rId3" action="ppaction://hlinksldjump"/>
                        </a:rPr>
                        <a:t>200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hlinkClick r:id="" action="ppaction://noaction"/>
                        </a:rPr>
                        <a:t>300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hlinkClick r:id="rId4" action="ppaction://hlinksldjump"/>
                        </a:rPr>
                        <a:t>400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Памятники  истории  города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hlinkClick r:id="" action="ppaction://noaction"/>
                        </a:rPr>
                        <a:t>100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C000"/>
                          </a:solidFill>
                          <a:hlinkClick r:id="rId5" action="ppaction://hlinksldjump"/>
                        </a:rPr>
                        <a:t>200</a:t>
                      </a:r>
                      <a:endParaRPr lang="ru-RU" sz="24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C000"/>
                          </a:solidFill>
                          <a:hlinkClick r:id="rId6" action="ppaction://hlinksldjump"/>
                        </a:rPr>
                        <a:t>300</a:t>
                      </a:r>
                      <a:endParaRPr lang="ru-RU" sz="24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C000"/>
                          </a:solidFill>
                          <a:hlinkClick r:id="rId7" action="ppaction://hlinksldjump"/>
                        </a:rPr>
                        <a:t>400</a:t>
                      </a:r>
                      <a:endParaRPr lang="ru-RU" sz="24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  <a:tr h="901394"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Парки</a:t>
                      </a:r>
                      <a:r>
                        <a:rPr kumimoji="0" lang="ru-RU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скверы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C000"/>
                          </a:solidFill>
                          <a:hlinkClick r:id="rId3" action="ppaction://hlinksldjump"/>
                        </a:rPr>
                        <a:t>100</a:t>
                      </a:r>
                      <a:endParaRPr lang="ru-RU" sz="24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C000"/>
                          </a:solidFill>
                          <a:hlinkClick r:id="rId4" action="ppaction://hlinksldjump"/>
                        </a:rPr>
                        <a:t>200</a:t>
                      </a:r>
                      <a:endParaRPr lang="ru-RU" sz="24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C000"/>
                          </a:solidFill>
                          <a:hlinkClick r:id="rId8" action="ppaction://hlinksldjump"/>
                        </a:rPr>
                        <a:t>300</a:t>
                      </a:r>
                      <a:endParaRPr lang="ru-RU" sz="24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C000"/>
                          </a:solidFill>
                          <a:hlinkClick r:id="rId9" action="ppaction://hlinksldjump"/>
                        </a:rPr>
                        <a:t>400</a:t>
                      </a:r>
                      <a:endParaRPr lang="ru-RU" sz="24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  <a:tr h="117349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Мосты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  <a:hlinkClick r:id="rId10" action="ppaction://hlinksldjump"/>
                        </a:rPr>
                        <a:t>100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  <a:hlinkClick r:id="rId11" action="ppaction://hlinksldjump"/>
                        </a:rPr>
                        <a:t>200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  <a:hlinkClick r:id="rId6" action="ppaction://hlinksldjump"/>
                        </a:rPr>
                        <a:t>300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  <a:hlinkClick r:id="rId12" action="ppaction://hlinksldjump"/>
                        </a:rPr>
                        <a:t>400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Парки и скверы</a:t>
            </a: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500063" y="1000125"/>
            <a:ext cx="2428875" cy="50006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ru-RU" sz="2800" b="1" i="1" dirty="0" smtClean="0">
                <a:solidFill>
                  <a:srgbClr val="FFC000"/>
                </a:solidFill>
              </a:rPr>
              <a:t>(300 очков) </a:t>
            </a:r>
            <a:endParaRPr lang="ru-RU" sz="2800" dirty="0" smtClean="0">
              <a:solidFill>
                <a:srgbClr val="FFC000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ru-RU" dirty="0" smtClean="0"/>
          </a:p>
        </p:txBody>
      </p:sp>
      <p:pic>
        <p:nvPicPr>
          <p:cNvPr id="20486" name="Рисунок 6" descr="64f79b0be2ea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4000500"/>
            <a:ext cx="414337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7" descr="D:\ОЛЬГА\краеведение\Фотографии Липецка\работа\парк\8d8c84f3259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2428875"/>
            <a:ext cx="40005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5429250" y="5303838"/>
            <a:ext cx="32146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            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313" y="1714500"/>
            <a:ext cx="4357687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Площадь Нижнего парка 101га, а зоопарка 4,1 га. Сколько процентов площади Нижнего парка составляет зоопарк?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7620" y="1000108"/>
            <a:ext cx="4786346" cy="83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latin typeface="+mn-lt"/>
              </a:rPr>
              <a:t>Нижний парк- дендрологический памятник природы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Мосты </a:t>
            </a:r>
            <a:r>
              <a:rPr lang="ru-RU" sz="4000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endParaRPr lang="ru-RU" sz="40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571500" y="1643063"/>
            <a:ext cx="2286000" cy="571500"/>
          </a:xfrm>
        </p:spPr>
        <p:txBody>
          <a:bodyPr>
            <a:normAutofit lnSpcReduction="10000"/>
          </a:bodyPr>
          <a:lstStyle/>
          <a:p>
            <a:pPr marL="448056" indent="-384048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b="1" i="1" dirty="0" smtClean="0">
                <a:solidFill>
                  <a:srgbClr val="FFC000"/>
                </a:solidFill>
              </a:rPr>
              <a:t>(300 очков)</a:t>
            </a:r>
          </a:p>
        </p:txBody>
      </p:sp>
      <p:pic>
        <p:nvPicPr>
          <p:cNvPr id="9" name="Picture 7" descr="E:\main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5" y="2286000"/>
            <a:ext cx="44005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2875" y="2286001"/>
            <a:ext cx="40719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>
                <a:latin typeface="+mn-lt"/>
              </a:rPr>
              <a:t>Сколько мостов в Липецке официально имеют собственные имена, вы узнаете, решив уравнение:</a:t>
            </a:r>
          </a:p>
          <a:p>
            <a:pPr algn="ctr">
              <a:defRPr/>
            </a:pPr>
            <a:r>
              <a:rPr lang="en-US" sz="2400" i="1" dirty="0"/>
              <a:t>      </a:t>
            </a:r>
            <a:r>
              <a:rPr lang="ru-RU" sz="2400" b="1" i="1" dirty="0"/>
              <a:t>2</a:t>
            </a:r>
            <a:r>
              <a:rPr lang="en-US" sz="2400" b="1" i="1" dirty="0"/>
              <a:t>х</a:t>
            </a:r>
            <a:r>
              <a:rPr lang="en-US" sz="2400" b="1" i="1" baseline="30000" dirty="0"/>
              <a:t>3</a:t>
            </a:r>
            <a:r>
              <a:rPr lang="en-US" sz="2400" b="1" i="1" dirty="0"/>
              <a:t> </a:t>
            </a:r>
            <a:r>
              <a:rPr lang="ru-RU" sz="2400" b="1" i="1" dirty="0"/>
              <a:t>–</a:t>
            </a:r>
            <a:r>
              <a:rPr lang="en-US" sz="2400" b="1" i="1" dirty="0"/>
              <a:t> </a:t>
            </a:r>
            <a:r>
              <a:rPr lang="ru-RU" sz="2400" b="1" i="1" dirty="0"/>
              <a:t>5</a:t>
            </a:r>
            <a:r>
              <a:rPr lang="en-US" sz="2400" b="1" i="1" dirty="0"/>
              <a:t>4</a:t>
            </a:r>
            <a:r>
              <a:rPr lang="ru-RU" sz="2400" b="1" i="1" dirty="0"/>
              <a:t>=0</a:t>
            </a:r>
            <a:endParaRPr lang="ru-RU" sz="2400" b="1" i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4143375" y="167275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Петровский мост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ru-RU" dirty="0" smtClean="0"/>
              <a:t>Памятники истории города</a:t>
            </a: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357188" y="1285875"/>
            <a:ext cx="8586787" cy="10001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2800" b="1" i="1" dirty="0" smtClean="0">
                <a:solidFill>
                  <a:srgbClr val="FFC000"/>
                </a:solidFill>
              </a:rPr>
              <a:t>(400 очков</a:t>
            </a:r>
            <a:r>
              <a:rPr lang="ru-RU" sz="2400" b="1" i="1" dirty="0" smtClean="0">
                <a:solidFill>
                  <a:srgbClr val="FFC000"/>
                </a:solidFill>
              </a:rPr>
              <a:t>)</a:t>
            </a:r>
            <a:endParaRPr lang="ru-RU" sz="2400" dirty="0" smtClean="0">
              <a:solidFill>
                <a:srgbClr val="FFC000"/>
              </a:solidFill>
            </a:endParaRPr>
          </a:p>
        </p:txBody>
      </p:sp>
      <p:pic>
        <p:nvPicPr>
          <p:cNvPr id="10" name="Рисунок 9" descr="Пуш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2143125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071934" y="1142984"/>
            <a:ext cx="4786304" cy="83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Памятник 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зарождению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металлургии в Липецке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313" y="2143125"/>
            <a:ext cx="3929062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atin typeface="+mn-lt"/>
              </a:rPr>
              <a:t>Длина окружности одной из </a:t>
            </a:r>
            <a:r>
              <a:rPr lang="ru-RU" sz="2400" b="1" dirty="0" smtClean="0">
                <a:latin typeface="+mn-lt"/>
              </a:rPr>
              <a:t>пушек </a:t>
            </a:r>
            <a:r>
              <a:rPr lang="ru-RU" sz="2400" b="1" dirty="0">
                <a:latin typeface="+mn-lt"/>
              </a:rPr>
              <a:t>89 см. Какого диаметра нужно было отливать ядра для таких пушек?</a:t>
            </a:r>
          </a:p>
          <a:p>
            <a:pPr>
              <a:defRPr/>
            </a:pPr>
            <a:r>
              <a:rPr lang="ru-RU" sz="2400" b="1" dirty="0">
                <a:latin typeface="+mn-lt"/>
              </a:rPr>
              <a:t>(Ответ округлите до целых)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"/>
          <p:cNvSpPr txBox="1">
            <a:spLocks noChangeArrowheads="1"/>
          </p:cNvSpPr>
          <p:nvPr/>
        </p:nvSpPr>
        <p:spPr bwMode="auto">
          <a:xfrm>
            <a:off x="4284663" y="1052513"/>
            <a:ext cx="4073551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  В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лицее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установлен бюст М.И.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Неделина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и создана экспозиция, посвященная его жизни и деятельности. </a:t>
            </a:r>
          </a:p>
        </p:txBody>
      </p:sp>
      <p:pic>
        <p:nvPicPr>
          <p:cNvPr id="21505" name="Picture 1" descr="D:\ОЛЬГА\МО математиков\КОНФЕРЕНЦИЯ в ЛГПУ\фото по краевед\DSC007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20713"/>
            <a:ext cx="3359150" cy="2519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6" name="Picture 2" descr="D:\ОЛЬГА\МО математиков\КОНФЕРЕНЦИЯ в ЛГПУ\фото по краевед\DSC007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2781300"/>
            <a:ext cx="4319587" cy="3240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7" name="Picture 3" descr="D:\ОЛЬГА\МО математиков\КОНФЕРЕНЦИЯ в ЛГПУ\фото по краевед\DSC00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357563"/>
            <a:ext cx="3384550" cy="2538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 rot="20871048">
            <a:off x="3031302" y="2649686"/>
            <a:ext cx="281840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Проекты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9459" name="Picture 8" descr="H:\Documents and Settings\Aida\Рабочий стол\НОвая ГРАФИКА сборник\1111111111111\image31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92196">
            <a:off x="7089775" y="5486400"/>
            <a:ext cx="11747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428625" y="500042"/>
            <a:ext cx="8258175" cy="635795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altLang="ru-RU" sz="4300" b="1" dirty="0" smtClean="0">
                <a:latin typeface="Times New Roman" pitchFamily="18" charset="0"/>
                <a:cs typeface="Times New Roman" pitchFamily="18" charset="0"/>
              </a:rPr>
              <a:t>Математика в названиях улиц  города  Липецка                             </a:t>
            </a:r>
          </a:p>
          <a:p>
            <a:endParaRPr lang="ru-RU" altLang="ru-RU" dirty="0" smtClean="0"/>
          </a:p>
          <a:p>
            <a:r>
              <a:rPr lang="ru-RU" altLang="ru-RU" dirty="0" smtClean="0"/>
              <a:t>Мы нашли информацию о </a:t>
            </a:r>
          </a:p>
          <a:p>
            <a:r>
              <a:rPr lang="ru-RU" altLang="ru-RU" dirty="0" smtClean="0">
                <a:solidFill>
                  <a:srgbClr val="FF0000"/>
                </a:solidFill>
              </a:rPr>
              <a:t>21 улице </a:t>
            </a:r>
            <a:r>
              <a:rPr lang="ru-RU" altLang="ru-RU" dirty="0" smtClean="0"/>
              <a:t>Липецка, в названиях которых встречаются </a:t>
            </a:r>
            <a:r>
              <a:rPr lang="ru-RU" altLang="ru-RU" dirty="0" smtClean="0">
                <a:solidFill>
                  <a:srgbClr val="FF0000"/>
                </a:solidFill>
              </a:rPr>
              <a:t>числа </a:t>
            </a:r>
          </a:p>
          <a:p>
            <a:endParaRPr lang="ru-RU" altLang="ru-RU" dirty="0" smtClean="0"/>
          </a:p>
          <a:p>
            <a:r>
              <a:rPr lang="ru-RU" altLang="ru-RU" dirty="0" smtClean="0"/>
              <a:t>Из них только </a:t>
            </a:r>
            <a:r>
              <a:rPr lang="ru-RU" altLang="ru-RU" dirty="0" smtClean="0">
                <a:solidFill>
                  <a:srgbClr val="FF0000"/>
                </a:solidFill>
              </a:rPr>
              <a:t>2 улицы </a:t>
            </a:r>
            <a:r>
              <a:rPr lang="ru-RU" altLang="ru-RU" dirty="0" smtClean="0"/>
              <a:t>были образованы </a:t>
            </a:r>
            <a:r>
              <a:rPr lang="ru-RU" altLang="ru-RU" dirty="0" smtClean="0">
                <a:solidFill>
                  <a:srgbClr val="FF0000"/>
                </a:solidFill>
              </a:rPr>
              <a:t>в 19веке</a:t>
            </a:r>
            <a:r>
              <a:rPr lang="ru-RU" altLang="ru-RU" dirty="0" smtClean="0"/>
              <a:t>, а остальные в период </a:t>
            </a:r>
            <a:r>
              <a:rPr lang="ru-RU" altLang="ru-RU" dirty="0" smtClean="0">
                <a:solidFill>
                  <a:srgbClr val="FF0000"/>
                </a:solidFill>
              </a:rPr>
              <a:t>с 1936 по 1996 г</a:t>
            </a:r>
            <a:r>
              <a:rPr lang="ru-RU" altLang="ru-RU" dirty="0" smtClean="0">
                <a:solidFill>
                  <a:srgbClr val="FFC000"/>
                </a:solidFill>
              </a:rPr>
              <a:t>. </a:t>
            </a:r>
          </a:p>
          <a:p>
            <a:endParaRPr lang="ru-RU" altLang="ru-RU" dirty="0" smtClean="0"/>
          </a:p>
          <a:p>
            <a:endParaRPr lang="ru-RU" altLang="ru-RU" dirty="0" smtClean="0"/>
          </a:p>
          <a:p>
            <a:r>
              <a:rPr lang="ru-RU" altLang="ru-RU" dirty="0" smtClean="0"/>
              <a:t> </a:t>
            </a:r>
          </a:p>
        </p:txBody>
      </p:sp>
    </p:spTree>
  </p:cSld>
  <p:clrMapOvr>
    <a:masterClrMapping/>
  </p:clrMapOvr>
  <p:transition spd="med" advTm="20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2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3890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Улица Куликовская теперь… 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72158"/>
          </a:xfrm>
        </p:spPr>
        <p:txBody>
          <a:bodyPr/>
          <a:lstStyle/>
          <a:p>
            <a:r>
              <a:rPr lang="ru-RU" altLang="ru-RU" sz="4400" dirty="0" smtClean="0"/>
              <a:t>                               </a:t>
            </a:r>
          </a:p>
          <a:p>
            <a:endParaRPr lang="ru-RU" altLang="ru-RU" sz="4400" b="1" dirty="0" smtClean="0">
              <a:solidFill>
                <a:srgbClr val="FFC000"/>
              </a:solidFill>
            </a:endParaRPr>
          </a:p>
          <a:p>
            <a:endParaRPr lang="ru-RU" altLang="ru-RU" sz="4400" b="1" dirty="0" smtClean="0">
              <a:solidFill>
                <a:srgbClr val="FFC000"/>
              </a:solidFill>
            </a:endParaRPr>
          </a:p>
          <a:p>
            <a:endParaRPr lang="ru-RU" altLang="ru-RU" sz="4400" b="1" dirty="0" smtClean="0">
              <a:solidFill>
                <a:srgbClr val="FFC000"/>
              </a:solidFill>
            </a:endParaRPr>
          </a:p>
          <a:p>
            <a:endParaRPr lang="ru-RU" altLang="ru-RU" sz="4400" b="1" dirty="0" smtClean="0">
              <a:solidFill>
                <a:srgbClr val="FFC000"/>
              </a:solidFill>
            </a:endParaRPr>
          </a:p>
          <a:p>
            <a:r>
              <a:rPr lang="ru-RU" altLang="ru-RU" sz="4400" b="1" dirty="0" smtClean="0">
                <a:solidFill>
                  <a:srgbClr val="FF0000"/>
                </a:solidFill>
              </a:rPr>
              <a:t>улица 8 Марта</a:t>
            </a: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857375"/>
            <a:ext cx="3929061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Объект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643313"/>
            <a:ext cx="397827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67467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400" b="1" dirty="0" smtClean="0"/>
              <a:t>Улица 8 Марта </a:t>
            </a:r>
            <a:endParaRPr lang="ru-RU" sz="4400" b="1" dirty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0" y="928688"/>
            <a:ext cx="9144000" cy="5243512"/>
          </a:xfrm>
        </p:spPr>
        <p:txBody>
          <a:bodyPr>
            <a:normAutofit/>
          </a:bodyPr>
          <a:lstStyle/>
          <a:p>
            <a:r>
              <a:rPr lang="ru-RU" altLang="ru-RU" dirty="0" smtClean="0"/>
              <a:t>Протяженность </a:t>
            </a:r>
            <a:r>
              <a:rPr lang="ru-RU" altLang="ru-RU" dirty="0" smtClean="0">
                <a:solidFill>
                  <a:srgbClr val="FF0000"/>
                </a:solidFill>
              </a:rPr>
              <a:t>980м</a:t>
            </a:r>
            <a:r>
              <a:rPr lang="ru-RU" altLang="ru-RU" dirty="0" smtClean="0"/>
              <a:t>.</a:t>
            </a:r>
          </a:p>
          <a:p>
            <a:r>
              <a:rPr lang="ru-RU" altLang="ru-RU" dirty="0" smtClean="0"/>
              <a:t>Время образования </a:t>
            </a:r>
            <a:r>
              <a:rPr lang="ru-RU" altLang="ru-RU" dirty="0" smtClean="0">
                <a:solidFill>
                  <a:srgbClr val="FF0000"/>
                </a:solidFill>
              </a:rPr>
              <a:t>19 век.</a:t>
            </a:r>
          </a:p>
          <a:p>
            <a:r>
              <a:rPr lang="ru-RU" altLang="ru-RU" dirty="0" smtClean="0"/>
              <a:t>Первоначально называлась </a:t>
            </a:r>
            <a:r>
              <a:rPr lang="ru-RU" altLang="ru-RU" dirty="0" smtClean="0">
                <a:solidFill>
                  <a:srgbClr val="FF0000"/>
                </a:solidFill>
              </a:rPr>
              <a:t>Куликовской </a:t>
            </a:r>
            <a:r>
              <a:rPr lang="ru-RU" altLang="ru-RU" dirty="0" smtClean="0"/>
              <a:t>(в честь </a:t>
            </a:r>
            <a:r>
              <a:rPr lang="ru-RU" altLang="ru-RU" dirty="0" smtClean="0">
                <a:solidFill>
                  <a:srgbClr val="FF0000"/>
                </a:solidFill>
              </a:rPr>
              <a:t>Куликовской битвы</a:t>
            </a:r>
            <a:r>
              <a:rPr lang="ru-RU" altLang="ru-RU" dirty="0" smtClean="0"/>
              <a:t>). Переименована в советское время, новое название связано с </a:t>
            </a:r>
            <a:r>
              <a:rPr lang="ru-RU" altLang="ru-RU" dirty="0" smtClean="0">
                <a:solidFill>
                  <a:srgbClr val="FF0000"/>
                </a:solidFill>
              </a:rPr>
              <a:t>Международным женским днем</a:t>
            </a:r>
            <a:r>
              <a:rPr lang="ru-RU" altLang="ru-RU" dirty="0" smtClean="0"/>
              <a:t>, который отмечается </a:t>
            </a:r>
            <a:r>
              <a:rPr lang="ru-RU" altLang="ru-RU" dirty="0" smtClean="0">
                <a:solidFill>
                  <a:srgbClr val="FF0000"/>
                </a:solidFill>
              </a:rPr>
              <a:t>8 марта</a:t>
            </a:r>
          </a:p>
        </p:txBody>
      </p:sp>
    </p:spTree>
  </p:cSld>
  <p:clrMapOvr>
    <a:masterClrMapping/>
  </p:clrMapOvr>
  <p:transition spd="med" advTm="20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2858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Улица Скатная теперь… </a:t>
            </a:r>
            <a:endParaRPr lang="ru-RU" sz="4000" b="1" dirty="0"/>
          </a:p>
        </p:txBody>
      </p:sp>
      <p:pic>
        <p:nvPicPr>
          <p:cNvPr id="17411" name="Picture 2" descr="E:\проект   м-5 2015-2016\улицы\9 января\581134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29190" y="2714625"/>
            <a:ext cx="3822698" cy="3214705"/>
          </a:xfrm>
          <a:noFill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357688" y="857250"/>
            <a:ext cx="434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FFFF"/>
              </a:buClr>
              <a:buSzPct val="100000"/>
              <a:buFont typeface="Verdana" pitchFamily="34" charset="0"/>
              <a:buNone/>
            </a:pPr>
            <a:r>
              <a:rPr lang="ru-RU" altLang="ru-RU" sz="4000" dirty="0">
                <a:solidFill>
                  <a:srgbClr val="FFC000"/>
                </a:solidFill>
                <a:latin typeface="Garamond" pitchFamily="18" charset="0"/>
              </a:rPr>
              <a:t>  </a:t>
            </a:r>
            <a:r>
              <a:rPr lang="ru-RU" altLang="ru-RU" sz="4000" b="1" dirty="0" smtClean="0">
                <a:solidFill>
                  <a:srgbClr val="FF0000"/>
                </a:solidFill>
                <a:latin typeface="Garamond" pitchFamily="18" charset="0"/>
              </a:rPr>
              <a:t>улица </a:t>
            </a:r>
            <a:r>
              <a:rPr lang="ru-RU" altLang="ru-RU" sz="4400" b="1" dirty="0">
                <a:solidFill>
                  <a:srgbClr val="FF0000"/>
                </a:solidFill>
                <a:latin typeface="Garamond" pitchFamily="18" charset="0"/>
              </a:rPr>
              <a:t>9 Января</a:t>
            </a:r>
          </a:p>
        </p:txBody>
      </p:sp>
      <p:pic>
        <p:nvPicPr>
          <p:cNvPr id="66562" name="Picture 2" descr="E:\проект   м-5 2015-2016\улицы\9 января\84125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88"/>
            <a:ext cx="3643338" cy="271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817546"/>
          </a:xfrm>
        </p:spPr>
        <p:txBody>
          <a:bodyPr/>
          <a:lstStyle/>
          <a:p>
            <a:pPr>
              <a:defRPr/>
            </a:pPr>
            <a:r>
              <a:rPr lang="ru-RU" sz="4400" b="1" dirty="0" smtClean="0">
                <a:latin typeface="Garamond" pitchFamily="18" charset="0"/>
              </a:rPr>
              <a:t>Улица 9 Января</a:t>
            </a:r>
            <a:endParaRPr lang="ru-RU" sz="4400" b="1" dirty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0" y="1196975"/>
            <a:ext cx="8858250" cy="5661025"/>
          </a:xfrm>
        </p:spPr>
        <p:txBody>
          <a:bodyPr/>
          <a:lstStyle/>
          <a:p>
            <a:r>
              <a:rPr lang="ru-RU" altLang="ru-RU" dirty="0" smtClean="0"/>
              <a:t>Протяженность </a:t>
            </a:r>
            <a:r>
              <a:rPr lang="ru-RU" altLang="ru-RU" dirty="0" smtClean="0">
                <a:solidFill>
                  <a:srgbClr val="FF0000"/>
                </a:solidFill>
              </a:rPr>
              <a:t>480м</a:t>
            </a:r>
          </a:p>
          <a:p>
            <a:r>
              <a:rPr lang="ru-RU" altLang="ru-RU" dirty="0" smtClean="0"/>
              <a:t>Время образования </a:t>
            </a:r>
            <a:r>
              <a:rPr lang="ru-RU" altLang="ru-RU" dirty="0" smtClean="0">
                <a:solidFill>
                  <a:srgbClr val="FF0000"/>
                </a:solidFill>
              </a:rPr>
              <a:t>19 век.</a:t>
            </a:r>
          </a:p>
          <a:p>
            <a:r>
              <a:rPr lang="ru-RU" altLang="ru-RU" dirty="0" smtClean="0"/>
              <a:t>Первоначально называлась </a:t>
            </a:r>
            <a:r>
              <a:rPr lang="ru-RU" altLang="ru-RU" dirty="0" smtClean="0">
                <a:solidFill>
                  <a:srgbClr val="FF0000"/>
                </a:solidFill>
              </a:rPr>
              <a:t>Скатная. </a:t>
            </a:r>
            <a:r>
              <a:rPr lang="ru-RU" altLang="ru-RU" dirty="0" smtClean="0"/>
              <a:t>Переименована </a:t>
            </a:r>
            <a:r>
              <a:rPr lang="ru-RU" altLang="ru-RU" dirty="0" smtClean="0">
                <a:solidFill>
                  <a:srgbClr val="FF0000"/>
                </a:solidFill>
              </a:rPr>
              <a:t>26 января  1936 </a:t>
            </a:r>
            <a:r>
              <a:rPr lang="ru-RU" altLang="ru-RU" dirty="0" smtClean="0"/>
              <a:t>года по дню начала </a:t>
            </a:r>
            <a:r>
              <a:rPr lang="ru-RU" altLang="ru-RU" dirty="0" smtClean="0">
                <a:solidFill>
                  <a:srgbClr val="FF0000"/>
                </a:solidFill>
              </a:rPr>
              <a:t>Первой русской революции </a:t>
            </a:r>
          </a:p>
          <a:p>
            <a:r>
              <a:rPr lang="ru-RU" altLang="ru-RU" dirty="0" smtClean="0">
                <a:solidFill>
                  <a:srgbClr val="FF0000"/>
                </a:solidFill>
              </a:rPr>
              <a:t>9 января 1905 года </a:t>
            </a:r>
          </a:p>
        </p:txBody>
      </p:sp>
    </p:spTree>
  </p:cSld>
  <p:clrMapOvr>
    <a:masterClrMapping/>
  </p:clrMapOvr>
  <p:transition spd="med" advTm="20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5"/>
          <p:cNvSpPr>
            <a:spLocks noChangeArrowheads="1" noChangeShapeType="1" noTextEdit="1"/>
          </p:cNvSpPr>
          <p:nvPr/>
        </p:nvSpPr>
        <p:spPr bwMode="auto">
          <a:xfrm>
            <a:off x="2643174" y="1785926"/>
            <a:ext cx="4500594" cy="31686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Числа</a:t>
            </a:r>
          </a:p>
          <a:p>
            <a:pPr algn="ctr"/>
            <a:r>
              <a:rPr lang="ru-RU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вокруг </a:t>
            </a:r>
          </a:p>
          <a:p>
            <a:pPr algn="ctr"/>
            <a:r>
              <a:rPr lang="ru-RU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нас</a:t>
            </a:r>
          </a:p>
        </p:txBody>
      </p:sp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2428860" y="428604"/>
            <a:ext cx="5761037" cy="801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Брейн-ринг</a:t>
            </a:r>
            <a:endParaRPr lang="ru-RU" sz="36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808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3" name="Рисунок 4" descr="http://lrnews.ru/photo/theme/000/228/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95538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Логинов Алексей - Заработал &quot;Праздничный блог&quot; города Липецка. Прошу высказать своё мнение:)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653136"/>
            <a:ext cx="2428875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492500" y="1412875"/>
            <a:ext cx="1042988" cy="647700"/>
          </a:xfrm>
          <a:prstGeom prst="actionButtonBlank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latin typeface="Times New Roman" pitchFamily="18" charset="0"/>
                <a:hlinkClick r:id="rId3" action="ppaction://hlinksldjump"/>
              </a:rPr>
              <a:t>8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075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76056" y="1412776"/>
            <a:ext cx="1042987" cy="647700"/>
          </a:xfrm>
          <a:prstGeom prst="actionButtonBlank">
            <a:avLst/>
          </a:prstGeom>
          <a:gradFill flip="none" rotWithShape="1">
            <a:gsLst>
              <a:gs pos="0">
                <a:srgbClr val="FF8B8B">
                  <a:tint val="66000"/>
                  <a:satMod val="160000"/>
                </a:srgbClr>
              </a:gs>
              <a:gs pos="50000">
                <a:srgbClr val="FF8B8B">
                  <a:tint val="44500"/>
                  <a:satMod val="160000"/>
                </a:srgbClr>
              </a:gs>
              <a:gs pos="100000">
                <a:srgbClr val="FF8B8B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latin typeface="Times New Roman" pitchFamily="18" charset="0"/>
                <a:hlinkClick r:id="rId4" action="ppaction://hlinksldjump"/>
              </a:rPr>
              <a:t>9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076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516216" y="1412776"/>
            <a:ext cx="1042988" cy="647700"/>
          </a:xfrm>
          <a:prstGeom prst="actionButtonBlank">
            <a:avLst/>
          </a:prstGeom>
          <a:gradFill flip="none" rotWithShape="1">
            <a:gsLst>
              <a:gs pos="0">
                <a:srgbClr val="FF8B8B">
                  <a:tint val="66000"/>
                  <a:satMod val="160000"/>
                </a:srgbClr>
              </a:gs>
              <a:gs pos="50000">
                <a:srgbClr val="FF8B8B">
                  <a:tint val="44500"/>
                  <a:satMod val="160000"/>
                </a:srgbClr>
              </a:gs>
              <a:gs pos="100000">
                <a:srgbClr val="FF8B8B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latin typeface="Times New Roman" pitchFamily="18" charset="0"/>
                <a:hlinkClick r:id="rId5" action="ppaction://hlinksldjump"/>
              </a:rPr>
              <a:t>10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081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8313" y="404813"/>
            <a:ext cx="1042987" cy="647700"/>
          </a:xfrm>
          <a:prstGeom prst="actionButtonBlank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F0000"/>
                </a:solidFill>
                <a:latin typeface="Times New Roman" pitchFamily="18" charset="0"/>
                <a:hlinkClick r:id="rId6" action="ppaction://hlinksldjump"/>
              </a:rPr>
              <a:t>1</a:t>
            </a:r>
            <a:endParaRPr lang="ru-RU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82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79613" y="404813"/>
            <a:ext cx="1042987" cy="647700"/>
          </a:xfrm>
          <a:prstGeom prst="actionButtonBlank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latin typeface="Times New Roman" pitchFamily="18" charset="0"/>
                <a:hlinkClick r:id="rId7" action="ppaction://hlinksldjump"/>
              </a:rPr>
              <a:t>2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083" name="AutoShape 3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492500" y="404813"/>
            <a:ext cx="1042988" cy="647700"/>
          </a:xfrm>
          <a:prstGeom prst="actionButtonBlank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latin typeface="Times New Roman" pitchFamily="18" charset="0"/>
                <a:hlinkClick r:id="rId8" action="ppaction://hlinksldjump"/>
              </a:rPr>
              <a:t>3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2" name="AutoShape 3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04048" y="404664"/>
            <a:ext cx="1042988" cy="647700"/>
          </a:xfrm>
          <a:prstGeom prst="actionButtonBlank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>
                <a:latin typeface="Times New Roman" pitchFamily="18" charset="0"/>
                <a:hlinkClick r:id="rId9" action="ppaction://hlinksldjump"/>
              </a:rPr>
              <a:t>4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" name="AutoShape 3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444208" y="404664"/>
            <a:ext cx="1042987" cy="647700"/>
          </a:xfrm>
          <a:prstGeom prst="actionButtonBlank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>
                <a:latin typeface="Times New Roman" pitchFamily="18" charset="0"/>
                <a:hlinkClick r:id="rId10" action="ppaction://hlinksldjump"/>
              </a:rPr>
              <a:t>5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084" name="AutoShape 3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7544" y="1412776"/>
            <a:ext cx="1042988" cy="647700"/>
          </a:xfrm>
          <a:prstGeom prst="actionButtonBlank">
            <a:avLst/>
          </a:prstGeom>
          <a:gradFill flip="none" rotWithShape="1">
            <a:gsLst>
              <a:gs pos="0">
                <a:srgbClr val="FF8B8B">
                  <a:tint val="66000"/>
                  <a:satMod val="160000"/>
                </a:srgbClr>
              </a:gs>
              <a:gs pos="50000">
                <a:srgbClr val="FF8B8B">
                  <a:tint val="44500"/>
                  <a:satMod val="160000"/>
                </a:srgbClr>
              </a:gs>
              <a:gs pos="100000">
                <a:srgbClr val="FF8B8B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>
                <a:latin typeface="Times New Roman" pitchFamily="18" charset="0"/>
                <a:hlinkClick r:id="rId11" action="ppaction://hlinksldjump"/>
              </a:rPr>
              <a:t>6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3085" name="AutoShape 4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1720" y="1412776"/>
            <a:ext cx="1042987" cy="647700"/>
          </a:xfrm>
          <a:prstGeom prst="actionButtonBlank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latin typeface="Times New Roman" pitchFamily="18" charset="0"/>
                <a:hlinkClick r:id="rId12" action="ppaction://hlinksldjump"/>
              </a:rPr>
              <a:t>7</a:t>
            </a:r>
            <a:endParaRPr lang="ru-RU" sz="2800" b="1">
              <a:latin typeface="Times New Roman" pitchFamily="18" charset="0"/>
            </a:endParaRPr>
          </a:p>
        </p:txBody>
      </p:sp>
      <p:pic>
        <p:nvPicPr>
          <p:cNvPr id="17" name="Рисунок 16" descr="Фотографии городов России, городской пейзаж, архитектура, церкви"/>
          <p:cNvPicPr/>
          <p:nvPr/>
        </p:nvPicPr>
        <p:blipFill>
          <a:blip r:embed="rId1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9552" y="2492896"/>
            <a:ext cx="5214973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98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156325" y="2708275"/>
            <a:ext cx="1042988" cy="647700"/>
          </a:xfrm>
          <a:prstGeom prst="actionButtonBlank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" name="AutoShape 3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156176" y="3645024"/>
            <a:ext cx="1042988" cy="647700"/>
          </a:xfrm>
          <a:prstGeom prst="actionButtonBlank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2800" b="1" dirty="0">
              <a:latin typeface="Times New Roman" pitchFamily="18" charset="0"/>
            </a:endParaRPr>
          </a:p>
        </p:txBody>
      </p:sp>
      <p:sp>
        <p:nvSpPr>
          <p:cNvPr id="20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28184" y="4725144"/>
            <a:ext cx="1042988" cy="647700"/>
          </a:xfrm>
          <a:prstGeom prst="actionButtonBlank">
            <a:avLst/>
          </a:prstGeom>
          <a:gradFill flip="none" rotWithShape="1">
            <a:gsLst>
              <a:gs pos="0">
                <a:srgbClr val="FF8B8B">
                  <a:tint val="66000"/>
                  <a:satMod val="160000"/>
                </a:srgbClr>
              </a:gs>
              <a:gs pos="50000">
                <a:srgbClr val="FF8B8B">
                  <a:tint val="44500"/>
                  <a:satMod val="160000"/>
                </a:srgbClr>
              </a:gs>
              <a:gs pos="100000">
                <a:srgbClr val="FF8B8B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2800" b="1" dirty="0">
              <a:latin typeface="Times New Roman" pitchFamily="18" charset="0"/>
            </a:endParaRPr>
          </a:p>
        </p:txBody>
      </p:sp>
      <p:sp>
        <p:nvSpPr>
          <p:cNvPr id="3105" name="TextBox 20"/>
          <p:cNvSpPr txBox="1">
            <a:spLocks noChangeArrowheads="1"/>
          </p:cNvSpPr>
          <p:nvPr/>
        </p:nvSpPr>
        <p:spPr bwMode="auto">
          <a:xfrm>
            <a:off x="7524750" y="2781300"/>
            <a:ext cx="12239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1 балл</a:t>
            </a:r>
          </a:p>
        </p:txBody>
      </p:sp>
      <p:sp>
        <p:nvSpPr>
          <p:cNvPr id="3106" name="TextBox 21"/>
          <p:cNvSpPr txBox="1">
            <a:spLocks noChangeArrowheads="1"/>
          </p:cNvSpPr>
          <p:nvPr/>
        </p:nvSpPr>
        <p:spPr bwMode="auto">
          <a:xfrm>
            <a:off x="7524750" y="3716338"/>
            <a:ext cx="1439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2 балла</a:t>
            </a:r>
          </a:p>
        </p:txBody>
      </p:sp>
      <p:sp>
        <p:nvSpPr>
          <p:cNvPr id="3107" name="TextBox 22"/>
          <p:cNvSpPr txBox="1">
            <a:spLocks noChangeArrowheads="1"/>
          </p:cNvSpPr>
          <p:nvPr/>
        </p:nvSpPr>
        <p:spPr bwMode="auto">
          <a:xfrm>
            <a:off x="7596188" y="4868863"/>
            <a:ext cx="1547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3 балла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5"/>
          <p:cNvSpPr>
            <a:spLocks noChangeArrowheads="1"/>
          </p:cNvSpPr>
          <p:nvPr/>
        </p:nvSpPr>
        <p:spPr bwMode="auto">
          <a:xfrm>
            <a:off x="0" y="0"/>
            <a:ext cx="935038" cy="914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latin typeface="Times New Roman" pitchFamily="18" charset="0"/>
              </a:rPr>
              <a:t>2.</a:t>
            </a:r>
          </a:p>
        </p:txBody>
      </p:sp>
      <p:sp>
        <p:nvSpPr>
          <p:cNvPr id="5123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125" name="Прямоугольник 6"/>
          <p:cNvSpPr>
            <a:spLocks noChangeArrowheads="1"/>
          </p:cNvSpPr>
          <p:nvPr/>
        </p:nvSpPr>
        <p:spPr bwMode="auto">
          <a:xfrm>
            <a:off x="857250" y="785813"/>
            <a:ext cx="79295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Длина улицы </a:t>
            </a:r>
            <a:r>
              <a:rPr lang="ru-RU" sz="3200" b="1">
                <a:solidFill>
                  <a:srgbClr val="002060"/>
                </a:solidFill>
              </a:rPr>
              <a:t>8 Марта </a:t>
            </a:r>
            <a:r>
              <a:rPr lang="ru-RU" sz="3200" b="1">
                <a:solidFill>
                  <a:srgbClr val="FF0000"/>
                </a:solidFill>
              </a:rPr>
              <a:t>0,98 км</a:t>
            </a:r>
            <a:r>
              <a:rPr lang="ru-RU" sz="3200"/>
              <a:t>, а длина улицы </a:t>
            </a:r>
            <a:r>
              <a:rPr lang="ru-RU" sz="3200" b="1">
                <a:solidFill>
                  <a:srgbClr val="002060"/>
                </a:solidFill>
              </a:rPr>
              <a:t>Неделина</a:t>
            </a:r>
            <a:r>
              <a:rPr lang="ru-RU" sz="3200"/>
              <a:t> </a:t>
            </a:r>
            <a:r>
              <a:rPr lang="ru-RU" sz="3200">
                <a:solidFill>
                  <a:srgbClr val="FF0000"/>
                </a:solidFill>
              </a:rPr>
              <a:t>на</a:t>
            </a:r>
            <a:r>
              <a:rPr lang="ru-RU" sz="3200"/>
              <a:t> </a:t>
            </a:r>
            <a:r>
              <a:rPr lang="ru-RU" sz="3200" b="1">
                <a:solidFill>
                  <a:srgbClr val="FF0000"/>
                </a:solidFill>
              </a:rPr>
              <a:t>1,52 км </a:t>
            </a:r>
            <a:r>
              <a:rPr lang="ru-RU" sz="3200"/>
              <a:t>больше.</a:t>
            </a:r>
          </a:p>
          <a:p>
            <a:r>
              <a:rPr lang="ru-RU" sz="3200"/>
              <a:t>Какова длина улицы Неделина? 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143248"/>
            <a:ext cx="3286148" cy="280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Новости за 22 июля 2011 года, LRNews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140968"/>
            <a:ext cx="4860032" cy="2934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5"/>
          <p:cNvSpPr>
            <a:spLocks noChangeArrowheads="1"/>
          </p:cNvSpPr>
          <p:nvPr/>
        </p:nvSpPr>
        <p:spPr bwMode="auto">
          <a:xfrm>
            <a:off x="0" y="0"/>
            <a:ext cx="935038" cy="914400"/>
          </a:xfrm>
          <a:prstGeom prst="ellipse">
            <a:avLst/>
          </a:prstGeom>
          <a:gradFill flip="none" rotWithShape="1">
            <a:gsLst>
              <a:gs pos="0">
                <a:srgbClr val="FF8B8B">
                  <a:tint val="66000"/>
                  <a:satMod val="160000"/>
                </a:srgbClr>
              </a:gs>
              <a:gs pos="50000">
                <a:srgbClr val="FF8B8B">
                  <a:tint val="44500"/>
                  <a:satMod val="160000"/>
                </a:srgbClr>
              </a:gs>
              <a:gs pos="100000">
                <a:srgbClr val="FF8B8B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>
                <a:latin typeface="Times New Roman" pitchFamily="18" charset="0"/>
              </a:rPr>
              <a:t>6.</a:t>
            </a:r>
          </a:p>
        </p:txBody>
      </p:sp>
      <p:sp>
        <p:nvSpPr>
          <p:cNvPr id="9221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223" name="TextBox 4"/>
          <p:cNvSpPr txBox="1">
            <a:spLocks noChangeArrowheads="1"/>
          </p:cNvSpPr>
          <p:nvPr/>
        </p:nvSpPr>
        <p:spPr bwMode="auto">
          <a:xfrm>
            <a:off x="971550" y="476250"/>
            <a:ext cx="78581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/>
              <a:t>. </a:t>
            </a:r>
            <a:r>
              <a:rPr lang="ru-RU" sz="3200"/>
              <a:t>Длина улицы 30 лет Октября </a:t>
            </a:r>
            <a:r>
              <a:rPr lang="ru-RU" sz="3200" b="1">
                <a:solidFill>
                  <a:srgbClr val="FF0000"/>
                </a:solidFill>
              </a:rPr>
              <a:t>на 960 м короче</a:t>
            </a:r>
            <a:r>
              <a:rPr lang="ru-RU" sz="3200" b="1"/>
              <a:t> </a:t>
            </a:r>
            <a:r>
              <a:rPr lang="ru-RU" sz="3200"/>
              <a:t> длины улицы 40 лет Октября. Общая длина улиц </a:t>
            </a:r>
            <a:r>
              <a:rPr lang="ru-RU" sz="3200" b="1">
                <a:solidFill>
                  <a:srgbClr val="FF0000"/>
                </a:solidFill>
              </a:rPr>
              <a:t>1 800 м</a:t>
            </a:r>
            <a:r>
              <a:rPr lang="ru-RU" sz="3200"/>
              <a:t>. Какова длина улицы 30 лет Октября? </a:t>
            </a:r>
          </a:p>
        </p:txBody>
      </p:sp>
      <p:pic>
        <p:nvPicPr>
          <p:cNvPr id="8" name="Picture 7" descr="E:\Новая папка (2)\улицы\30 лет октября\41164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08920"/>
            <a:ext cx="4143375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E:\Новая папка (2)\улицы\40 лет октября\0_21a3_bf5999a5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780928"/>
            <a:ext cx="3929062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1428728" y="215443"/>
            <a:ext cx="628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Музей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«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Диконская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 слобода»</a:t>
            </a:r>
          </a:p>
        </p:txBody>
      </p:sp>
      <p:pic>
        <p:nvPicPr>
          <p:cNvPr id="20484" name="Picture 4" descr="D:\ОЛЬГА\МО математиков\КОНФЕРЕНЦИЯ в ЛГПУ\фото по краевед\DSC00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214422"/>
            <a:ext cx="435771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Оля\Downloads\Ihz_p0-BZv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500438"/>
            <a:ext cx="4357718" cy="2643206"/>
          </a:xfrm>
          <a:prstGeom prst="rect">
            <a:avLst/>
          </a:prstGeom>
          <a:noFill/>
        </p:spPr>
      </p:pic>
      <p:pic>
        <p:nvPicPr>
          <p:cNvPr id="2051" name="Picture 3" descr="C:\Users\Оля\Downloads\y6q3R8VwZg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000240"/>
            <a:ext cx="3929090" cy="25003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5"/>
          <p:cNvSpPr>
            <a:spLocks noChangeArrowheads="1"/>
          </p:cNvSpPr>
          <p:nvPr/>
        </p:nvSpPr>
        <p:spPr bwMode="auto">
          <a:xfrm>
            <a:off x="0" y="0"/>
            <a:ext cx="935038" cy="914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CC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latin typeface="Times New Roman" pitchFamily="18" charset="0"/>
              </a:rPr>
              <a:t>8.</a:t>
            </a:r>
          </a:p>
        </p:txBody>
      </p:sp>
      <p:sp>
        <p:nvSpPr>
          <p:cNvPr id="11267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269" name="Прямоугольник 4"/>
          <p:cNvSpPr>
            <a:spLocks noChangeArrowheads="1"/>
          </p:cNvSpPr>
          <p:nvPr/>
        </p:nvSpPr>
        <p:spPr bwMode="auto">
          <a:xfrm>
            <a:off x="755650" y="500063"/>
            <a:ext cx="8137525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  Длина улицы 50 лет НЛМК </a:t>
            </a:r>
            <a:r>
              <a:rPr lang="ru-RU" sz="3200" b="1">
                <a:solidFill>
                  <a:srgbClr val="FF0000"/>
                </a:solidFill>
              </a:rPr>
              <a:t>1 800 м</a:t>
            </a:r>
            <a:r>
              <a:rPr lang="ru-RU" sz="3200"/>
              <a:t>. Длина улицы 2-я Крымская составляет </a:t>
            </a:r>
            <a:r>
              <a:rPr lang="ru-RU" sz="3200" b="1">
                <a:solidFill>
                  <a:srgbClr val="FF0000"/>
                </a:solidFill>
              </a:rPr>
              <a:t>1/6</a:t>
            </a:r>
            <a:r>
              <a:rPr lang="ru-RU" sz="3200"/>
              <a:t> длины улицы 50 лет НЛМК . Какова протяженность улицы 2-я Крымская?</a:t>
            </a:r>
          </a:p>
          <a:p>
            <a:r>
              <a:rPr lang="ru-RU"/>
              <a:t> </a:t>
            </a:r>
          </a:p>
        </p:txBody>
      </p:sp>
      <p:pic>
        <p:nvPicPr>
          <p:cNvPr id="8" name="Рисунок 4" descr="https://upload.wikimedia.org/wikipedia/commons/e/ed/Y_c7bdd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564904"/>
            <a:ext cx="3786187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http://lipeckmen.ru/engine/photo/image.php?type=show&amp;file=%5b1%5d_11_Nov_14/295_73115631&amp;filetype=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3573016"/>
            <a:ext cx="4115951" cy="272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5"/>
          <p:cNvSpPr>
            <a:spLocks noChangeArrowheads="1"/>
          </p:cNvSpPr>
          <p:nvPr/>
        </p:nvSpPr>
        <p:spPr bwMode="auto">
          <a:xfrm>
            <a:off x="0" y="0"/>
            <a:ext cx="935038" cy="914400"/>
          </a:xfrm>
          <a:prstGeom prst="ellipse">
            <a:avLst/>
          </a:prstGeom>
          <a:gradFill flip="none" rotWithShape="1">
            <a:gsLst>
              <a:gs pos="0">
                <a:srgbClr val="FF8B8B">
                  <a:tint val="66000"/>
                  <a:satMod val="160000"/>
                </a:srgbClr>
              </a:gs>
              <a:gs pos="50000">
                <a:srgbClr val="FF8B8B">
                  <a:tint val="44500"/>
                  <a:satMod val="160000"/>
                </a:srgbClr>
              </a:gs>
              <a:gs pos="100000">
                <a:srgbClr val="FF8B8B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>
                <a:latin typeface="Times New Roman" pitchFamily="18" charset="0"/>
              </a:rPr>
              <a:t>9.</a:t>
            </a:r>
          </a:p>
        </p:txBody>
      </p:sp>
      <p:sp>
        <p:nvSpPr>
          <p:cNvPr id="12293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" name="Рисунок 6" descr="Липецк ул. 300-лет фло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501008"/>
            <a:ext cx="597340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755650" y="404813"/>
            <a:ext cx="81375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    Вычислите  значение выражения наиболее удобным способом:</a:t>
            </a:r>
          </a:p>
          <a:p>
            <a:pPr algn="ctr"/>
            <a:r>
              <a:rPr lang="ru-RU" sz="3200" b="1">
                <a:solidFill>
                  <a:srgbClr val="0070C0"/>
                </a:solidFill>
              </a:rPr>
              <a:t>47,89 – (13,6 + 4,29)</a:t>
            </a:r>
          </a:p>
          <a:p>
            <a:r>
              <a:rPr lang="ru-RU" sz="3200"/>
              <a:t>и вы узнаете число домов на улице     300-летия Российского Флота. 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7970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b="1" i="1" dirty="0" smtClean="0"/>
              <a:t>Липецк в цифрах и фактах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sz="2200" b="1" dirty="0" smtClean="0"/>
              <a:t>Итоговое повторение </a:t>
            </a:r>
            <a:br>
              <a:rPr lang="ru-RU" sz="2200" b="1" dirty="0" smtClean="0"/>
            </a:br>
            <a:r>
              <a:rPr lang="ru-RU" sz="2200" b="1" dirty="0" smtClean="0"/>
              <a:t>Математика 5 класс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3125" name="Group 53"/>
          <p:cNvGraphicFramePr>
            <a:graphicFrameLocks noGrp="1"/>
          </p:cNvGraphicFramePr>
          <p:nvPr>
            <p:ph idx="1"/>
          </p:nvPr>
        </p:nvGraphicFramePr>
        <p:xfrm>
          <a:off x="357188" y="2643188"/>
          <a:ext cx="8229600" cy="2651760"/>
        </p:xfrm>
        <a:graphic>
          <a:graphicData uri="http://schemas.openxmlformats.org/drawingml/2006/table">
            <a:tbl>
              <a:tblPr/>
              <a:tblGrid>
                <a:gridCol w="4357687"/>
                <a:gridCol w="785813"/>
                <a:gridCol w="785812"/>
                <a:gridCol w="757238"/>
                <a:gridCol w="785812"/>
                <a:gridCol w="757238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Тема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Задачи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Проценты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1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2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3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4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5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Натуральные числа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6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7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8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9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10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Площади и объемы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11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12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13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14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15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6D3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Обыкновенные и десятичные дроби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16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17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18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19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hlinkClick r:id="" action="ppaction://noaction"/>
                        </a:rPr>
                        <a:t>20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3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400" b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charset="0"/>
              </a:rPr>
              <a:t/>
            </a:r>
            <a:br>
              <a:rPr lang="ru-RU" sz="4400" b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charset="0"/>
              </a:rPr>
            </a:br>
            <a:r>
              <a:rPr lang="ru-RU" sz="4000" b="1" dirty="0" smtClean="0">
                <a:ln>
                  <a:noFill/>
                </a:ln>
                <a:solidFill>
                  <a:srgbClr val="FFC000"/>
                </a:solidFill>
                <a:effectLst/>
                <a:cs typeface="Arial" charset="0"/>
              </a:rPr>
              <a:t>Проценты</a:t>
            </a:r>
            <a:br>
              <a:rPr lang="ru-RU" sz="4000" b="1" dirty="0" smtClean="0">
                <a:ln>
                  <a:noFill/>
                </a:ln>
                <a:solidFill>
                  <a:srgbClr val="FFC000"/>
                </a:solidFill>
                <a:effectLst/>
                <a:cs typeface="Arial" charset="0"/>
              </a:rPr>
            </a:br>
            <a:endParaRPr lang="ru-RU" sz="4000" b="1" dirty="0">
              <a:solidFill>
                <a:srgbClr val="FFC000"/>
              </a:solidFill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500063" y="1071563"/>
            <a:ext cx="83883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Задача 1.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На Липецких железоделательных заводах на один выпуск в сутки одна домна употребляла 120 пудов руды, из которой выплавлялось 43% чугуна. Сколько пудов чугуна выплавлялось в сутки на одной домне Липецких заводов?</a:t>
            </a:r>
          </a:p>
        </p:txBody>
      </p:sp>
      <p:pic>
        <p:nvPicPr>
          <p:cNvPr id="8197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068638"/>
            <a:ext cx="3960812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3" descr="Изображение 0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068638"/>
            <a:ext cx="34290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400" b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charset="0"/>
              </a:rPr>
              <a:t/>
            </a:r>
            <a:br>
              <a:rPr lang="ru-RU" sz="4400" b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charset="0"/>
              </a:rPr>
            </a:br>
            <a:r>
              <a:rPr lang="ru-RU" sz="4000" b="1" dirty="0" smtClean="0">
                <a:ln>
                  <a:noFill/>
                </a:ln>
                <a:solidFill>
                  <a:srgbClr val="FFC000"/>
                </a:solidFill>
                <a:effectLst/>
                <a:cs typeface="Arial" charset="0"/>
              </a:rPr>
              <a:t>Натуральные числа</a:t>
            </a:r>
            <a:br>
              <a:rPr lang="ru-RU" sz="4000" b="1" dirty="0" smtClean="0">
                <a:ln>
                  <a:noFill/>
                </a:ln>
                <a:solidFill>
                  <a:srgbClr val="FFC000"/>
                </a:solidFill>
                <a:effectLst/>
                <a:cs typeface="Arial" charset="0"/>
              </a:rPr>
            </a:br>
            <a:endParaRPr lang="ru-RU" sz="4000" b="1" dirty="0">
              <a:solidFill>
                <a:srgbClr val="FFC000"/>
              </a:solidFill>
            </a:endParaRPr>
          </a:p>
        </p:txBody>
      </p:sp>
      <p:sp>
        <p:nvSpPr>
          <p:cNvPr id="14344" name="WordArt 8"/>
          <p:cNvSpPr>
            <a:spLocks noChangeArrowheads="1" noChangeShapeType="1" noTextEdit="1"/>
          </p:cNvSpPr>
          <p:nvPr/>
        </p:nvSpPr>
        <p:spPr bwMode="auto">
          <a:xfrm>
            <a:off x="2627313" y="0"/>
            <a:ext cx="5400675" cy="159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2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      </a:t>
            </a:r>
          </a:p>
        </p:txBody>
      </p:sp>
      <p:sp>
        <p:nvSpPr>
          <p:cNvPr id="13317" name="Rectangle 10"/>
          <p:cNvSpPr>
            <a:spLocks noChangeArrowheads="1"/>
          </p:cNvSpPr>
          <p:nvPr/>
        </p:nvSpPr>
        <p:spPr bwMode="auto">
          <a:xfrm>
            <a:off x="323850" y="1143000"/>
            <a:ext cx="84963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b="1" i="1" dirty="0"/>
              <a:t>  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Задача 6.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феврале 1696 года по указу Петра 1 «в лесных местах, ближайших к Дону: в Воронеже, Козлове, Добром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Сокольске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26000 работников должны были к весне срубить  300 лодок», плотов – на 200 меньше, чем лодок, и стругов – на 1000 больше, чем лодок. Сколько всего стругов, лодок и плотов должны были срубить по заданию Петра 1?    </a:t>
            </a:r>
          </a:p>
        </p:txBody>
      </p:sp>
      <p:pic>
        <p:nvPicPr>
          <p:cNvPr id="13318" name="Рисунок 4" descr="D:\ОЛЬГА\Фотографии Липецка\работа\парк\main_big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8" y="3786188"/>
            <a:ext cx="3786187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ln>
                  <a:noFill/>
                </a:ln>
                <a:solidFill>
                  <a:srgbClr val="FFC000"/>
                </a:solidFill>
                <a:effectLst/>
                <a:cs typeface="Arial" charset="0"/>
              </a:rPr>
              <a:t>Площади и объемы</a:t>
            </a:r>
            <a:endParaRPr lang="ru-RU" sz="3600" b="1" dirty="0"/>
          </a:p>
        </p:txBody>
      </p:sp>
      <p:sp>
        <p:nvSpPr>
          <p:cNvPr id="21512" name="WordArt 8"/>
          <p:cNvSpPr>
            <a:spLocks noChangeArrowheads="1" noChangeShapeType="1" noTextEdit="1"/>
          </p:cNvSpPr>
          <p:nvPr/>
        </p:nvSpPr>
        <p:spPr bwMode="auto">
          <a:xfrm>
            <a:off x="2268538" y="333375"/>
            <a:ext cx="4913312" cy="1096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2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    </a:t>
            </a:r>
          </a:p>
        </p:txBody>
      </p:sp>
      <p:sp>
        <p:nvSpPr>
          <p:cNvPr id="16389" name="Rectangle 9"/>
          <p:cNvSpPr>
            <a:spLocks noChangeArrowheads="1"/>
          </p:cNvSpPr>
          <p:nvPr/>
        </p:nvSpPr>
        <p:spPr bwMode="auto">
          <a:xfrm>
            <a:off x="1500166" y="3632074"/>
            <a:ext cx="7143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000" dirty="0">
                <a:latin typeface="+mn-lt"/>
              </a:rPr>
              <a:t> </a:t>
            </a:r>
            <a:r>
              <a:rPr lang="ru-RU" sz="2000" b="1" i="1" dirty="0" smtClean="0">
                <a:latin typeface="+mn-lt"/>
              </a:rPr>
              <a:t>Задача 13. </a:t>
            </a:r>
            <a:r>
              <a:rPr lang="ru-RU" sz="2000" dirty="0">
                <a:latin typeface="+mn-lt"/>
              </a:rPr>
              <a:t>В 1702 г. началось строительство Верхнего Липецкого завода на речке </a:t>
            </a:r>
            <a:r>
              <a:rPr lang="ru-RU" sz="2000" dirty="0" err="1">
                <a:latin typeface="+mn-lt"/>
              </a:rPr>
              <a:t>Липовка</a:t>
            </a:r>
            <a:r>
              <a:rPr lang="ru-RU" sz="2000" dirty="0">
                <a:latin typeface="+mn-lt"/>
              </a:rPr>
              <a:t>. В результате была сооружена 58-саженная плотина шириной 10 сажень и высотой – 8 аршин, перегораживающая течение реки </a:t>
            </a:r>
            <a:r>
              <a:rPr lang="ru-RU" sz="2000" dirty="0" err="1">
                <a:latin typeface="+mn-lt"/>
              </a:rPr>
              <a:t>Липовки</a:t>
            </a:r>
            <a:r>
              <a:rPr lang="ru-RU" sz="2000" dirty="0">
                <a:latin typeface="+mn-lt"/>
              </a:rPr>
              <a:t> и образующая водный бассейн – Верхний (или </a:t>
            </a:r>
            <a:r>
              <a:rPr lang="ru-RU" sz="2000" dirty="0" err="1">
                <a:latin typeface="+mn-lt"/>
              </a:rPr>
              <a:t>Липовский</a:t>
            </a:r>
            <a:r>
              <a:rPr lang="ru-RU" sz="2000" dirty="0">
                <a:latin typeface="+mn-lt"/>
              </a:rPr>
              <a:t>) пруд, существующий и поныне под названием </a:t>
            </a:r>
            <a:r>
              <a:rPr lang="ru-RU" sz="2000" b="1" dirty="0">
                <a:solidFill>
                  <a:srgbClr val="FFC000"/>
                </a:solidFill>
                <a:latin typeface="+mn-lt"/>
              </a:rPr>
              <a:t>Комсомольского пруда.</a:t>
            </a:r>
            <a:r>
              <a:rPr lang="ru-RU" sz="2000" i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ru-RU" sz="2000" dirty="0">
                <a:latin typeface="+mn-lt"/>
              </a:rPr>
              <a:t>Найдите объём плотины в современных единицах измерения, если 1 сажень = 213 см, 1 аршин  = 70 см. </a:t>
            </a:r>
          </a:p>
        </p:txBody>
      </p:sp>
      <p:pic>
        <p:nvPicPr>
          <p:cNvPr id="20486" name="Picture 14" descr="IMG_3612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142985"/>
            <a:ext cx="4143373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 rot="20871048">
            <a:off x="253526" y="2234188"/>
            <a:ext cx="8373959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Задачи по математической</a:t>
            </a:r>
          </a:p>
          <a:p>
            <a:pPr algn="ctr">
              <a:defRPr/>
            </a:pP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грамотности 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9459" name="Picture 8" descr="H:\Documents and Settings\Aida\Рабочий стол\НОвая ГРАФИКА сборник\1111111111111\image31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92196">
            <a:off x="7089775" y="5486400"/>
            <a:ext cx="11747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WordArt 4"/>
          <p:cNvSpPr>
            <a:spLocks noChangeArrowheads="1" noChangeShapeType="1" noTextEdit="1"/>
          </p:cNvSpPr>
          <p:nvPr/>
        </p:nvSpPr>
        <p:spPr bwMode="auto">
          <a:xfrm>
            <a:off x="428596" y="188913"/>
            <a:ext cx="8072494" cy="884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Памятник </a:t>
            </a:r>
          </a:p>
          <a:p>
            <a:pPr algn="ctr"/>
            <a:r>
              <a:rPr lang="ru-RU" sz="3600" kern="10" dirty="0">
                <a:ln w="127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chemeClr val="accent4">
                    <a:lumMod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Александру Сергеевичу Пушкину</a:t>
            </a:r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4500563" cy="439261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dirty="0" smtClean="0"/>
              <a:t>   </a:t>
            </a:r>
            <a:r>
              <a:rPr lang="ru-RU" sz="2800" b="1" dirty="0" smtClean="0"/>
              <a:t>Памятник А.С.Пушкину установлен  в 1999г. к 200-летию со дня рождения поэта. Скульптура отлита из металла и  стоит  на невысоком, отделанном под гранит, постаменте</a:t>
            </a:r>
            <a:r>
              <a:rPr lang="ru-RU" dirty="0" smtClean="0"/>
              <a:t>. </a:t>
            </a:r>
          </a:p>
        </p:txBody>
      </p:sp>
      <p:pic>
        <p:nvPicPr>
          <p:cNvPr id="5" name="Picture 7" descr="0_12ae4_76f9dce6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428736"/>
            <a:ext cx="3714776" cy="470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214282" y="1357298"/>
            <a:ext cx="3962182" cy="3951288"/>
          </a:xfrm>
        </p:spPr>
        <p:txBody>
          <a:bodyPr/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Постамент памятника Пушкину имеет форму прямоугольного параллелепипеда с размерами 150 см, 77 см и 100см. Какую площадь занимает постамент? (Ответ выразите в квадратных метрах )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6" descr="Пушкин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4357687" y="1357298"/>
            <a:ext cx="414340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429124" y="2500306"/>
            <a:ext cx="4535364" cy="402503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rgbClr val="FFC000"/>
                </a:solidFill>
              </a:rPr>
              <a:t>Петровский спуск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имеет 117 ступенек. Ширина ступеньки 35 см, высота 20 см. Определите длину подъема на Соборную площадь. </a:t>
            </a:r>
            <a:endParaRPr lang="ru-RU" dirty="0"/>
          </a:p>
        </p:txBody>
      </p:sp>
      <p:pic>
        <p:nvPicPr>
          <p:cNvPr id="7" name="Рисунок 8" descr="clubphoto2-2-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4176713" cy="2774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я\Downloads\fUo0rHzmvrY.jpg"/>
          <p:cNvPicPr>
            <a:picLocks noChangeAspect="1" noChangeArrowheads="1"/>
          </p:cNvPicPr>
          <p:nvPr/>
        </p:nvPicPr>
        <p:blipFill>
          <a:blip r:embed="rId2" cstate="print"/>
          <a:srcRect t="6667" b="17235"/>
          <a:stretch>
            <a:fillRect/>
          </a:stretch>
        </p:blipFill>
        <p:spPr bwMode="auto">
          <a:xfrm>
            <a:off x="4643438" y="928670"/>
            <a:ext cx="4214842" cy="2643206"/>
          </a:xfrm>
          <a:prstGeom prst="rect">
            <a:avLst/>
          </a:prstGeom>
          <a:noFill/>
        </p:spPr>
      </p:pic>
      <p:pic>
        <p:nvPicPr>
          <p:cNvPr id="1027" name="Picture 3" descr="C:\Users\Оля\Downloads\T-iimYe3blA.jpg"/>
          <p:cNvPicPr>
            <a:picLocks noChangeAspect="1" noChangeArrowheads="1"/>
          </p:cNvPicPr>
          <p:nvPr/>
        </p:nvPicPr>
        <p:blipFill>
          <a:blip r:embed="rId3" cstate="print"/>
          <a:srcRect t="11364" r="8163" b="27272"/>
          <a:stretch>
            <a:fillRect/>
          </a:stretch>
        </p:blipFill>
        <p:spPr bwMode="auto">
          <a:xfrm>
            <a:off x="4572000" y="3714752"/>
            <a:ext cx="4286280" cy="2643206"/>
          </a:xfrm>
          <a:prstGeom prst="rect">
            <a:avLst/>
          </a:prstGeom>
          <a:noFill/>
        </p:spPr>
      </p:pic>
      <p:pic>
        <p:nvPicPr>
          <p:cNvPr id="1028" name="Picture 4" descr="C:\Users\Оля\Downloads\5cY6R3_3zSI.jpg"/>
          <p:cNvPicPr>
            <a:picLocks noChangeAspect="1" noChangeArrowheads="1"/>
          </p:cNvPicPr>
          <p:nvPr/>
        </p:nvPicPr>
        <p:blipFill>
          <a:blip r:embed="rId4" cstate="print"/>
          <a:srcRect l="5334" r="22666" b="12788"/>
          <a:stretch>
            <a:fillRect/>
          </a:stretch>
        </p:blipFill>
        <p:spPr bwMode="auto">
          <a:xfrm>
            <a:off x="357158" y="1571612"/>
            <a:ext cx="3857652" cy="3143272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7016" y="-214338"/>
            <a:ext cx="8856984" cy="12241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Экспозиция «История развития города»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85720" y="357166"/>
            <a:ext cx="8143932" cy="468052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 Плитки размером 30см на 60 см продаются в упаковках по 8 штук. Сколько упаковок плитки потребуется для реконструкции </a:t>
            </a:r>
            <a:r>
              <a:rPr lang="ru-RU" sz="2400" b="1" dirty="0" smtClean="0">
                <a:solidFill>
                  <a:srgbClr val="FFC000"/>
                </a:solidFill>
              </a:rPr>
              <a:t>памятника на месте конторы Липецких железных заводов</a:t>
            </a:r>
            <a:r>
              <a:rPr lang="ru-RU" sz="2400" b="1" dirty="0" smtClean="0"/>
              <a:t>, чтобы заменить  керамические плиты размером 200мм на 300мм ?</a:t>
            </a:r>
            <a:endParaRPr lang="ru-RU" sz="2400" b="1" dirty="0"/>
          </a:p>
        </p:txBody>
      </p:sp>
      <p:pic>
        <p:nvPicPr>
          <p:cNvPr id="5" name="Рисунок 4" descr="Изображение 06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357430"/>
            <a:ext cx="4143404" cy="421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lipe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39725"/>
            <a:ext cx="7286625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16200000" flipV="1">
            <a:off x="4393406" y="2607469"/>
            <a:ext cx="1357313" cy="1000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Используя карту найдите расстояние </a:t>
            </a:r>
            <a:r>
              <a:rPr lang="ru-RU" b="1" dirty="0" smtClean="0">
                <a:solidFill>
                  <a:srgbClr val="FFC000"/>
                </a:solidFill>
              </a:rPr>
              <a:t>от Лебедяни до Липецка. </a:t>
            </a:r>
          </a:p>
          <a:p>
            <a:r>
              <a:rPr lang="ru-RU" b="1" dirty="0" smtClean="0"/>
              <a:t>Сколько бензина потребуется на поездку от Лебедяни до Липецка, если на 200км расходуется 24 литра?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1000108"/>
            <a:ext cx="8856984" cy="1224136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В</a:t>
            </a:r>
            <a:r>
              <a:rPr lang="ru-RU" sz="3100" b="1" dirty="0" smtClean="0"/>
              <a:t> </a:t>
            </a:r>
            <a:r>
              <a:rPr lang="ru-RU" sz="3100" dirty="0" smtClean="0"/>
              <a:t>Липецкой области ежегодно образуется более 5 млн. тонн отходов производства и потребления. В период с 2015 по 2021 г. на предприятиях Липецкой области было образовано токсических отходов: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" y="2357430"/>
          <a:ext cx="9143999" cy="2428892"/>
        </p:xfrm>
        <a:graphic>
          <a:graphicData uri="http://schemas.openxmlformats.org/drawingml/2006/table">
            <a:tbl>
              <a:tblPr/>
              <a:tblGrid>
                <a:gridCol w="1239865"/>
                <a:gridCol w="1044784"/>
                <a:gridCol w="1142775"/>
                <a:gridCol w="1142775"/>
                <a:gridCol w="1142775"/>
                <a:gridCol w="1143675"/>
                <a:gridCol w="1143675"/>
                <a:gridCol w="1143675"/>
              </a:tblGrid>
              <a:tr h="857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i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1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 dirty="0">
                          <a:latin typeface="Times New Roman"/>
                          <a:ea typeface="Times New Roman"/>
                          <a:cs typeface="Times New Roman"/>
                        </a:rPr>
                        <a:t>Отходы, тыс. тонн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>
                          <a:latin typeface="Times New Roman"/>
                          <a:ea typeface="Times New Roman"/>
                          <a:cs typeface="Times New Roman"/>
                        </a:rPr>
                        <a:t>4500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4380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4297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>
                          <a:latin typeface="Times New Roman"/>
                          <a:ea typeface="Times New Roman"/>
                          <a:cs typeface="Times New Roman"/>
                        </a:rPr>
                        <a:t>4268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>
                          <a:latin typeface="Times New Roman"/>
                          <a:ea typeface="Times New Roman"/>
                          <a:cs typeface="Times New Roman"/>
                        </a:rPr>
                        <a:t>5049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5407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5740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928794" y="5000636"/>
            <a:ext cx="72152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Постройте столбчатую диаграмму образования токсических отходов за этот промежуток времени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Народ, не знающий своего прошлого не имеет будущего.</a:t>
            </a:r>
            <a:br>
              <a:rPr lang="ru-RU" b="1" i="1" dirty="0" smtClean="0"/>
            </a:br>
            <a:r>
              <a:rPr lang="ru-RU" b="1" i="1" dirty="0" smtClean="0"/>
              <a:t>                                         М. Ломоносов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714620"/>
            <a:ext cx="8786842" cy="4429132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chemeClr val="tx2"/>
                </a:solidFill>
              </a:rPr>
              <a:t>     Материалы</a:t>
            </a:r>
            <a:r>
              <a:rPr lang="ru-RU" b="1" i="1" dirty="0" smtClean="0">
                <a:solidFill>
                  <a:schemeClr val="tx2"/>
                </a:solidFill>
              </a:rPr>
              <a:t>, связанные с жизнью родного края, играют важную роль в воспитании патриотизма, связывая жизнь и быт любого населенного пункта страны с огромным понятием нашей великой Родины.</a:t>
            </a:r>
            <a:endParaRPr lang="ru-RU" i="1" dirty="0" smtClean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305109">
            <a:off x="1518792" y="1812923"/>
            <a:ext cx="5566009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Спасибо </a:t>
            </a:r>
          </a:p>
          <a:p>
            <a:pPr algn="ctr">
              <a:defRPr/>
            </a:pPr>
            <a:r>
              <a:rPr lang="ru-RU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 </a:t>
            </a:r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внимание!</a:t>
            </a:r>
            <a:endParaRPr lang="ru-RU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4"/>
          <p:cNvSpPr>
            <a:spLocks noChangeArrowheads="1"/>
          </p:cNvSpPr>
          <p:nvPr/>
        </p:nvSpPr>
        <p:spPr bwMode="auto">
          <a:xfrm>
            <a:off x="500034" y="214290"/>
            <a:ext cx="7921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cs typeface="Arial" charset="0"/>
              </a:rPr>
              <a:t>К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абинет «Литературное краеведение»</a:t>
            </a:r>
          </a:p>
        </p:txBody>
      </p:sp>
      <p:pic>
        <p:nvPicPr>
          <p:cNvPr id="18433" name="Picture 1" descr="D:\ОЛЬГА\МО математиков\КОНФЕРЕНЦИЯ в ЛГПУ\фото по краевед\ы4чынр5 (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714752"/>
            <a:ext cx="3678678" cy="280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D:\ОЛЬГА\МО математиков\КОНФЕРЕНЦИЯ в ЛГПУ\фото по краевед\7а на эк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714488"/>
            <a:ext cx="4286280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школа (12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857231"/>
            <a:ext cx="3546197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P22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8"/>
            <a:ext cx="4857752" cy="3071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1" descr="D:\ОЛЬГА\ВОСПИТАТ. работа\фото 9 Д  выпуск 2012 г\фото  8Д\октябрь 2010\Изображение 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875"/>
            <a:ext cx="4297362" cy="3000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22003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08050"/>
            <a:ext cx="4535488" cy="3402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0" name="Picture 2" descr="D:\ОЛЬГА\ВОСПИТАТ. работа\фото 9 Д  выпуск 2012 г\фото  8Д\октябрь 2010\Изображение 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141663"/>
            <a:ext cx="4344988" cy="3259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f3962f843b5fbe2b7272967f78ea5102fe8c9e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</TotalTime>
  <Words>1966</Words>
  <Application>Microsoft Office PowerPoint</Application>
  <PresentationFormat>Экран (4:3)</PresentationFormat>
  <Paragraphs>289</Paragraphs>
  <Slides>65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Элементы краеведения  на уроках математики</vt:lpstr>
      <vt:lpstr>Слайд 2</vt:lpstr>
      <vt:lpstr>В 2004 г. корпусу №1 лицея присвоено имя Героя Советского Союза Главного маршала артиллерии и  ракетных войск М.И. Неделина</vt:lpstr>
      <vt:lpstr>Слайд 4</vt:lpstr>
      <vt:lpstr>Слайд 5</vt:lpstr>
      <vt:lpstr>Экспозиция «История развития города»</vt:lpstr>
      <vt:lpstr>Слайд 7</vt:lpstr>
      <vt:lpstr>Слайд 8</vt:lpstr>
      <vt:lpstr>Слайд 9</vt:lpstr>
      <vt:lpstr>Слайд 10</vt:lpstr>
      <vt:lpstr>Слайд 11</vt:lpstr>
      <vt:lpstr>Город Липецк - административный центр Липецкой области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Галичья гора </vt:lpstr>
      <vt:lpstr>Птицы заповедника.</vt:lpstr>
      <vt:lpstr>Слайд 34</vt:lpstr>
      <vt:lpstr>Слайд 35</vt:lpstr>
      <vt:lpstr> Липецк</vt:lpstr>
      <vt:lpstr> Парки и скверы  </vt:lpstr>
      <vt:lpstr>Мосты  </vt:lpstr>
      <vt:lpstr> Памятники истории города  </vt:lpstr>
      <vt:lpstr>Слайд 40</vt:lpstr>
      <vt:lpstr>Слайд 41</vt:lpstr>
      <vt:lpstr>  Улица Куликовская теперь…  </vt:lpstr>
      <vt:lpstr>Улица 8 Марта </vt:lpstr>
      <vt:lpstr> Улица Скатная теперь… </vt:lpstr>
      <vt:lpstr>Улица 9 Января</vt:lpstr>
      <vt:lpstr>Слайд 46</vt:lpstr>
      <vt:lpstr>Слайд 47</vt:lpstr>
      <vt:lpstr>Слайд 48</vt:lpstr>
      <vt:lpstr>Слайд 49</vt:lpstr>
      <vt:lpstr>Слайд 50</vt:lpstr>
      <vt:lpstr>Слайд 51</vt:lpstr>
      <vt:lpstr> Липецк в цифрах и фактах  Итоговое повторение  Математика 5 класс </vt:lpstr>
      <vt:lpstr> Проценты </vt:lpstr>
      <vt:lpstr> Натуральные числа </vt:lpstr>
      <vt:lpstr>Площади и объемы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  В Липецкой области ежегодно образуется более 5 млн. тонн отходов производства и потребления. В период с 2015 по 2021 г. на предприятиях Липецкой области было образовано токсических отходов:     </vt:lpstr>
      <vt:lpstr>    Народ, не знающий своего прошлого не имеет будущего.                                          М. Ломоносов  </vt:lpstr>
      <vt:lpstr>Слайд 65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боковые штрихи</dc:title>
  <dc:creator>obstinate</dc:creator>
  <dc:description>Шаблон презентации с сайта https://presentation-creation.ru/</dc:description>
  <cp:lastModifiedBy>DNA7 X86</cp:lastModifiedBy>
  <cp:revision>1330</cp:revision>
  <dcterms:created xsi:type="dcterms:W3CDTF">2018-02-25T09:09:03Z</dcterms:created>
  <dcterms:modified xsi:type="dcterms:W3CDTF">2025-05-18T14:14:52Z</dcterms:modified>
</cp:coreProperties>
</file>