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0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15" r:id="rId2"/>
    <p:sldMasterId id="2147483728" r:id="rId3"/>
    <p:sldMasterId id="2147483741" r:id="rId4"/>
    <p:sldMasterId id="2147483753" r:id="rId5"/>
    <p:sldMasterId id="2147483765" r:id="rId6"/>
    <p:sldMasterId id="2147483777" r:id="rId7"/>
    <p:sldMasterId id="2147483789" r:id="rId8"/>
    <p:sldMasterId id="2147483801" r:id="rId9"/>
    <p:sldMasterId id="2147483813" r:id="rId10"/>
    <p:sldMasterId id="2147483825" r:id="rId11"/>
  </p:sldMasterIdLst>
  <p:notesMasterIdLst>
    <p:notesMasterId r:id="rId24"/>
  </p:notesMasterIdLst>
  <p:sldIdLst>
    <p:sldId id="271" r:id="rId12"/>
    <p:sldId id="258" r:id="rId13"/>
    <p:sldId id="257" r:id="rId14"/>
    <p:sldId id="263" r:id="rId15"/>
    <p:sldId id="262" r:id="rId16"/>
    <p:sldId id="264" r:id="rId17"/>
    <p:sldId id="265" r:id="rId18"/>
    <p:sldId id="266" r:id="rId19"/>
    <p:sldId id="267" r:id="rId20"/>
    <p:sldId id="268" r:id="rId21"/>
    <p:sldId id="269" r:id="rId22"/>
    <p:sldId id="270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0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98183-958B-47F4-B27E-8DE8A9A370E9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1F445-3AF4-48AF-A860-924B27CB6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927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1F445-3AF4-48AF-A860-924B27CB6D0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560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67CE1-B887-4CF3-B91D-BD2137D92686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E967-DE73-42C9-B252-65B124ED11C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358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67CE1-B887-4CF3-B91D-BD2137D92686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E967-DE73-42C9-B252-65B124ED1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0524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502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32343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6587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10300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08938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09907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64088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09667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53347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478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67CE1-B887-4CF3-B91D-BD2137D92686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E967-DE73-42C9-B252-65B124ED1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01140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65276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2142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03849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53690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32561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2859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6106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96889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77438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01802138"/>
      </p:ext>
    </p:extLst>
  </p:cSld>
  <p:clrMapOvr>
    <a:masterClrMapping/>
  </p:clrMapOvr>
  <p:transition spd="med" advClick="0" advTm="5000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67CE1-B887-4CF3-B91D-BD2137D92686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E967-DE73-42C9-B252-65B124ED11C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726231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357510"/>
      </p:ext>
    </p:extLst>
  </p:cSld>
  <p:clrMapOvr>
    <a:masterClrMapping/>
  </p:clrMapOvr>
  <p:transition spd="med" advClick="0" advTm="5000">
    <p:dissolv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576131"/>
      </p:ext>
    </p:extLst>
  </p:cSld>
  <p:clrMapOvr>
    <a:masterClrMapping/>
  </p:clrMapOvr>
  <p:transition spd="med" advClick="0" advTm="5000">
    <p:dissolv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100085"/>
      </p:ext>
    </p:extLst>
  </p:cSld>
  <p:clrMapOvr>
    <a:masterClrMapping/>
  </p:clrMapOvr>
  <p:transition spd="med" advClick="0" advTm="5000">
    <p:dissolv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702878"/>
      </p:ext>
    </p:extLst>
  </p:cSld>
  <p:clrMapOvr>
    <a:masterClrMapping/>
  </p:clrMapOvr>
  <p:transition spd="med" advClick="0" advTm="5000">
    <p:dissolv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074678"/>
      </p:ext>
    </p:extLst>
  </p:cSld>
  <p:clrMapOvr>
    <a:masterClrMapping/>
  </p:clrMapOvr>
  <p:transition spd="med" advClick="0" advTm="5000">
    <p:dissolv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163683"/>
      </p:ext>
    </p:extLst>
  </p:cSld>
  <p:clrMapOvr>
    <a:masterClrMapping/>
  </p:clrMapOvr>
  <p:transition spd="med" advClick="0" advTm="5000">
    <p:dissolv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07112"/>
      </p:ext>
    </p:extLst>
  </p:cSld>
  <p:clrMapOvr>
    <a:masterClrMapping/>
  </p:clrMapOvr>
  <p:transition spd="med" advClick="0" advTm="5000">
    <p:dissolv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27383"/>
      </p:ext>
    </p:extLst>
  </p:cSld>
  <p:clrMapOvr>
    <a:masterClrMapping/>
  </p:clrMapOvr>
  <p:transition spd="med" advClick="0" advTm="5000">
    <p:dissolv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593535"/>
      </p:ext>
    </p:extLst>
  </p:cSld>
  <p:clrMapOvr>
    <a:masterClrMapping/>
  </p:clrMapOvr>
  <p:transition spd="med" advClick="0" advTm="5000">
    <p:dissolv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801722"/>
      </p:ext>
    </p:extLst>
  </p:cSld>
  <p:clrMapOvr>
    <a:masterClrMapping/>
  </p:clrMapOvr>
  <p:transition spd="med" advClick="0" advTm="5000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67CE1-B887-4CF3-B91D-BD2137D92686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E967-DE73-42C9-B252-65B124ED1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229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67CE1-B887-4CF3-B91D-BD2137D92686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E967-DE73-42C9-B252-65B124ED11C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0629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67CE1-B887-4CF3-B91D-BD2137D92686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E967-DE73-42C9-B252-65B124ED1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701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67CE1-B887-4CF3-B91D-BD2137D92686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E967-DE73-42C9-B252-65B124ED1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058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67CE1-B887-4CF3-B91D-BD2137D92686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E967-DE73-42C9-B252-65B124ED1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970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0"/>
            <a:ext cx="3860800" cy="28932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1" y="6473429"/>
            <a:ext cx="1013179" cy="247650"/>
          </a:xfrm>
        </p:spPr>
        <p:txBody>
          <a:bodyPr/>
          <a:lstStyle>
            <a:lvl1pPr>
              <a:defRPr/>
            </a:lvl1pPr>
          </a:lstStyle>
          <a:p>
            <a:fld id="{F0AFE637-4ADB-4244-8D46-1FE958EB6C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8944180"/>
      </p:ext>
    </p:extLst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685095" y="3445300"/>
            <a:ext cx="11506905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77333" y="1257300"/>
            <a:ext cx="15036800" cy="914400"/>
          </a:xfrm>
        </p:spPr>
        <p:txBody>
          <a:bodyPr anchor="b"/>
          <a:lstStyle>
            <a:lvl1pPr marL="0" indent="0" algn="r">
              <a:buNone/>
              <a:defRPr sz="15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20844" y="2210314"/>
            <a:ext cx="15443200" cy="888619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A058D-7BD1-4097-8784-2BB5F3D049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4197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67CE1-B887-4CF3-B91D-BD2137D92686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E967-DE73-42C9-B252-65B124ED1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165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536448" y="342900"/>
            <a:ext cx="15443200" cy="63093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541867" y="1200150"/>
            <a:ext cx="7450667" cy="35433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8263467" y="1200150"/>
            <a:ext cx="7721600" cy="35433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7382A-F759-464E-908D-AB1129FC32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6551537"/>
      </p:ext>
    </p:extLst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095" y="6019652"/>
            <a:ext cx="11506905" cy="2344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541867" y="4057650"/>
            <a:ext cx="15307733" cy="6619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500345" y="500062"/>
            <a:ext cx="7627655" cy="479822"/>
          </a:xfrm>
        </p:spPr>
        <p:txBody>
          <a:bodyPr anchor="ctr"/>
          <a:lstStyle>
            <a:lvl1pPr marL="0" indent="0">
              <a:buNone/>
              <a:defRPr sz="135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8257823" y="500062"/>
            <a:ext cx="7630651" cy="479822"/>
          </a:xfrm>
        </p:spPr>
        <p:txBody>
          <a:bodyPr anchor="ctr"/>
          <a:lstStyle>
            <a:lvl1pPr marL="0" indent="0">
              <a:buNone/>
              <a:defRPr sz="135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0345" y="987028"/>
            <a:ext cx="7627655" cy="295632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8264409" y="987028"/>
            <a:ext cx="7624064" cy="295632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7650"/>
          </a:xfrm>
        </p:spPr>
        <p:txBody>
          <a:bodyPr/>
          <a:lstStyle>
            <a:lvl1pPr>
              <a:defRPr/>
            </a:lvl1pPr>
          </a:lstStyle>
          <a:p>
            <a:fld id="{DDA1EA80-EE93-4DDA-9CA6-589A493CD7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9994541"/>
      </p:ext>
    </p:extLst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536448" y="342900"/>
            <a:ext cx="15443200" cy="63093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8307B-7791-4712-9F05-35890A1D9D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7805974"/>
      </p:ext>
    </p:extLst>
  </p:cSld>
  <p:clrMapOvr>
    <a:masterClrMapping/>
  </p:clrMapOvr>
  <p:transition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A19B5E-02B7-48A9-9148-71003ED19F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8316696"/>
      </p:ext>
    </p:extLst>
  </p:cSld>
  <p:clrMapOvr>
    <a:masterClrMapping/>
  </p:clrMapOvr>
  <p:transition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685095" y="5848720"/>
            <a:ext cx="11506905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812800" y="4114800"/>
            <a:ext cx="15036800" cy="390525"/>
          </a:xfrm>
        </p:spPr>
        <p:txBody>
          <a:bodyPr/>
          <a:lstStyle>
            <a:lvl1pPr algn="l">
              <a:buNone/>
              <a:defRPr sz="15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812801" y="457200"/>
            <a:ext cx="5348112" cy="3600450"/>
          </a:xfrm>
        </p:spPr>
        <p:txBody>
          <a:bodyPr/>
          <a:lstStyle>
            <a:lvl1pPr marL="0" indent="0"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6355644" y="457200"/>
            <a:ext cx="9493956" cy="360045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5A610-3B34-45EC-9E73-5EDD0324E1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3269483"/>
      </p:ext>
    </p:extLst>
  </p:cSld>
  <p:clrMapOvr>
    <a:masterClrMapping/>
  </p:clrMapOvr>
  <p:transition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6231467" y="462475"/>
            <a:ext cx="8940800" cy="27432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677334" y="3745320"/>
            <a:ext cx="10430933" cy="391716"/>
          </a:xfrm>
        </p:spPr>
        <p:txBody>
          <a:bodyPr/>
          <a:lstStyle>
            <a:lvl1pPr algn="l">
              <a:buNone/>
              <a:defRPr sz="15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677334" y="4149913"/>
            <a:ext cx="10430933" cy="576263"/>
          </a:xfrm>
        </p:spPr>
        <p:txBody>
          <a:bodyPr lIns="109728" tIns="0"/>
          <a:lstStyle>
            <a:lvl1pPr marL="0" indent="0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A5C31-9F3F-43FD-BCB1-7618CA8553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0561525"/>
      </p:ext>
    </p:extLst>
  </p:cSld>
  <p:clrMapOvr>
    <a:masterClrMapping/>
  </p:clrMapOvr>
  <p:transition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23598-8595-4DFA-BB6B-DFFA11F28E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6253900"/>
      </p:ext>
    </p:extLst>
  </p:cSld>
  <p:clrMapOvr>
    <a:masterClrMapping/>
  </p:clrMapOvr>
  <p:transition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2192000" y="411957"/>
            <a:ext cx="32512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411957"/>
            <a:ext cx="11108267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6F839-C860-43CC-86FE-E62682B229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07427"/>
      </p:ext>
    </p:extLst>
  </p:cSld>
  <p:clrMapOvr>
    <a:masterClrMapping/>
  </p:clrMapOvr>
  <p:transition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1" y="183357"/>
            <a:ext cx="14906978" cy="107394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490134" y="1428750"/>
            <a:ext cx="6982178" cy="31432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743245" y="1428750"/>
            <a:ext cx="6982178" cy="31432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117601" y="6244829"/>
            <a:ext cx="2537179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0" y="6244829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251245" y="6244829"/>
            <a:ext cx="2534356" cy="476250"/>
          </a:xfrm>
        </p:spPr>
        <p:txBody>
          <a:bodyPr/>
          <a:lstStyle>
            <a:lvl1pPr>
              <a:defRPr/>
            </a:lvl1pPr>
          </a:lstStyle>
          <a:p>
            <a:fld id="{05D0A4C1-234F-4B6E-B0BE-C5E134F9C4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4016419"/>
      </p:ext>
    </p:extLst>
  </p:cSld>
  <p:clrMapOvr>
    <a:masterClrMapping/>
  </p:clrMapOvr>
  <p:transition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636000" y="76200"/>
            <a:ext cx="3352800" cy="28932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76200"/>
            <a:ext cx="4470400" cy="28932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4079"/>
          </a:xfrm>
        </p:spPr>
        <p:txBody>
          <a:bodyPr/>
          <a:lstStyle>
            <a:lvl1pPr>
              <a:defRPr/>
            </a:lvl1pPr>
          </a:lstStyle>
          <a:p>
            <a:fld id="{8B2335DE-5C7B-4288-B4B2-E2D12E3809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8857697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67CE1-B887-4CF3-B91D-BD2137D92686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E967-DE73-42C9-B252-65B124ED1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2526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0"/>
            <a:ext cx="3860800" cy="28932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1" y="6473429"/>
            <a:ext cx="1013179" cy="247650"/>
          </a:xfrm>
        </p:spPr>
        <p:txBody>
          <a:bodyPr/>
          <a:lstStyle>
            <a:lvl1pPr>
              <a:defRPr/>
            </a:lvl1pPr>
          </a:lstStyle>
          <a:p>
            <a:fld id="{F0AFE637-4ADB-4244-8D46-1FE958EB6C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6399772"/>
      </p:ext>
    </p:extLst>
  </p:cSld>
  <p:clrMapOvr>
    <a:masterClrMapping/>
  </p:clrMapOvr>
  <p:transition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685095" y="3445300"/>
            <a:ext cx="11506905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77333" y="1257300"/>
            <a:ext cx="15036800" cy="914400"/>
          </a:xfrm>
        </p:spPr>
        <p:txBody>
          <a:bodyPr anchor="b"/>
          <a:lstStyle>
            <a:lvl1pPr marL="0" indent="0" algn="r">
              <a:buNone/>
              <a:defRPr sz="15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20844" y="2210314"/>
            <a:ext cx="15443200" cy="888619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A058D-7BD1-4097-8784-2BB5F3D049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04747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536448" y="342900"/>
            <a:ext cx="15443200" cy="63093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541867" y="1200150"/>
            <a:ext cx="7450667" cy="35433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8263467" y="1200150"/>
            <a:ext cx="7721600" cy="35433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7382A-F759-464E-908D-AB1129FC32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0768899"/>
      </p:ext>
    </p:extLst>
  </p:cSld>
  <p:clrMapOvr>
    <a:masterClrMapping/>
  </p:clrMapOvr>
  <p:transition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095" y="6019652"/>
            <a:ext cx="11506905" cy="2344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541867" y="4057650"/>
            <a:ext cx="15307733" cy="6619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500345" y="500062"/>
            <a:ext cx="7627655" cy="479822"/>
          </a:xfrm>
        </p:spPr>
        <p:txBody>
          <a:bodyPr anchor="ctr"/>
          <a:lstStyle>
            <a:lvl1pPr marL="0" indent="0">
              <a:buNone/>
              <a:defRPr sz="135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8257823" y="500062"/>
            <a:ext cx="7630651" cy="479822"/>
          </a:xfrm>
        </p:spPr>
        <p:txBody>
          <a:bodyPr anchor="ctr"/>
          <a:lstStyle>
            <a:lvl1pPr marL="0" indent="0">
              <a:buNone/>
              <a:defRPr sz="135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0345" y="987028"/>
            <a:ext cx="7627655" cy="295632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8264409" y="987028"/>
            <a:ext cx="7624064" cy="295632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7650"/>
          </a:xfrm>
        </p:spPr>
        <p:txBody>
          <a:bodyPr/>
          <a:lstStyle>
            <a:lvl1pPr>
              <a:defRPr/>
            </a:lvl1pPr>
          </a:lstStyle>
          <a:p>
            <a:fld id="{DDA1EA80-EE93-4DDA-9CA6-589A493CD7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2176938"/>
      </p:ext>
    </p:extLst>
  </p:cSld>
  <p:clrMapOvr>
    <a:masterClrMapping/>
  </p:clrMapOvr>
  <p:transition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536448" y="342900"/>
            <a:ext cx="15443200" cy="63093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8307B-7791-4712-9F05-35890A1D9D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2195321"/>
      </p:ext>
    </p:extLst>
  </p:cSld>
  <p:clrMapOvr>
    <a:masterClrMapping/>
  </p:clrMapOvr>
  <p:transition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A19B5E-02B7-48A9-9148-71003ED19F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862555"/>
      </p:ext>
    </p:extLst>
  </p:cSld>
  <p:clrMapOvr>
    <a:masterClrMapping/>
  </p:clrMapOvr>
  <p:transition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685095" y="5848720"/>
            <a:ext cx="11506905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812800" y="4114800"/>
            <a:ext cx="15036800" cy="390525"/>
          </a:xfrm>
        </p:spPr>
        <p:txBody>
          <a:bodyPr/>
          <a:lstStyle>
            <a:lvl1pPr algn="l">
              <a:buNone/>
              <a:defRPr sz="15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812801" y="457200"/>
            <a:ext cx="5348112" cy="3600450"/>
          </a:xfrm>
        </p:spPr>
        <p:txBody>
          <a:bodyPr/>
          <a:lstStyle>
            <a:lvl1pPr marL="0" indent="0"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6355644" y="457200"/>
            <a:ext cx="9493956" cy="360045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5A610-3B34-45EC-9E73-5EDD0324E1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8055536"/>
      </p:ext>
    </p:extLst>
  </p:cSld>
  <p:clrMapOvr>
    <a:masterClrMapping/>
  </p:clrMapOvr>
  <p:transition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6231467" y="462475"/>
            <a:ext cx="8940800" cy="27432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677334" y="3745320"/>
            <a:ext cx="10430933" cy="391716"/>
          </a:xfrm>
        </p:spPr>
        <p:txBody>
          <a:bodyPr/>
          <a:lstStyle>
            <a:lvl1pPr algn="l">
              <a:buNone/>
              <a:defRPr sz="15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677334" y="4149913"/>
            <a:ext cx="10430933" cy="576263"/>
          </a:xfrm>
        </p:spPr>
        <p:txBody>
          <a:bodyPr lIns="109728" tIns="0"/>
          <a:lstStyle>
            <a:lvl1pPr marL="0" indent="0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A5C31-9F3F-43FD-BCB1-7618CA8553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6043347"/>
      </p:ext>
    </p:extLst>
  </p:cSld>
  <p:clrMapOvr>
    <a:masterClrMapping/>
  </p:clrMapOvr>
  <p:transition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23598-8595-4DFA-BB6B-DFFA11F28E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0611335"/>
      </p:ext>
    </p:extLst>
  </p:cSld>
  <p:clrMapOvr>
    <a:masterClrMapping/>
  </p:clrMapOvr>
  <p:transition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2192000" y="411957"/>
            <a:ext cx="32512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411957"/>
            <a:ext cx="11108267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6F839-C860-43CC-86FE-E62682B229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8769947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67CE1-B887-4CF3-B91D-BD2137D92686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E967-DE73-42C9-B252-65B124ED1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2454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1" y="183357"/>
            <a:ext cx="14906978" cy="107394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490134" y="1428750"/>
            <a:ext cx="6982178" cy="31432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743245" y="1428750"/>
            <a:ext cx="6982178" cy="31432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117601" y="6244829"/>
            <a:ext cx="2537179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0" y="6244829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251245" y="6244829"/>
            <a:ext cx="2534356" cy="476250"/>
          </a:xfrm>
        </p:spPr>
        <p:txBody>
          <a:bodyPr/>
          <a:lstStyle>
            <a:lvl1pPr>
              <a:defRPr/>
            </a:lvl1pPr>
          </a:lstStyle>
          <a:p>
            <a:fld id="{05D0A4C1-234F-4B6E-B0BE-C5E134F9C4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9116416"/>
      </p:ext>
    </p:extLst>
  </p:cSld>
  <p:clrMapOvr>
    <a:masterClrMapping/>
  </p:clrMapOvr>
  <p:transition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636000" y="76200"/>
            <a:ext cx="3352800" cy="28932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76200"/>
            <a:ext cx="4470400" cy="28932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4079"/>
          </a:xfrm>
        </p:spPr>
        <p:txBody>
          <a:bodyPr/>
          <a:lstStyle>
            <a:lvl1pPr>
              <a:defRPr/>
            </a:lvl1pPr>
          </a:lstStyle>
          <a:p>
            <a:fld id="{8B2335DE-5C7B-4288-B4B2-E2D12E3809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0441349"/>
      </p:ext>
    </p:extLst>
  </p:cSld>
  <p:clrMapOvr>
    <a:masterClrMapping/>
  </p:clrMapOvr>
  <p:transition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6251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7516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7152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40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281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261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2610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300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67CE1-B887-4CF3-B91D-BD2137D92686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E967-DE73-42C9-B252-65B124ED1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5001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6822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462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3016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8750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9628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025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746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4523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191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71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67CE1-B887-4CF3-B91D-BD2137D92686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E967-DE73-42C9-B252-65B124ED1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1172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9637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9072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2572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1837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9935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579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9430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762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3594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713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67CE1-B887-4CF3-B91D-BD2137D92686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E967-DE73-42C9-B252-65B124ED1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0885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7811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7680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5028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8053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9898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595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841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383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360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5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67CE1-B887-4CF3-B91D-BD2137D92686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E967-DE73-42C9-B252-65B124ED1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09726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0717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8429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6747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3890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0563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1232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52765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0503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34775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67CE1-B887-4CF3-B91D-BD2137D92686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E967-DE73-42C9-B252-65B124ED1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28100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1499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6155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67022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99785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5157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67195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64308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78485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66591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558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B467CE1-B887-4CF3-B91D-BD2137D92686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DC1E967-DE73-42C9-B252-65B124ED1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9126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891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6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96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ransition spd="med" advClick="0" advTm="5000"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095" y="1051107"/>
            <a:ext cx="11506905" cy="235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9941" name="Текст 7"/>
          <p:cNvSpPr>
            <a:spLocks noGrp="1"/>
          </p:cNvSpPr>
          <p:nvPr>
            <p:ph type="body" idx="1"/>
          </p:nvPr>
        </p:nvSpPr>
        <p:spPr bwMode="auto">
          <a:xfrm>
            <a:off x="406400" y="1553767"/>
            <a:ext cx="11582400" cy="452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0"/>
            <a:ext cx="3352800" cy="289322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9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0"/>
            <a:ext cx="4470400" cy="289322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9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0"/>
            <a:ext cx="1016000" cy="24407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D38E2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3A7F05-6362-4B7B-8F7F-6D67B11A10FE}" type="slidenum">
              <a:rPr lang="ru-RU" altLang="ru-RU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095" y="1051107"/>
            <a:ext cx="11506905" cy="235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095" y="1057827"/>
            <a:ext cx="11506905" cy="2344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15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ransition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Cambria" pitchFamily="18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Cambria" pitchFamily="18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Cambria" pitchFamily="18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Cambria" pitchFamily="18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Cambria" pitchFamily="18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350" kern="1200">
          <a:solidFill>
            <a:schemeClr val="tx2"/>
          </a:solidFill>
          <a:latin typeface="+mn-lt"/>
          <a:ea typeface="+mn-ea"/>
          <a:cs typeface="+mn-cs"/>
        </a:defRPr>
      </a:lvl6pPr>
      <a:lvl7pPr marL="22288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717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2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9146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095" y="1051107"/>
            <a:ext cx="11506905" cy="235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9941" name="Текст 7"/>
          <p:cNvSpPr>
            <a:spLocks noGrp="1"/>
          </p:cNvSpPr>
          <p:nvPr>
            <p:ph type="body" idx="1"/>
          </p:nvPr>
        </p:nvSpPr>
        <p:spPr bwMode="auto">
          <a:xfrm>
            <a:off x="406400" y="1553767"/>
            <a:ext cx="11582400" cy="452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0"/>
            <a:ext cx="3352800" cy="289322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9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0"/>
            <a:ext cx="4470400" cy="289322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9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0"/>
            <a:ext cx="1016000" cy="24407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D38E2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3A7F05-6362-4B7B-8F7F-6D67B11A10FE}" type="slidenum">
              <a:rPr lang="ru-RU" altLang="ru-RU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095" y="1051107"/>
            <a:ext cx="11506905" cy="235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095" y="1057827"/>
            <a:ext cx="11506905" cy="2344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44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transition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Cambria" pitchFamily="18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Cambria" pitchFamily="18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Cambria" pitchFamily="18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Cambria" pitchFamily="18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Cambria" pitchFamily="18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350" kern="1200">
          <a:solidFill>
            <a:schemeClr val="tx2"/>
          </a:solidFill>
          <a:latin typeface="+mn-lt"/>
          <a:ea typeface="+mn-ea"/>
          <a:cs typeface="+mn-cs"/>
        </a:defRPr>
      </a:lvl6pPr>
      <a:lvl7pPr marL="22288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717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2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9146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571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00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00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459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400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B335547-73BD-4EF1-BB91-93E518220F9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02.01.2025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BF84E33-A502-412C-9765-100E6D95B1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547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2824" y="691922"/>
            <a:ext cx="8286809" cy="2000264"/>
          </a:xfrm>
        </p:spPr>
        <p:txBody>
          <a:bodyPr>
            <a:noAutofit/>
          </a:bodyPr>
          <a:lstStyle/>
          <a:p>
            <a:r>
              <a:rPr lang="ru-RU" sz="6600" dirty="0">
                <a:ln w="6350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+mn-lt"/>
              </a:rPr>
              <a:t>Закаливание</a:t>
            </a:r>
            <a:r>
              <a:rPr lang="ru-RU" sz="4400" dirty="0">
                <a:ln w="6350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+mn-lt"/>
              </a:rPr>
              <a:t> детей летом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89379" y="4712421"/>
            <a:ext cx="5442195" cy="1180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15000"/>
              </a:lnSpc>
            </a:pPr>
            <a:r>
              <a:rPr lang="ru-RU" sz="3200" b="1" spc="-30" dirty="0">
                <a:solidFill>
                  <a:srgbClr val="FF0000"/>
                </a:solidFill>
                <a:latin typeface="Bookman Old Style" pitchFamily="18" charset="0"/>
                <a:ea typeface="Calibri"/>
                <a:cs typeface="Times New Roman"/>
              </a:rPr>
              <a:t>Воспитатель:</a:t>
            </a:r>
          </a:p>
          <a:p>
            <a:pPr indent="449580">
              <a:lnSpc>
                <a:spcPct val="115000"/>
              </a:lnSpc>
            </a:pPr>
            <a:r>
              <a:rPr lang="ru-RU" sz="3200" b="1" spc="-30" dirty="0">
                <a:solidFill>
                  <a:srgbClr val="FF0000"/>
                </a:solidFill>
                <a:latin typeface="Bookman Old Style" pitchFamily="18" charset="0"/>
                <a:ea typeface="Calibri"/>
                <a:cs typeface="Times New Roman"/>
              </a:rPr>
              <a:t>Антропова М.Н.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B5DCA5-F8C3-451F-B250-7A45D9158E0C}"/>
              </a:ext>
            </a:extLst>
          </p:cNvPr>
          <p:cNvSpPr txBox="1"/>
          <p:nvPr/>
        </p:nvSpPr>
        <p:spPr>
          <a:xfrm>
            <a:off x="2017987" y="191212"/>
            <a:ext cx="8515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МБДОУ №16 «Бригантина» г. Трехгорный Челябинская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58613649"/>
      </p:ext>
    </p:extLst>
  </p:cSld>
  <p:clrMapOvr>
    <a:masterClrMapping/>
  </p:clrMapOvr>
  <p:transition spd="med" advClick="0" advTm="5000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healthilytolive.ru/wp-content/uploads/2015/06/zakalivanie_detej-624x45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20" y="428604"/>
            <a:ext cx="842968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2528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4916" y="203483"/>
            <a:ext cx="11244649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Солнечные ванны </a:t>
            </a:r>
            <a:r>
              <a:rPr lang="ru-RU" sz="2800" b="1" i="1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приятный и самый любимый вид закаливания, который доступен только преимущественно летом в солнечные дни при температуре 22—29 °С. Закаливания начинают с 20 минут в утреннее и вечернее время, </a:t>
            </a:r>
            <a:r>
              <a:rPr lang="ru-RU" sz="2800" b="1" i="1" u="sng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наличии головного убора</a:t>
            </a:r>
            <a:r>
              <a:rPr lang="ru-RU" sz="2800" b="1" i="1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br>
              <a:rPr lang="ru-RU" sz="2800" b="1" i="1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виды закаливания противостоят любым простудным заболеваниям, укрепят иммунную систему и поднимут настроение.</a:t>
            </a:r>
            <a:endParaRPr lang="ru-RU" sz="28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3" name="Рисунок 2" descr="C:\Documents and Settings\Пользователь\Рабочий стол\мой проект\Spring_Sun_with_Flowers_Clipart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7" y="3589025"/>
            <a:ext cx="3450013" cy="3054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3191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2316" y="624577"/>
            <a:ext cx="8939049" cy="3080319"/>
          </a:xfrm>
        </p:spPr>
        <p:txBody>
          <a:bodyPr/>
          <a:lstStyle/>
          <a:p>
            <a:pPr marL="0" indent="0" algn="l">
              <a:lnSpc>
                <a:spcPts val="1785"/>
              </a:lnSpc>
              <a:spcBef>
                <a:spcPts val="750"/>
              </a:spcBef>
              <a:spcAft>
                <a:spcPts val="750"/>
              </a:spcAft>
              <a:buNone/>
            </a:pPr>
            <a:r>
              <a:rPr lang="ru-RU" sz="2800" i="1" dirty="0">
                <a:solidFill>
                  <a:srgbClr val="002060"/>
                </a:solidFill>
                <a:effectLst/>
                <a:latin typeface="+mn-lt"/>
                <a:ea typeface="Times New Roman"/>
                <a:cs typeface="Times New Roman"/>
              </a:rPr>
              <a:t>       </a:t>
            </a:r>
            <a:r>
              <a:rPr lang="ru-RU" sz="3600" i="1" dirty="0">
                <a:solidFill>
                  <a:srgbClr val="002060"/>
                </a:solidFill>
                <a:effectLst/>
                <a:latin typeface="+mn-lt"/>
                <a:ea typeface="Times New Roman"/>
                <a:cs typeface="Times New Roman"/>
              </a:rPr>
              <a:t>Вывод: Закалённые дети всегда</a:t>
            </a:r>
            <a:br>
              <a:rPr lang="ru-RU" sz="3600" i="1" dirty="0">
                <a:solidFill>
                  <a:srgbClr val="002060"/>
                </a:solidFill>
                <a:effectLst/>
                <a:latin typeface="+mn-lt"/>
                <a:ea typeface="Times New Roman"/>
                <a:cs typeface="Times New Roman"/>
              </a:rPr>
            </a:br>
            <a:br>
              <a:rPr lang="ru-RU" sz="3600" i="1" dirty="0">
                <a:solidFill>
                  <a:srgbClr val="002060"/>
                </a:solidFill>
                <a:effectLst/>
                <a:latin typeface="+mn-lt"/>
                <a:ea typeface="Times New Roman"/>
                <a:cs typeface="Times New Roman"/>
              </a:rPr>
            </a:br>
            <a:r>
              <a:rPr lang="ru-RU" sz="3600" i="1" dirty="0">
                <a:solidFill>
                  <a:srgbClr val="002060"/>
                </a:solidFill>
                <a:effectLst/>
                <a:latin typeface="+mn-lt"/>
                <a:ea typeface="Times New Roman"/>
                <a:cs typeface="Times New Roman"/>
              </a:rPr>
              <a:t> отличаются подвижностью, не </a:t>
            </a:r>
            <a:br>
              <a:rPr lang="ru-RU" sz="3600" i="1" dirty="0">
                <a:solidFill>
                  <a:srgbClr val="002060"/>
                </a:solidFill>
                <a:effectLst/>
                <a:latin typeface="+mn-lt"/>
                <a:ea typeface="Times New Roman"/>
                <a:cs typeface="Times New Roman"/>
              </a:rPr>
            </a:br>
            <a:br>
              <a:rPr lang="ru-RU" sz="3600" i="1" dirty="0">
                <a:solidFill>
                  <a:srgbClr val="002060"/>
                </a:solidFill>
                <a:effectLst/>
                <a:latin typeface="+mn-lt"/>
                <a:ea typeface="Times New Roman"/>
                <a:cs typeface="Times New Roman"/>
              </a:rPr>
            </a:br>
            <a:r>
              <a:rPr lang="ru-RU" sz="3600" i="1" dirty="0">
                <a:solidFill>
                  <a:srgbClr val="002060"/>
                </a:solidFill>
                <a:effectLst/>
                <a:latin typeface="+mn-lt"/>
                <a:ea typeface="Times New Roman"/>
                <a:cs typeface="Times New Roman"/>
              </a:rPr>
              <a:t>боятся перепадов температуры и </a:t>
            </a:r>
            <a:br>
              <a:rPr lang="ru-RU" sz="3600" i="1" dirty="0">
                <a:solidFill>
                  <a:srgbClr val="002060"/>
                </a:solidFill>
                <a:effectLst/>
                <a:latin typeface="+mn-lt"/>
                <a:ea typeface="Times New Roman"/>
                <a:cs typeface="Times New Roman"/>
              </a:rPr>
            </a:br>
            <a:br>
              <a:rPr lang="ru-RU" sz="3600" i="1" dirty="0">
                <a:solidFill>
                  <a:srgbClr val="002060"/>
                </a:solidFill>
                <a:effectLst/>
                <a:latin typeface="+mn-lt"/>
                <a:ea typeface="Times New Roman"/>
                <a:cs typeface="Times New Roman"/>
              </a:rPr>
            </a:br>
            <a:r>
              <a:rPr lang="ru-RU" sz="3600" i="1" dirty="0">
                <a:solidFill>
                  <a:srgbClr val="002060"/>
                </a:solidFill>
                <a:effectLst/>
                <a:latin typeface="+mn-lt"/>
                <a:ea typeface="Times New Roman"/>
                <a:cs typeface="Times New Roman"/>
              </a:rPr>
              <a:t>переохлаждения. </a:t>
            </a:r>
            <a:br>
              <a:rPr lang="ru-RU" sz="3600" i="1" dirty="0">
                <a:solidFill>
                  <a:srgbClr val="002060"/>
                </a:solidFill>
                <a:effectLst/>
                <a:latin typeface="+mn-lt"/>
                <a:ea typeface="Times New Roman"/>
                <a:cs typeface="Times New Roman"/>
              </a:rPr>
            </a:br>
            <a:br>
              <a:rPr lang="ru-RU" sz="3600" i="1" dirty="0">
                <a:solidFill>
                  <a:srgbClr val="002060"/>
                </a:solidFill>
                <a:effectLst/>
                <a:latin typeface="+mn-lt"/>
                <a:ea typeface="Times New Roman"/>
                <a:cs typeface="Times New Roman"/>
              </a:rPr>
            </a:br>
            <a:br>
              <a:rPr lang="ru-RU" sz="3600" i="1" dirty="0">
                <a:solidFill>
                  <a:srgbClr val="002060"/>
                </a:solidFill>
                <a:effectLst/>
                <a:latin typeface="+mn-lt"/>
                <a:ea typeface="Times New Roman"/>
                <a:cs typeface="Times New Roman"/>
              </a:rPr>
            </a:br>
            <a:r>
              <a:rPr lang="ru-RU" sz="3600" i="1" dirty="0">
                <a:solidFill>
                  <a:srgbClr val="002060"/>
                </a:solidFill>
                <a:effectLst/>
                <a:latin typeface="+mn-lt"/>
                <a:ea typeface="Times New Roman"/>
                <a:cs typeface="Times New Roman"/>
              </a:rPr>
              <a:t>Закаливание детей — прочный </a:t>
            </a:r>
            <a:br>
              <a:rPr lang="ru-RU" sz="3600" i="1" dirty="0">
                <a:solidFill>
                  <a:srgbClr val="002060"/>
                </a:solidFill>
                <a:effectLst/>
                <a:latin typeface="+mn-lt"/>
                <a:ea typeface="Times New Roman"/>
                <a:cs typeface="Times New Roman"/>
              </a:rPr>
            </a:br>
            <a:br>
              <a:rPr lang="ru-RU" sz="3600" i="1" dirty="0">
                <a:solidFill>
                  <a:srgbClr val="002060"/>
                </a:solidFill>
                <a:effectLst/>
                <a:latin typeface="+mn-lt"/>
                <a:ea typeface="Times New Roman"/>
                <a:cs typeface="Times New Roman"/>
              </a:rPr>
            </a:br>
            <a:r>
              <a:rPr lang="ru-RU" sz="3600" i="1" dirty="0">
                <a:solidFill>
                  <a:srgbClr val="002060"/>
                </a:solidFill>
                <a:effectLst/>
                <a:latin typeface="+mn-lt"/>
                <a:ea typeface="Times New Roman"/>
                <a:cs typeface="Times New Roman"/>
              </a:rPr>
              <a:t>фундамент здоровья на всю жизнь.</a:t>
            </a:r>
            <a:br>
              <a:rPr lang="ru-RU" sz="3600" b="0" i="1" dirty="0">
                <a:solidFill>
                  <a:srgbClr val="002060"/>
                </a:solidFill>
                <a:effectLst/>
                <a:latin typeface="+mn-lt"/>
                <a:ea typeface="Calibri"/>
                <a:cs typeface="Times New Roman"/>
              </a:rPr>
            </a:br>
            <a:endParaRPr lang="ru-RU" sz="3600" i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665" y="3484603"/>
            <a:ext cx="4309102" cy="319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044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2311" y="1357532"/>
            <a:ext cx="7924800" cy="4953000"/>
          </a:xfrm>
        </p:spPr>
        <p:txBody>
          <a:bodyPr>
            <a:noAutofit/>
          </a:bodyPr>
          <a:lstStyle/>
          <a:p>
            <a:pPr algn="ctr" eaLnBrk="1" hangingPunct="1">
              <a:buFontTx/>
              <a:buNone/>
            </a:pPr>
            <a:r>
              <a:rPr lang="ru-RU" altLang="ru-RU" sz="3200" b="1" dirty="0">
                <a:solidFill>
                  <a:schemeClr val="bg1"/>
                </a:solidFill>
                <a:latin typeface="Bernard MT Condensed" panose="02050806060905020404" pitchFamily="18" charset="0"/>
              </a:rPr>
              <a:t>– это повышение устойчивости организма к неблагоприятным воздействиям внешней среды. Закалённые дети не боятся переохлаждения, перепадов температуры и воздуха, влияния ветра. Закаливание можно проводить различными способами, в том числе воздушными или водными процедурами.</a:t>
            </a:r>
          </a:p>
        </p:txBody>
      </p:sp>
      <p:pic>
        <p:nvPicPr>
          <p:cNvPr id="4099" name="Picture 6" descr="0_a0ec8_ba95aaab_X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657" y="3612292"/>
            <a:ext cx="26828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WordArt 7"/>
          <p:cNvSpPr>
            <a:spLocks noChangeArrowheads="1" noChangeShapeType="1" noTextEdit="1"/>
          </p:cNvSpPr>
          <p:nvPr/>
        </p:nvSpPr>
        <p:spPr bwMode="auto">
          <a:xfrm>
            <a:off x="5359792" y="519332"/>
            <a:ext cx="5148774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ЗАКАЛИВАНИЕ</a:t>
            </a:r>
          </a:p>
        </p:txBody>
      </p:sp>
    </p:spTree>
    <p:extLst>
      <p:ext uri="{BB962C8B-B14F-4D97-AF65-F5344CB8AC3E}">
        <p14:creationId xmlns:p14="http://schemas.microsoft.com/office/powerpoint/2010/main" val="821285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2439" y="-104575"/>
            <a:ext cx="8534400" cy="1507067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Правила закаливания ребенка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9151" y="956603"/>
            <a:ext cx="11844997" cy="561719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>
                <a:solidFill>
                  <a:schemeClr val="bg1"/>
                </a:solidFill>
              </a:rPr>
              <a:t>1. </a:t>
            </a:r>
            <a:r>
              <a:rPr lang="ru-RU" sz="1800" b="1" u="sng" dirty="0">
                <a:solidFill>
                  <a:srgbClr val="FF0000"/>
                </a:solidFill>
              </a:rPr>
              <a:t>Чем раньше начнете, тем лучше </a:t>
            </a:r>
            <a:r>
              <a:rPr lang="ru-RU" sz="1800" b="1" dirty="0">
                <a:solidFill>
                  <a:schemeClr val="bg1"/>
                </a:solidFill>
              </a:rPr>
              <a:t>– возраст не имеет значения.</a:t>
            </a:r>
          </a:p>
          <a:p>
            <a:pPr>
              <a:buNone/>
            </a:pPr>
            <a:r>
              <a:rPr lang="ru-RU" sz="1800" b="1" dirty="0">
                <a:solidFill>
                  <a:schemeClr val="bg1"/>
                </a:solidFill>
              </a:rPr>
              <a:t>2. </a:t>
            </a:r>
            <a:r>
              <a:rPr lang="ru-RU" sz="1800" b="1" u="sng" dirty="0">
                <a:solidFill>
                  <a:srgbClr val="FF0000"/>
                </a:solidFill>
              </a:rPr>
              <a:t>Процедуры должны проводиться систематически</a:t>
            </a:r>
            <a:r>
              <a:rPr lang="ru-RU" sz="1800" b="1" dirty="0">
                <a:solidFill>
                  <a:schemeClr val="bg1"/>
                </a:solidFill>
              </a:rPr>
              <a:t>, и не важно, будет это контрастный душ, обливания, хождение по снегу или просто воздушные ванны.</a:t>
            </a:r>
          </a:p>
          <a:p>
            <a:pPr>
              <a:buNone/>
            </a:pPr>
            <a:r>
              <a:rPr lang="ru-RU" sz="1800" b="1" dirty="0">
                <a:solidFill>
                  <a:schemeClr val="bg1"/>
                </a:solidFill>
              </a:rPr>
              <a:t>3. </a:t>
            </a:r>
            <a:r>
              <a:rPr lang="ru-RU" sz="1800" b="1" u="sng" dirty="0">
                <a:solidFill>
                  <a:srgbClr val="FF0000"/>
                </a:solidFill>
              </a:rPr>
              <a:t>Продолжительность процедур увеличивайте постепенно</a:t>
            </a:r>
            <a:r>
              <a:rPr lang="ru-RU" sz="1800" b="1" dirty="0">
                <a:solidFill>
                  <a:schemeClr val="bg1"/>
                </a:solidFill>
              </a:rPr>
              <a:t>, иначе закаливание может обернуться лечением простуды у ребенка и постельным режимом.</a:t>
            </a:r>
          </a:p>
          <a:p>
            <a:pPr>
              <a:buNone/>
            </a:pPr>
            <a:r>
              <a:rPr lang="ru-RU" sz="1800" b="1" dirty="0">
                <a:solidFill>
                  <a:schemeClr val="bg1"/>
                </a:solidFill>
              </a:rPr>
              <a:t>4. </a:t>
            </a:r>
            <a:r>
              <a:rPr lang="ru-RU" sz="1800" b="1" u="sng" dirty="0">
                <a:solidFill>
                  <a:srgbClr val="FF0000"/>
                </a:solidFill>
              </a:rPr>
              <a:t>Настроение имеет значение! </a:t>
            </a:r>
            <a:r>
              <a:rPr lang="ru-RU" sz="1800" b="1" dirty="0">
                <a:solidFill>
                  <a:schemeClr val="bg1"/>
                </a:solidFill>
              </a:rPr>
              <a:t>Поверьте, те же обливания окажутся гораздо эффективнее, если будут приносить удовольствие и вызывать веселый смех, а не громкий плач.</a:t>
            </a:r>
          </a:p>
          <a:p>
            <a:pPr>
              <a:buNone/>
            </a:pPr>
            <a:r>
              <a:rPr lang="ru-RU" sz="1800" b="1" dirty="0">
                <a:solidFill>
                  <a:schemeClr val="bg1"/>
                </a:solidFill>
              </a:rPr>
              <a:t>5. </a:t>
            </a:r>
            <a:r>
              <a:rPr lang="ru-RU" sz="1800" b="1" u="sng" dirty="0">
                <a:solidFill>
                  <a:srgbClr val="FF0000"/>
                </a:solidFill>
              </a:rPr>
              <a:t>Станьте примером для подражания</a:t>
            </a:r>
            <a:r>
              <a:rPr lang="ru-RU" sz="1800" b="1" dirty="0">
                <a:solidFill>
                  <a:schemeClr val="bg1"/>
                </a:solidFill>
              </a:rPr>
              <a:t>. Ребенок намного охотнее будет закаляться, видя, что родители и сами с удовольствием принимают участие в водных процедурах.</a:t>
            </a:r>
          </a:p>
          <a:p>
            <a:pPr>
              <a:buNone/>
            </a:pPr>
            <a:r>
              <a:rPr lang="ru-RU" sz="1800" b="1" dirty="0">
                <a:solidFill>
                  <a:schemeClr val="bg1"/>
                </a:solidFill>
              </a:rPr>
              <a:t>6. </a:t>
            </a:r>
            <a:r>
              <a:rPr lang="ru-RU" sz="1800" b="1" u="sng" dirty="0">
                <a:solidFill>
                  <a:srgbClr val="FF0000"/>
                </a:solidFill>
              </a:rPr>
              <a:t>Повысьте эффективность водных процедур </a:t>
            </a:r>
            <a:r>
              <a:rPr lang="ru-RU" sz="1800" b="1" dirty="0">
                <a:solidFill>
                  <a:schemeClr val="bg1"/>
                </a:solidFill>
              </a:rPr>
              <a:t>за счет сочетания их с физкультурой или массажем.</a:t>
            </a:r>
          </a:p>
          <a:p>
            <a:pPr>
              <a:buNone/>
            </a:pPr>
            <a:r>
              <a:rPr lang="ru-RU" sz="1800" b="1" dirty="0">
                <a:solidFill>
                  <a:schemeClr val="bg1"/>
                </a:solidFill>
              </a:rPr>
              <a:t>7. </a:t>
            </a:r>
            <a:r>
              <a:rPr lang="ru-RU" sz="1800" b="1" u="sng" dirty="0">
                <a:solidFill>
                  <a:srgbClr val="FF0000"/>
                </a:solidFill>
              </a:rPr>
              <a:t>Начинайте закаливание ребенка </a:t>
            </a:r>
            <a:r>
              <a:rPr lang="ru-RU" sz="1800" b="1" dirty="0">
                <a:solidFill>
                  <a:schemeClr val="bg1"/>
                </a:solidFill>
              </a:rPr>
              <a:t>только в том случае, </a:t>
            </a:r>
            <a:r>
              <a:rPr lang="ru-RU" sz="1800" b="1" u="sng" dirty="0">
                <a:solidFill>
                  <a:srgbClr val="FF0000"/>
                </a:solidFill>
              </a:rPr>
              <a:t>если он полностью здоров</a:t>
            </a:r>
            <a:r>
              <a:rPr lang="ru-RU" sz="1800" b="1" dirty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ru-RU" sz="1800" b="1" dirty="0">
                <a:solidFill>
                  <a:schemeClr val="bg1"/>
                </a:solidFill>
              </a:rPr>
              <a:t>8. </a:t>
            </a:r>
            <a:r>
              <a:rPr lang="ru-RU" sz="1800" b="1" u="sng" dirty="0">
                <a:solidFill>
                  <a:srgbClr val="FF0000"/>
                </a:solidFill>
              </a:rPr>
              <a:t>Не допускайте переохлаждения </a:t>
            </a:r>
            <a:r>
              <a:rPr lang="ru-RU" sz="1800" b="1" dirty="0">
                <a:solidFill>
                  <a:schemeClr val="bg1"/>
                </a:solidFill>
              </a:rPr>
              <a:t>ребенка.</a:t>
            </a:r>
          </a:p>
          <a:p>
            <a:pPr>
              <a:buNone/>
            </a:pPr>
            <a:r>
              <a:rPr lang="ru-RU" sz="1800" b="1" dirty="0">
                <a:solidFill>
                  <a:schemeClr val="bg1"/>
                </a:solidFill>
              </a:rPr>
              <a:t>9. Следите, чтобы ребенок </a:t>
            </a:r>
            <a:r>
              <a:rPr lang="ru-RU" sz="1800" b="1" u="sng" dirty="0">
                <a:solidFill>
                  <a:srgbClr val="FF0000"/>
                </a:solidFill>
              </a:rPr>
              <a:t>не перегрелся</a:t>
            </a:r>
            <a:r>
              <a:rPr lang="ru-RU" sz="1800" b="1" dirty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ru-RU" sz="1800" b="1" dirty="0">
                <a:solidFill>
                  <a:schemeClr val="bg1"/>
                </a:solidFill>
              </a:rPr>
              <a:t>10</a:t>
            </a:r>
            <a:r>
              <a:rPr lang="ru-RU" sz="1800" b="1" u="sng" dirty="0">
                <a:solidFill>
                  <a:srgbClr val="FF0000"/>
                </a:solidFill>
              </a:rPr>
              <a:t>. Руки и ноги ребенка </a:t>
            </a:r>
            <a:r>
              <a:rPr lang="ru-RU" sz="1800" b="1" u="sng" dirty="0">
                <a:solidFill>
                  <a:schemeClr val="bg1"/>
                </a:solidFill>
              </a:rPr>
              <a:t>перед началом процедур </a:t>
            </a:r>
            <a:r>
              <a:rPr lang="ru-RU" sz="1800" b="1" u="sng" dirty="0">
                <a:solidFill>
                  <a:srgbClr val="FF0000"/>
                </a:solidFill>
              </a:rPr>
              <a:t>должны быть теплыми</a:t>
            </a:r>
            <a:r>
              <a:rPr lang="ru-RU" sz="1800" b="1" dirty="0">
                <a:solidFill>
                  <a:schemeClr val="bg1"/>
                </a:solidFill>
              </a:rPr>
              <a:t>.</a:t>
            </a:r>
          </a:p>
          <a:p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86551" y="5107130"/>
            <a:ext cx="2037412" cy="146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03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Rot="1" noChangeArrowheads="1"/>
          </p:cNvSpPr>
          <p:nvPr/>
        </p:nvSpPr>
        <p:spPr bwMode="auto">
          <a:xfrm>
            <a:off x="3787379" y="1557337"/>
            <a:ext cx="4717256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685800" indent="-685800" eaLnBrk="0" hangingPunct="0">
              <a:defRPr sz="3600">
                <a:solidFill>
                  <a:schemeClr val="tx2"/>
                </a:solidFill>
                <a:latin typeface="Cambria" panose="02040503050406030204" pitchFamily="18" charset="0"/>
              </a:defRPr>
            </a:lvl1pPr>
            <a:lvl2pPr marL="685800" indent="-685800" eaLnBrk="0" hangingPunct="0">
              <a:defRPr sz="3600">
                <a:solidFill>
                  <a:schemeClr val="tx2"/>
                </a:solidFill>
                <a:latin typeface="Cambria" panose="02040503050406030204" pitchFamily="18" charset="0"/>
              </a:defRPr>
            </a:lvl2pPr>
            <a:lvl3pPr marL="685800" indent="-685800" eaLnBrk="0" hangingPunct="0">
              <a:defRPr sz="3600">
                <a:solidFill>
                  <a:schemeClr val="tx2"/>
                </a:solidFill>
                <a:latin typeface="Cambria" panose="02040503050406030204" pitchFamily="18" charset="0"/>
              </a:defRPr>
            </a:lvl3pPr>
            <a:lvl4pPr marL="685800" indent="-685800" eaLnBrk="0" hangingPunct="0">
              <a:defRPr sz="3600">
                <a:solidFill>
                  <a:schemeClr val="tx2"/>
                </a:solidFill>
                <a:latin typeface="Cambria" panose="02040503050406030204" pitchFamily="18" charset="0"/>
              </a:defRPr>
            </a:lvl4pPr>
            <a:lvl5pPr marL="685800" indent="-685800" eaLnBrk="0" hangingPunct="0">
              <a:defRPr sz="3600">
                <a:solidFill>
                  <a:schemeClr val="tx2"/>
                </a:solidFill>
                <a:latin typeface="Cambria" panose="02040503050406030204" pitchFamily="18" charset="0"/>
              </a:defRPr>
            </a:lvl5pPr>
            <a:lvl6pPr marL="1143000" indent="-685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mbria" panose="02040503050406030204" pitchFamily="18" charset="0"/>
              </a:defRPr>
            </a:lvl6pPr>
            <a:lvl7pPr marL="1600200" indent="-685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mbria" panose="02040503050406030204" pitchFamily="18" charset="0"/>
              </a:defRPr>
            </a:lvl7pPr>
            <a:lvl8pPr marL="2057400" indent="-685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mbria" panose="02040503050406030204" pitchFamily="18" charset="0"/>
              </a:defRPr>
            </a:lvl8pPr>
            <a:lvl9pPr marL="2514600" indent="-685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mbria" panose="020405030504060302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800" b="1" u="sng">
              <a:solidFill>
                <a:srgbClr val="4E3B30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Rot="1" noChangeArrowheads="1"/>
          </p:cNvSpPr>
          <p:nvPr/>
        </p:nvSpPr>
        <p:spPr bwMode="auto">
          <a:xfrm>
            <a:off x="3625453" y="1844279"/>
            <a:ext cx="4919663" cy="79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600">
                <a:solidFill>
                  <a:schemeClr val="tx2"/>
                </a:solidFill>
                <a:latin typeface="Cambria" panose="02040503050406030204" pitchFamily="18" charset="0"/>
              </a:defRPr>
            </a:lvl1pPr>
            <a:lvl2pPr eaLnBrk="0" hangingPunct="0">
              <a:defRPr sz="3600">
                <a:solidFill>
                  <a:schemeClr val="tx2"/>
                </a:solidFill>
                <a:latin typeface="Cambria" panose="02040503050406030204" pitchFamily="18" charset="0"/>
              </a:defRPr>
            </a:lvl2pPr>
            <a:lvl3pPr eaLnBrk="0" hangingPunct="0">
              <a:defRPr sz="3600">
                <a:solidFill>
                  <a:schemeClr val="tx2"/>
                </a:solidFill>
                <a:latin typeface="Cambria" panose="02040503050406030204" pitchFamily="18" charset="0"/>
              </a:defRPr>
            </a:lvl3pPr>
            <a:lvl4pPr eaLnBrk="0" hangingPunct="0">
              <a:defRPr sz="3600">
                <a:solidFill>
                  <a:schemeClr val="tx2"/>
                </a:solidFill>
                <a:latin typeface="Cambria" panose="02040503050406030204" pitchFamily="18" charset="0"/>
              </a:defRPr>
            </a:lvl4pPr>
            <a:lvl5pPr eaLnBrk="0" hangingPunct="0">
              <a:defRPr sz="3600">
                <a:solidFill>
                  <a:schemeClr val="tx2"/>
                </a:solidFill>
                <a:latin typeface="Cambria" panose="020405030504060302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mbria" panose="020405030504060302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mbria" panose="020405030504060302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mbria" panose="020405030504060302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mbria" panose="020405030504060302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075">
                <a:solidFill>
                  <a:srgbClr val="0000FF"/>
                </a:solidFill>
              </a:rPr>
              <a:t>         </a:t>
            </a:r>
            <a:br>
              <a:rPr lang="ru-RU" altLang="ru-RU" sz="3075">
                <a:solidFill>
                  <a:srgbClr val="0000FF"/>
                </a:solidFill>
                <a:latin typeface="Arial" panose="020B0604020202020204" pitchFamily="34" charset="0"/>
              </a:rPr>
            </a:br>
            <a:endParaRPr lang="ru-RU" altLang="ru-RU" sz="3000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  <p:sp>
        <p:nvSpPr>
          <p:cNvPr id="109585" name="Text Box 17"/>
          <p:cNvSpPr txBox="1">
            <a:spLocks noChangeArrowheads="1"/>
          </p:cNvSpPr>
          <p:nvPr/>
        </p:nvSpPr>
        <p:spPr bwMode="auto">
          <a:xfrm>
            <a:off x="634305" y="1454002"/>
            <a:ext cx="19442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>
                <a:solidFill>
                  <a:srgbClr val="0000FF"/>
                </a:solidFill>
              </a:rPr>
              <a:t>Регулярность</a:t>
            </a:r>
          </a:p>
        </p:txBody>
      </p:sp>
      <p:sp>
        <p:nvSpPr>
          <p:cNvPr id="109588" name="Text Box 20"/>
          <p:cNvSpPr txBox="1">
            <a:spLocks noChangeArrowheads="1"/>
          </p:cNvSpPr>
          <p:nvPr/>
        </p:nvSpPr>
        <p:spPr bwMode="auto">
          <a:xfrm>
            <a:off x="3479794" y="196691"/>
            <a:ext cx="488434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FF00FF"/>
                </a:solidFill>
                <a:latin typeface="Arial" panose="020B0604020202020204" pitchFamily="34" charset="0"/>
              </a:rPr>
              <a:t>Основные принципы закаливания</a:t>
            </a:r>
          </a:p>
        </p:txBody>
      </p:sp>
      <p:sp>
        <p:nvSpPr>
          <p:cNvPr id="109592" name="AutoShape 24"/>
          <p:cNvSpPr>
            <a:spLocks noChangeArrowheads="1"/>
          </p:cNvSpPr>
          <p:nvPr/>
        </p:nvSpPr>
        <p:spPr bwMode="auto">
          <a:xfrm rot="222712">
            <a:off x="134520" y="1172767"/>
            <a:ext cx="3080381" cy="972741"/>
          </a:xfrm>
          <a:prstGeom prst="cloudCallout">
            <a:avLst>
              <a:gd name="adj1" fmla="val -31681"/>
              <a:gd name="adj2" fmla="val 87778"/>
            </a:avLst>
          </a:prstGeom>
          <a:solidFill>
            <a:srgbClr val="85D581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9593" name="AutoShape 25"/>
          <p:cNvSpPr>
            <a:spLocks noChangeArrowheads="1"/>
          </p:cNvSpPr>
          <p:nvPr/>
        </p:nvSpPr>
        <p:spPr bwMode="auto">
          <a:xfrm>
            <a:off x="677760" y="2699360"/>
            <a:ext cx="3469079" cy="972740"/>
          </a:xfrm>
          <a:prstGeom prst="cloudCallout">
            <a:avLst>
              <a:gd name="adj1" fmla="val -40838"/>
              <a:gd name="adj2" fmla="val 62116"/>
            </a:avLst>
          </a:prstGeom>
          <a:solidFill>
            <a:srgbClr val="CF4FA4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9594" name="AutoShape 26"/>
          <p:cNvSpPr>
            <a:spLocks noChangeArrowheads="1"/>
          </p:cNvSpPr>
          <p:nvPr/>
        </p:nvSpPr>
        <p:spPr bwMode="auto">
          <a:xfrm rot="10800000">
            <a:off x="3243158" y="1574067"/>
            <a:ext cx="3180756" cy="971550"/>
          </a:xfrm>
          <a:prstGeom prst="cloudCallout">
            <a:avLst>
              <a:gd name="adj1" fmla="val -199514"/>
              <a:gd name="adj2" fmla="val -231009"/>
            </a:avLst>
          </a:prstGeom>
          <a:solidFill>
            <a:srgbClr val="8BE37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9595" name="Text Box 27"/>
          <p:cNvSpPr txBox="1">
            <a:spLocks noChangeArrowheads="1"/>
          </p:cNvSpPr>
          <p:nvPr/>
        </p:nvSpPr>
        <p:spPr bwMode="auto">
          <a:xfrm>
            <a:off x="3707126" y="1901483"/>
            <a:ext cx="19442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>
                <a:solidFill>
                  <a:srgbClr val="0000FF"/>
                </a:solidFill>
              </a:rPr>
              <a:t>Постепенность</a:t>
            </a:r>
          </a:p>
        </p:txBody>
      </p:sp>
      <p:sp>
        <p:nvSpPr>
          <p:cNvPr id="109596" name="Text Box 28"/>
          <p:cNvSpPr txBox="1">
            <a:spLocks noChangeArrowheads="1"/>
          </p:cNvSpPr>
          <p:nvPr/>
        </p:nvSpPr>
        <p:spPr bwMode="auto">
          <a:xfrm>
            <a:off x="1231507" y="2862564"/>
            <a:ext cx="22145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>
                <a:solidFill>
                  <a:srgbClr val="0000FF"/>
                </a:solidFill>
              </a:rPr>
              <a:t>Положительные эмоции</a:t>
            </a:r>
          </a:p>
        </p:txBody>
      </p:sp>
      <p:sp>
        <p:nvSpPr>
          <p:cNvPr id="109597" name="AutoShape 29"/>
          <p:cNvSpPr>
            <a:spLocks noChangeArrowheads="1"/>
          </p:cNvSpPr>
          <p:nvPr/>
        </p:nvSpPr>
        <p:spPr bwMode="auto">
          <a:xfrm>
            <a:off x="7092269" y="2097662"/>
            <a:ext cx="3930528" cy="1625565"/>
          </a:xfrm>
          <a:prstGeom prst="cloudCallout">
            <a:avLst>
              <a:gd name="adj1" fmla="val -77171"/>
              <a:gd name="adj2" fmla="val 91014"/>
            </a:avLst>
          </a:prstGeom>
          <a:gradFill rotWithShape="1">
            <a:gsLst>
              <a:gs pos="0">
                <a:srgbClr val="47C6D7">
                  <a:alpha val="0"/>
                </a:srgbClr>
              </a:gs>
              <a:gs pos="100000">
                <a:srgbClr val="47C6D7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9598" name="Text Box 30"/>
          <p:cNvSpPr txBox="1">
            <a:spLocks noChangeArrowheads="1"/>
          </p:cNvSpPr>
          <p:nvPr/>
        </p:nvSpPr>
        <p:spPr bwMode="auto">
          <a:xfrm>
            <a:off x="7610813" y="2588561"/>
            <a:ext cx="22145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dirty="0">
                <a:solidFill>
                  <a:srgbClr val="0000FF"/>
                </a:solidFill>
              </a:rPr>
              <a:t>Природные факторы</a:t>
            </a:r>
          </a:p>
        </p:txBody>
      </p:sp>
      <p:sp>
        <p:nvSpPr>
          <p:cNvPr id="109601" name="AutoShape 33"/>
          <p:cNvSpPr>
            <a:spLocks noChangeArrowheads="1"/>
          </p:cNvSpPr>
          <p:nvPr/>
        </p:nvSpPr>
        <p:spPr bwMode="auto">
          <a:xfrm rot="222712">
            <a:off x="4611621" y="3465165"/>
            <a:ext cx="1971057" cy="1473289"/>
          </a:xfrm>
          <a:prstGeom prst="cloudCallout">
            <a:avLst>
              <a:gd name="adj1" fmla="val -18954"/>
              <a:gd name="adj2" fmla="val 85556"/>
            </a:avLst>
          </a:prstGeom>
          <a:solidFill>
            <a:srgbClr val="5975C5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9602" name="Text Box 34"/>
          <p:cNvSpPr txBox="1">
            <a:spLocks noChangeArrowheads="1"/>
          </p:cNvSpPr>
          <p:nvPr/>
        </p:nvSpPr>
        <p:spPr bwMode="auto">
          <a:xfrm>
            <a:off x="7336236" y="4246551"/>
            <a:ext cx="13501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dirty="0">
                <a:solidFill>
                  <a:srgbClr val="0000FF"/>
                </a:solidFill>
              </a:rPr>
              <a:t>Солнце</a:t>
            </a:r>
          </a:p>
        </p:txBody>
      </p:sp>
      <p:sp>
        <p:nvSpPr>
          <p:cNvPr id="109603" name="AutoShape 35"/>
          <p:cNvSpPr>
            <a:spLocks noChangeArrowheads="1"/>
          </p:cNvSpPr>
          <p:nvPr/>
        </p:nvSpPr>
        <p:spPr bwMode="auto">
          <a:xfrm rot="222712">
            <a:off x="7085346" y="4000532"/>
            <a:ext cx="1808173" cy="1481844"/>
          </a:xfrm>
          <a:prstGeom prst="cloudCallout">
            <a:avLst>
              <a:gd name="adj1" fmla="val -14139"/>
              <a:gd name="adj2" fmla="val 84505"/>
            </a:avLst>
          </a:prstGeom>
          <a:solidFill>
            <a:srgbClr val="E2E23C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3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9604" name="AutoShape 36"/>
          <p:cNvSpPr>
            <a:spLocks noChangeArrowheads="1"/>
          </p:cNvSpPr>
          <p:nvPr/>
        </p:nvSpPr>
        <p:spPr bwMode="auto">
          <a:xfrm rot="222712">
            <a:off x="9546132" y="3746104"/>
            <a:ext cx="2333598" cy="1462560"/>
          </a:xfrm>
          <a:prstGeom prst="cloudCallout">
            <a:avLst>
              <a:gd name="adj1" fmla="val -11963"/>
              <a:gd name="adj2" fmla="val 83384"/>
            </a:avLst>
          </a:prstGeom>
          <a:solidFill>
            <a:srgbClr val="56C8C3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9605" name="Text Box 37"/>
          <p:cNvSpPr txBox="1">
            <a:spLocks noChangeArrowheads="1"/>
          </p:cNvSpPr>
          <p:nvPr/>
        </p:nvSpPr>
        <p:spPr bwMode="auto">
          <a:xfrm>
            <a:off x="4895275" y="4030713"/>
            <a:ext cx="14037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dirty="0">
                <a:solidFill>
                  <a:srgbClr val="FF0000"/>
                </a:solidFill>
              </a:rPr>
              <a:t>Воздух</a:t>
            </a:r>
          </a:p>
        </p:txBody>
      </p:sp>
      <p:sp>
        <p:nvSpPr>
          <p:cNvPr id="109606" name="Text Box 38"/>
          <p:cNvSpPr txBox="1">
            <a:spLocks noChangeArrowheads="1"/>
          </p:cNvSpPr>
          <p:nvPr/>
        </p:nvSpPr>
        <p:spPr bwMode="auto">
          <a:xfrm>
            <a:off x="10028968" y="4201809"/>
            <a:ext cx="13679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dirty="0">
                <a:solidFill>
                  <a:srgbClr val="FF0000"/>
                </a:solidFill>
              </a:rPr>
              <a:t>Вода</a:t>
            </a:r>
          </a:p>
        </p:txBody>
      </p:sp>
      <p:cxnSp>
        <p:nvCxnSpPr>
          <p:cNvPr id="109607" name="AutoShape 39"/>
          <p:cNvCxnSpPr>
            <a:cxnSpLocks noChangeShapeType="1"/>
            <a:stCxn id="109598" idx="2"/>
          </p:cNvCxnSpPr>
          <p:nvPr/>
        </p:nvCxnSpPr>
        <p:spPr bwMode="auto">
          <a:xfrm flipH="1">
            <a:off x="6153489" y="3419558"/>
            <a:ext cx="2564606" cy="3036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608" name="AutoShape 40"/>
          <p:cNvCxnSpPr>
            <a:cxnSpLocks noChangeShapeType="1"/>
            <a:stCxn id="109598" idx="2"/>
          </p:cNvCxnSpPr>
          <p:nvPr/>
        </p:nvCxnSpPr>
        <p:spPr bwMode="auto">
          <a:xfrm>
            <a:off x="8718095" y="3419558"/>
            <a:ext cx="1571249" cy="70480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609" name="AutoShape 41"/>
          <p:cNvCxnSpPr>
            <a:cxnSpLocks noChangeShapeType="1"/>
            <a:stCxn id="109598" idx="2"/>
          </p:cNvCxnSpPr>
          <p:nvPr/>
        </p:nvCxnSpPr>
        <p:spPr bwMode="auto">
          <a:xfrm flipH="1">
            <a:off x="8215792" y="3419558"/>
            <a:ext cx="502303" cy="82662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3027853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Rot="1" noChangeArrowheads="1"/>
          </p:cNvSpPr>
          <p:nvPr/>
        </p:nvSpPr>
        <p:spPr bwMode="auto">
          <a:xfrm>
            <a:off x="5060752" y="1106687"/>
            <a:ext cx="4717256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685800" indent="-685800" eaLnBrk="0" hangingPunct="0">
              <a:defRPr sz="3600">
                <a:solidFill>
                  <a:schemeClr val="tx2"/>
                </a:solidFill>
                <a:latin typeface="Cambria" panose="02040503050406030204" pitchFamily="18" charset="0"/>
              </a:defRPr>
            </a:lvl1pPr>
            <a:lvl2pPr marL="685800" indent="-685800" eaLnBrk="0" hangingPunct="0">
              <a:defRPr sz="3600">
                <a:solidFill>
                  <a:schemeClr val="tx2"/>
                </a:solidFill>
                <a:latin typeface="Cambria" panose="02040503050406030204" pitchFamily="18" charset="0"/>
              </a:defRPr>
            </a:lvl2pPr>
            <a:lvl3pPr marL="685800" indent="-685800" eaLnBrk="0" hangingPunct="0">
              <a:defRPr sz="3600">
                <a:solidFill>
                  <a:schemeClr val="tx2"/>
                </a:solidFill>
                <a:latin typeface="Cambria" panose="02040503050406030204" pitchFamily="18" charset="0"/>
              </a:defRPr>
            </a:lvl3pPr>
            <a:lvl4pPr marL="685800" indent="-685800" eaLnBrk="0" hangingPunct="0">
              <a:defRPr sz="3600">
                <a:solidFill>
                  <a:schemeClr val="tx2"/>
                </a:solidFill>
                <a:latin typeface="Cambria" panose="02040503050406030204" pitchFamily="18" charset="0"/>
              </a:defRPr>
            </a:lvl4pPr>
            <a:lvl5pPr marL="685800" indent="-685800" eaLnBrk="0" hangingPunct="0">
              <a:defRPr sz="3600">
                <a:solidFill>
                  <a:schemeClr val="tx2"/>
                </a:solidFill>
                <a:latin typeface="Cambria" panose="02040503050406030204" pitchFamily="18" charset="0"/>
              </a:defRPr>
            </a:lvl5pPr>
            <a:lvl6pPr marL="1143000" indent="-685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mbria" panose="02040503050406030204" pitchFamily="18" charset="0"/>
              </a:defRPr>
            </a:lvl6pPr>
            <a:lvl7pPr marL="1600200" indent="-685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mbria" panose="02040503050406030204" pitchFamily="18" charset="0"/>
              </a:defRPr>
            </a:lvl7pPr>
            <a:lvl8pPr marL="2057400" indent="-685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mbria" panose="02040503050406030204" pitchFamily="18" charset="0"/>
              </a:defRPr>
            </a:lvl8pPr>
            <a:lvl9pPr marL="2514600" indent="-685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mbria" panose="020405030504060302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800" b="1" u="sng">
              <a:solidFill>
                <a:srgbClr val="4E3B30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Rot="1" noChangeArrowheads="1"/>
          </p:cNvSpPr>
          <p:nvPr/>
        </p:nvSpPr>
        <p:spPr bwMode="auto">
          <a:xfrm>
            <a:off x="4014787" y="1762127"/>
            <a:ext cx="4919663" cy="79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600">
                <a:solidFill>
                  <a:schemeClr val="tx2"/>
                </a:solidFill>
                <a:latin typeface="Cambria" panose="02040503050406030204" pitchFamily="18" charset="0"/>
              </a:defRPr>
            </a:lvl1pPr>
            <a:lvl2pPr eaLnBrk="0" hangingPunct="0">
              <a:defRPr sz="3600">
                <a:solidFill>
                  <a:schemeClr val="tx2"/>
                </a:solidFill>
                <a:latin typeface="Cambria" panose="02040503050406030204" pitchFamily="18" charset="0"/>
              </a:defRPr>
            </a:lvl2pPr>
            <a:lvl3pPr eaLnBrk="0" hangingPunct="0">
              <a:defRPr sz="3600">
                <a:solidFill>
                  <a:schemeClr val="tx2"/>
                </a:solidFill>
                <a:latin typeface="Cambria" panose="02040503050406030204" pitchFamily="18" charset="0"/>
              </a:defRPr>
            </a:lvl3pPr>
            <a:lvl4pPr eaLnBrk="0" hangingPunct="0">
              <a:defRPr sz="3600">
                <a:solidFill>
                  <a:schemeClr val="tx2"/>
                </a:solidFill>
                <a:latin typeface="Cambria" panose="02040503050406030204" pitchFamily="18" charset="0"/>
              </a:defRPr>
            </a:lvl4pPr>
            <a:lvl5pPr eaLnBrk="0" hangingPunct="0">
              <a:defRPr sz="3600">
                <a:solidFill>
                  <a:schemeClr val="tx2"/>
                </a:solidFill>
                <a:latin typeface="Cambria" panose="020405030504060302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mbria" panose="020405030504060302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mbria" panose="020405030504060302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mbria" panose="020405030504060302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mbria" panose="020405030504060302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075">
                <a:solidFill>
                  <a:srgbClr val="0000FF"/>
                </a:solidFill>
              </a:rPr>
              <a:t>         </a:t>
            </a:r>
            <a:br>
              <a:rPr lang="ru-RU" altLang="ru-RU" sz="3075">
                <a:solidFill>
                  <a:srgbClr val="0000FF"/>
                </a:solidFill>
                <a:latin typeface="Arial" panose="020B0604020202020204" pitchFamily="34" charset="0"/>
              </a:rPr>
            </a:br>
            <a:endParaRPr lang="ru-RU" altLang="ru-RU" sz="3000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1561515" y="5048250"/>
            <a:ext cx="260252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 dirty="0">
                <a:solidFill>
                  <a:srgbClr val="FF00FF"/>
                </a:solidFill>
              </a:rPr>
              <a:t>Укрепление нервной системы</a:t>
            </a: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4216129" y="3402471"/>
            <a:ext cx="21310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 dirty="0">
                <a:solidFill>
                  <a:srgbClr val="0000FF"/>
                </a:solidFill>
              </a:rPr>
              <a:t>Развитие мышц и костей</a:t>
            </a:r>
          </a:p>
        </p:txBody>
      </p:sp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5116783" y="5461405"/>
            <a:ext cx="296828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 dirty="0">
                <a:solidFill>
                  <a:srgbClr val="0000FF"/>
                </a:solidFill>
              </a:rPr>
              <a:t>Улучшение работы внутренних органов</a:t>
            </a:r>
          </a:p>
        </p:txBody>
      </p:sp>
      <p:sp>
        <p:nvSpPr>
          <p:cNvPr id="72731" name="Text Box 27"/>
          <p:cNvSpPr txBox="1">
            <a:spLocks noChangeArrowheads="1"/>
          </p:cNvSpPr>
          <p:nvPr/>
        </p:nvSpPr>
        <p:spPr bwMode="auto">
          <a:xfrm>
            <a:off x="2917256" y="99596"/>
            <a:ext cx="562786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FF00FF"/>
                </a:solidFill>
                <a:latin typeface="Arial" panose="020B0604020202020204" pitchFamily="34" charset="0"/>
              </a:rPr>
              <a:t>Основные эффекты закаливающих процедур</a:t>
            </a:r>
          </a:p>
        </p:txBody>
      </p:sp>
      <p:sp>
        <p:nvSpPr>
          <p:cNvPr id="72723" name="Text Box 19"/>
          <p:cNvSpPr txBox="1">
            <a:spLocks noChangeArrowheads="1"/>
          </p:cNvSpPr>
          <p:nvPr/>
        </p:nvSpPr>
        <p:spPr bwMode="auto">
          <a:xfrm>
            <a:off x="7251910" y="1926997"/>
            <a:ext cx="272850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 dirty="0">
                <a:solidFill>
                  <a:srgbClr val="0000FF"/>
                </a:solidFill>
              </a:rPr>
              <a:t>Невосприимчивость         к действию болезнетворных факторов</a:t>
            </a:r>
          </a:p>
        </p:txBody>
      </p:sp>
      <p:sp>
        <p:nvSpPr>
          <p:cNvPr id="72746" name="Oval 42"/>
          <p:cNvSpPr>
            <a:spLocks noChangeArrowheads="1"/>
          </p:cNvSpPr>
          <p:nvPr/>
        </p:nvSpPr>
        <p:spPr bwMode="auto">
          <a:xfrm>
            <a:off x="1243237" y="4725591"/>
            <a:ext cx="3188086" cy="1471628"/>
          </a:xfrm>
          <a:prstGeom prst="ellips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2749" name="Oval 45"/>
          <p:cNvSpPr>
            <a:spLocks noChangeArrowheads="1"/>
          </p:cNvSpPr>
          <p:nvPr/>
        </p:nvSpPr>
        <p:spPr bwMode="auto">
          <a:xfrm>
            <a:off x="3962803" y="3146795"/>
            <a:ext cx="2701528" cy="1275157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2750" name="Oval 46"/>
          <p:cNvSpPr>
            <a:spLocks noChangeArrowheads="1"/>
          </p:cNvSpPr>
          <p:nvPr/>
        </p:nvSpPr>
        <p:spPr bwMode="auto">
          <a:xfrm>
            <a:off x="8263010" y="3978388"/>
            <a:ext cx="3236715" cy="1201622"/>
          </a:xfrm>
          <a:prstGeom prst="ellips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2751" name="Oval 47"/>
          <p:cNvSpPr>
            <a:spLocks noChangeArrowheads="1"/>
          </p:cNvSpPr>
          <p:nvPr/>
        </p:nvSpPr>
        <p:spPr bwMode="auto">
          <a:xfrm>
            <a:off x="4749601" y="5095567"/>
            <a:ext cx="3702647" cy="1530315"/>
          </a:xfrm>
          <a:prstGeom prst="ellips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2753" name="Text Box 49"/>
          <p:cNvSpPr txBox="1">
            <a:spLocks noChangeArrowheads="1"/>
          </p:cNvSpPr>
          <p:nvPr/>
        </p:nvSpPr>
        <p:spPr bwMode="auto">
          <a:xfrm>
            <a:off x="8545116" y="4225256"/>
            <a:ext cx="256032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 dirty="0">
                <a:solidFill>
                  <a:srgbClr val="FF00FF"/>
                </a:solidFill>
              </a:rPr>
              <a:t>Активизация обмена веществ</a:t>
            </a:r>
          </a:p>
        </p:txBody>
      </p:sp>
      <p:sp>
        <p:nvSpPr>
          <p:cNvPr id="72756" name="Oval 52"/>
          <p:cNvSpPr>
            <a:spLocks noChangeArrowheads="1"/>
          </p:cNvSpPr>
          <p:nvPr/>
        </p:nvSpPr>
        <p:spPr bwMode="auto">
          <a:xfrm>
            <a:off x="6474619" y="1623360"/>
            <a:ext cx="4244963" cy="1838355"/>
          </a:xfrm>
          <a:prstGeom prst="ellips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72759" name="Picture 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18" y="1430535"/>
            <a:ext cx="2646165" cy="2646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20164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9727" y="176734"/>
            <a:ext cx="8572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i="1" dirty="0">
                <a:solidFill>
                  <a:srgbClr val="0070C0"/>
                </a:solidFill>
              </a:rPr>
              <a:t>Основные факторы закаливания</a:t>
            </a:r>
            <a:r>
              <a:rPr lang="ru-RU" altLang="ru-RU" sz="3600" i="1" dirty="0">
                <a:solidFill>
                  <a:srgbClr val="0070C0"/>
                </a:solidFill>
              </a:rPr>
              <a:t> - </a:t>
            </a:r>
            <a:r>
              <a:rPr lang="ru-RU" altLang="ru-RU" sz="4800" b="1" i="1" dirty="0">
                <a:solidFill>
                  <a:srgbClr val="0070C0"/>
                </a:solidFill>
              </a:rPr>
              <a:t>солнце, воздух и вода.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2405" y="1905506"/>
            <a:ext cx="1172717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Воздушные ванны </a:t>
            </a:r>
            <a:r>
              <a:rPr lang="ru-RU" sz="3200" b="1" i="1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применять с первых дней жизни детей, это самый простой способ закаливания. Продолжительность пребывания на свежем воздухе зависит от температуры воздуха и возраста ребёнка. Но любая прогулка не будет полезна, если малыш одет не по погоде или выходит на улицу очень редко.</a:t>
            </a:r>
            <a:endParaRPr lang="ru-RU" sz="32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http://mama.tomsk.ru/images/health/zak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75986" y="4512465"/>
            <a:ext cx="2711002" cy="216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1708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01827" y="314691"/>
            <a:ext cx="11788346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952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Хождение босиком –</a:t>
            </a:r>
            <a:r>
              <a:rPr lang="ru-RU" sz="2400" b="1" i="1" dirty="0">
                <a:solidFill>
                  <a:srgbClr val="20353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является одним из самых древних средств закаливания организма, оказывая общеукрепляющее воздействие на весь организм. Между подошвой и слизистой оболочкой верхних дыхательных путей имеется тесная рефлекторная связь, и поэтому у незакаленного человека при местном переохлаждении ног резко понижается температура слизистой носоглотки, из-за чего обычно появляется насморк и кашель. Поэтому, при любом случайном переохлаждении стоп, незакаленный человек рискует простудиться. Хождение босиком способствует повышению активности терморецепторов и </a:t>
            </a:r>
            <a:r>
              <a:rPr lang="ru-RU" sz="2400" b="1" i="1" dirty="0" err="1">
                <a:solidFill>
                  <a:srgbClr val="20353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механорецепторов</a:t>
            </a:r>
            <a:r>
              <a:rPr lang="ru-RU" sz="2400" b="1" i="1" dirty="0">
                <a:solidFill>
                  <a:srgbClr val="20353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стопы, а значить и адаптации организма к местному охлаждению.</a:t>
            </a:r>
            <a:endParaRPr lang="ru-RU" sz="2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Пользователь\Рабочий стол\мой проект\img5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2390" y="3767958"/>
            <a:ext cx="4420623" cy="29796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9825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107" y="568411"/>
            <a:ext cx="11491783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Водные процедуры </a:t>
            </a: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очень распространённый вид закаливания. В любом возрасте к водным процедурам нужно относиться с аккуратностью. В самом начале делайте обтирания, затем умывания и только потом переходите к душу и обливаниям.</a:t>
            </a:r>
          </a:p>
          <a:p>
            <a:b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Обтирания</a:t>
            </a: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делают с раннего возраста мягкой мочалкой или варежкой начиная с температуры 37°С, постепенно сбавляя ее каждые 2-3 дня на один градус, но не опускать ее ниже 17-15°С .</a:t>
            </a:r>
            <a:br>
              <a:rPr lang="ru-RU" sz="2800" b="1" dirty="0">
                <a:solidFill>
                  <a:prstClr val="black"/>
                </a:solidFill>
              </a:rPr>
            </a:br>
            <a:endParaRPr lang="ru-RU" sz="2800" b="1" dirty="0">
              <a:solidFill>
                <a:prstClr val="black"/>
              </a:solidFill>
            </a:endParaRPr>
          </a:p>
          <a:p>
            <a:pPr algn="just"/>
            <a:endParaRPr lang="ru-RU" sz="2800" b="1" dirty="0">
              <a:solidFill>
                <a:prstClr val="black"/>
              </a:solidFill>
            </a:endParaRPr>
          </a:p>
        </p:txBody>
      </p:sp>
      <p:pic>
        <p:nvPicPr>
          <p:cNvPr id="3" name="Рисунок 2" descr="http://healthilytolive.ru/wp-content/uploads/2015/06/zakalivanie_detej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2953" y="3767959"/>
            <a:ext cx="3866093" cy="2767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3651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75968" y="404923"/>
            <a:ext cx="1164006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Процедуры по умыванию </a:t>
            </a:r>
            <a:r>
              <a:rPr lang="ru-RU" sz="2800" b="1" i="1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начинайте с рук, лица и ног, постепенно переходя на остальные части тела. Температурный режим тот же что и при обливании. Обливания можно совмещать с любым видом процедур. Не забывайте, ребёнок не должен переохлаждаться, что обычно происходит при продолжительном купании в речке или в ванной.</a:t>
            </a:r>
            <a:endParaRPr lang="ru-RU" sz="28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Documents and Settings\Пользователь\Рабочий стол\мой проект\news_300714_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7265" y="3082579"/>
            <a:ext cx="3897470" cy="3083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6690700"/>
      </p:ext>
    </p:extLst>
  </p:cSld>
  <p:clrMapOvr>
    <a:masterClrMapping/>
  </p:clrMapOvr>
</p:sld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10.xml><?xml version="1.0" encoding="utf-8"?>
<a:theme xmlns:a="http://schemas.openxmlformats.org/drawingml/2006/main" name="6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121</TotalTime>
  <Words>645</Words>
  <Application>Microsoft Office PowerPoint</Application>
  <PresentationFormat>Широкоэкранный</PresentationFormat>
  <Paragraphs>43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12</vt:i4>
      </vt:variant>
    </vt:vector>
  </HeadingPairs>
  <TitlesOfParts>
    <vt:vector size="36" baseType="lpstr">
      <vt:lpstr>Arial</vt:lpstr>
      <vt:lpstr>Bernard MT Condensed</vt:lpstr>
      <vt:lpstr>Bookman Old Style</vt:lpstr>
      <vt:lpstr>Calibri</vt:lpstr>
      <vt:lpstr>Cambria</vt:lpstr>
      <vt:lpstr>Century Gothic</vt:lpstr>
      <vt:lpstr>Georgia</vt:lpstr>
      <vt:lpstr>Rockwell</vt:lpstr>
      <vt:lpstr>Times New Roman</vt:lpstr>
      <vt:lpstr>Trebuchet MS</vt:lpstr>
      <vt:lpstr>Wingdings</vt:lpstr>
      <vt:lpstr>Wingdings 2</vt:lpstr>
      <vt:lpstr>Wingdings 3</vt:lpstr>
      <vt:lpstr>Сектор</vt:lpstr>
      <vt:lpstr>Трек</vt:lpstr>
      <vt:lpstr>1_Трек</vt:lpstr>
      <vt:lpstr>Воздушный поток</vt:lpstr>
      <vt:lpstr>1_Воздушный поток</vt:lpstr>
      <vt:lpstr>2_Воздушный поток</vt:lpstr>
      <vt:lpstr>3_Воздушный поток</vt:lpstr>
      <vt:lpstr>4_Воздушный поток</vt:lpstr>
      <vt:lpstr>5_Воздушный поток</vt:lpstr>
      <vt:lpstr>6_Воздушный поток</vt:lpstr>
      <vt:lpstr>Апекс</vt:lpstr>
      <vt:lpstr>Закаливание детей летом</vt:lpstr>
      <vt:lpstr>Презентация PowerPoint</vt:lpstr>
      <vt:lpstr>Правила закаливания ребенка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Вывод: Закалённые дети всегда   отличаются подвижностью, не   боятся перепадов температуры и   переохлаждения.    Закаливание детей — прочный   фундамент здоровья на всю жизнь.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Мария Антропова</cp:lastModifiedBy>
  <cp:revision>12</cp:revision>
  <dcterms:created xsi:type="dcterms:W3CDTF">2017-05-18T08:48:47Z</dcterms:created>
  <dcterms:modified xsi:type="dcterms:W3CDTF">2025-01-02T15:23:38Z</dcterms:modified>
</cp:coreProperties>
</file>