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7" r:id="rId3"/>
    <p:sldId id="260" r:id="rId4"/>
    <p:sldId id="265" r:id="rId5"/>
    <p:sldId id="266" r:id="rId6"/>
    <p:sldId id="267" r:id="rId7"/>
    <p:sldId id="269" r:id="rId8"/>
    <p:sldId id="270" r:id="rId9"/>
    <p:sldId id="272" r:id="rId10"/>
    <p:sldId id="274" r:id="rId11"/>
    <p:sldId id="275" r:id="rId12"/>
    <p:sldId id="279" r:id="rId13"/>
    <p:sldId id="282" r:id="rId14"/>
    <p:sldId id="283" r:id="rId15"/>
    <p:sldId id="285" r:id="rId16"/>
    <p:sldId id="288" r:id="rId17"/>
    <p:sldId id="289" r:id="rId18"/>
    <p:sldId id="292" r:id="rId19"/>
    <p:sldId id="291" r:id="rId20"/>
    <p:sldId id="29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FCE9A-BB16-4BE0-BA69-E5B1E26B6371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3E5AE7-C6C4-4EEF-8489-9BD892B0E3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FCE9A-BB16-4BE0-BA69-E5B1E26B6371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E5AE7-C6C4-4EEF-8489-9BD892B0E3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FCE9A-BB16-4BE0-BA69-E5B1E26B6371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E5AE7-C6C4-4EEF-8489-9BD892B0E3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BCFCE9A-BB16-4BE0-BA69-E5B1E26B6371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73E5AE7-C6C4-4EEF-8489-9BD892B0E3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FCE9A-BB16-4BE0-BA69-E5B1E26B6371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E5AE7-C6C4-4EEF-8489-9BD892B0E3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FCE9A-BB16-4BE0-BA69-E5B1E26B6371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E5AE7-C6C4-4EEF-8489-9BD892B0E3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E5AE7-C6C4-4EEF-8489-9BD892B0E3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FCE9A-BB16-4BE0-BA69-E5B1E26B6371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FCE9A-BB16-4BE0-BA69-E5B1E26B6371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E5AE7-C6C4-4EEF-8489-9BD892B0E3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FCE9A-BB16-4BE0-BA69-E5B1E26B6371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E5AE7-C6C4-4EEF-8489-9BD892B0E3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BCFCE9A-BB16-4BE0-BA69-E5B1E26B6371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3E5AE7-C6C4-4EEF-8489-9BD892B0E3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FCE9A-BB16-4BE0-BA69-E5B1E26B6371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3E5AE7-C6C4-4EEF-8489-9BD892B0E3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BCFCE9A-BB16-4BE0-BA69-E5B1E26B6371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73E5AE7-C6C4-4EEF-8489-9BD892B0E3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500042"/>
            <a:ext cx="8286808" cy="2928958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Constantia" pitchFamily="18" charset="0"/>
              </a:rPr>
              <a:t>Расцвет культуры </a:t>
            </a:r>
            <a:r>
              <a:rPr lang="ru-RU" b="1" i="1" dirty="0" err="1">
                <a:solidFill>
                  <a:srgbClr val="C00000"/>
                </a:solidFill>
                <a:latin typeface="Constantia" pitchFamily="18" charset="0"/>
              </a:rPr>
              <a:t>домонгольской</a:t>
            </a:r>
            <a:r>
              <a:rPr lang="ru-RU" b="1" i="1" dirty="0">
                <a:solidFill>
                  <a:srgbClr val="C00000"/>
                </a:solidFill>
                <a:latin typeface="Constantia" pitchFamily="18" charset="0"/>
              </a:rPr>
              <a:t> Руси</a:t>
            </a:r>
            <a:br>
              <a:rPr lang="ru-RU" b="1" i="1" dirty="0">
                <a:solidFill>
                  <a:srgbClr val="C00000"/>
                </a:solidFill>
                <a:latin typeface="Constantia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Constantia" pitchFamily="18" charset="0"/>
              </a:rPr>
              <a:t>(Х</a:t>
            </a:r>
            <a:r>
              <a:rPr lang="en-US" b="1" i="1" dirty="0">
                <a:solidFill>
                  <a:srgbClr val="C00000"/>
                </a:solidFill>
                <a:latin typeface="Constantia" pitchFamily="18" charset="0"/>
              </a:rPr>
              <a:t>II</a:t>
            </a:r>
            <a:r>
              <a:rPr lang="ru-RU" b="1" i="1" dirty="0">
                <a:solidFill>
                  <a:srgbClr val="C00000"/>
                </a:solidFill>
                <a:latin typeface="Constantia" pitchFamily="18" charset="0"/>
              </a:rPr>
              <a:t> – 30-ые годы Х</a:t>
            </a:r>
            <a:r>
              <a:rPr lang="en-US" b="1" i="1" dirty="0">
                <a:solidFill>
                  <a:srgbClr val="C00000"/>
                </a:solidFill>
                <a:latin typeface="Constantia" pitchFamily="18" charset="0"/>
              </a:rPr>
              <a:t>III</a:t>
            </a:r>
            <a:r>
              <a:rPr lang="ru-RU" b="1" i="1" dirty="0">
                <a:solidFill>
                  <a:srgbClr val="C00000"/>
                </a:solidFill>
                <a:latin typeface="Constantia" pitchFamily="18" charset="0"/>
              </a:rPr>
              <a:t> в.в.)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4509120"/>
            <a:ext cx="8572560" cy="2206028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Успенский собор много раз перестраивали: после пожара 1185 г. (он был окружен новыми балконами-галереями, по углам были возведены еще 4 главы); в 1238 г. собор уничтожили монголо-татары. Вновь он был расписан уже в начале Х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V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 в. Андреем Рублевым и Даниилом Черным. При реставрации 30-ых годов Х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I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Х в. собор лишился «выходных полатей» и ценных фресок Х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II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 в. </a:t>
            </a:r>
          </a:p>
          <a:p>
            <a:pPr algn="ctr"/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В настоящее время Успенский собор находится в совместном ведении РПЦ и Владимиро-Суздальского музея-заповедника, является главным кафедральным собором Владимирской епархии. В храме проводятся регулярные службы, в остальное время он открыт как музейная экспозиция</a:t>
            </a:r>
          </a:p>
          <a:p>
            <a:pPr algn="ctr"/>
            <a:endParaRPr lang="ru-RU" sz="1800" dirty="0">
              <a:solidFill>
                <a:schemeClr val="bg2">
                  <a:lumMod val="25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026" name="Picture 2" descr="C:\Documents and Settings\Компьютер\Мои документы\Мои рисунки\Успенский собор Владимир\uspensk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5934" y="226132"/>
            <a:ext cx="5082346" cy="4169895"/>
          </a:xfrm>
          <a:prstGeom prst="rect">
            <a:avLst/>
          </a:prstGeom>
          <a:noFill/>
        </p:spPr>
      </p:pic>
      <p:pic>
        <p:nvPicPr>
          <p:cNvPr id="1027" name="Picture 3" descr="C:\Documents and Settings\Компьютер\Мои документы\Мои рисунки\Успенский собор Владимир\Reconstruction_zagraevsk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226132"/>
            <a:ext cx="2918128" cy="41539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188640"/>
            <a:ext cx="8928992" cy="2304256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И, тем не менее, этот белокаменный пятиглавый храм со стройными пропорциями, аркатурным фризом на фасаде, сложными пилястрами и остатками ценнейшей фресковой живописи относится к архитектурным памятникам мирового значения. </a:t>
            </a:r>
          </a:p>
          <a:p>
            <a:pPr algn="ctr"/>
            <a:r>
              <a:rPr lang="ru-RU" sz="1800" b="1" i="1" dirty="0">
                <a:solidFill>
                  <a:srgbClr val="C00000"/>
                </a:solidFill>
                <a:latin typeface="Constantia" pitchFamily="18" charset="0"/>
              </a:rPr>
              <a:t>Аркатурный пояс – 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декоративный мотив в виде ряда глухих арочек.</a:t>
            </a:r>
          </a:p>
          <a:p>
            <a:pPr algn="ctr"/>
            <a:r>
              <a:rPr lang="ru-RU" sz="1800" b="1" i="1" dirty="0">
                <a:solidFill>
                  <a:srgbClr val="C00000"/>
                </a:solidFill>
                <a:latin typeface="Constantia" pitchFamily="18" charset="0"/>
              </a:rPr>
              <a:t>Пилястра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 – вертикальный выступ  стены, обычно имеющий и капитель и базу. Тем самым условно изображающий колонну</a:t>
            </a:r>
          </a:p>
          <a:p>
            <a:pPr algn="ctr"/>
            <a:endParaRPr lang="ru-RU" sz="1800" dirty="0">
              <a:solidFill>
                <a:schemeClr val="bg2">
                  <a:lumMod val="25000"/>
                </a:schemeClr>
              </a:solidFill>
              <a:latin typeface="Constantia" pitchFamily="18" charset="0"/>
            </a:endParaRPr>
          </a:p>
          <a:p>
            <a:pPr algn="ctr"/>
            <a:endParaRPr lang="ru-RU" sz="1800" dirty="0">
              <a:solidFill>
                <a:schemeClr val="bg2">
                  <a:lumMod val="25000"/>
                </a:schemeClr>
              </a:solidFill>
              <a:latin typeface="Constantia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DEF307-BE24-D34B-042A-D6A68B248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406984"/>
            <a:ext cx="3384376" cy="4451016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E5CBCE8D-FC8D-FA37-2CD0-28E777DCAB25}"/>
              </a:ext>
            </a:extLst>
          </p:cNvPr>
          <p:cNvCxnSpPr>
            <a:cxnSpLocks/>
          </p:cNvCxnSpPr>
          <p:nvPr/>
        </p:nvCxnSpPr>
        <p:spPr>
          <a:xfrm flipH="1">
            <a:off x="3127986" y="5016929"/>
            <a:ext cx="1804054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F8555EEA-8768-B404-9477-72A24B3249AC}"/>
              </a:ext>
            </a:extLst>
          </p:cNvPr>
          <p:cNvCxnSpPr>
            <a:cxnSpLocks/>
          </p:cNvCxnSpPr>
          <p:nvPr/>
        </p:nvCxnSpPr>
        <p:spPr>
          <a:xfrm flipH="1">
            <a:off x="2843808" y="4221088"/>
            <a:ext cx="2160240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FF18FD4-6B56-DE21-0CEE-AAD637CAFC78}"/>
              </a:ext>
            </a:extLst>
          </p:cNvPr>
          <p:cNvSpPr txBox="1"/>
          <p:nvPr/>
        </p:nvSpPr>
        <p:spPr>
          <a:xfrm>
            <a:off x="5004048" y="4036422"/>
            <a:ext cx="126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Пилястра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926B5B-2A29-6AA5-E22E-3F6F634C151F}"/>
              </a:ext>
            </a:extLst>
          </p:cNvPr>
          <p:cNvSpPr txBox="1"/>
          <p:nvPr/>
        </p:nvSpPr>
        <p:spPr>
          <a:xfrm>
            <a:off x="4932040" y="4832263"/>
            <a:ext cx="202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Аркатурный пояс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3429" y="476672"/>
            <a:ext cx="4678934" cy="612068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2900" b="1" i="1" dirty="0">
                <a:solidFill>
                  <a:srgbClr val="C00000"/>
                </a:solidFill>
              </a:rPr>
              <a:t>Золотые ворота  </a:t>
            </a:r>
          </a:p>
          <a:p>
            <a:pPr algn="ctr"/>
            <a:r>
              <a:rPr lang="ru-RU" sz="2900" b="1" i="1" dirty="0">
                <a:solidFill>
                  <a:srgbClr val="C00000"/>
                </a:solidFill>
              </a:rPr>
              <a:t>(1157-1164 </a:t>
            </a:r>
            <a:r>
              <a:rPr lang="ru-RU" sz="2900" b="1" i="1" dirty="0" err="1">
                <a:solidFill>
                  <a:srgbClr val="C00000"/>
                </a:solidFill>
              </a:rPr>
              <a:t>г.г</a:t>
            </a:r>
            <a:r>
              <a:rPr lang="ru-RU" sz="2900" b="1" i="1" dirty="0">
                <a:solidFill>
                  <a:srgbClr val="C00000"/>
                </a:solidFill>
              </a:rPr>
              <a:t>.)</a:t>
            </a:r>
          </a:p>
          <a:p>
            <a:pPr algn="ctr"/>
            <a:endParaRPr lang="ru-RU" sz="2400" b="1" i="1" dirty="0">
              <a:solidFill>
                <a:srgbClr val="C00000"/>
              </a:solidFill>
            </a:endParaRPr>
          </a:p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Такие ворота возводились во всех крупных городах христианского мира.</a:t>
            </a:r>
          </a:p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Их соорудили одновременно с валом, образовавшим защитное кольцо вокруг города. </a:t>
            </a:r>
          </a:p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Помимо оборонных целей ворота имели также и триумфальный характер.</a:t>
            </a:r>
          </a:p>
          <a:p>
            <a:pPr algn="ctr"/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Кроме Золотых ворот во Владимире были Медные, Иринины, Серебряные и Волжские. До наших дней сохранились лишь Золотые ворота. Это были самые парадные ворота города в </a:t>
            </a:r>
          </a:p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XII-XIII веках.</a:t>
            </a:r>
          </a:p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Последние полвека Золотые ворота находятся в ведении Владимиро-Суздальского музея-заповедника. В надвратной церкви располагается военно-историческая экспозиция</a:t>
            </a:r>
          </a:p>
          <a:p>
            <a:pPr algn="ctr"/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0"/>
          <a:stretch/>
        </p:blipFill>
        <p:spPr bwMode="auto">
          <a:xfrm>
            <a:off x="5220072" y="287954"/>
            <a:ext cx="3782224" cy="35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E50B4D-CD0C-096F-7348-B8BE4D0B62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50" r="13429"/>
          <a:stretch/>
        </p:blipFill>
        <p:spPr>
          <a:xfrm>
            <a:off x="5364088" y="3429000"/>
            <a:ext cx="3366483" cy="3511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26716" y="2204864"/>
            <a:ext cx="4248472" cy="3600400"/>
          </a:xfrm>
        </p:spPr>
        <p:txBody>
          <a:bodyPr>
            <a:normAutofit/>
          </a:bodyPr>
          <a:lstStyle/>
          <a:p>
            <a:pPr algn="ctr"/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…Церковь Покрова на Нерли близ Владимира является не только самым совершенным храмом, созданным на Руси, но и одним из величайших памятников мирового искусства…</a:t>
            </a:r>
          </a:p>
          <a:p>
            <a:pPr algn="ctr"/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                         И. Э. Грабарь</a:t>
            </a:r>
          </a:p>
          <a:p>
            <a:pPr algn="ctr"/>
            <a:endParaRPr lang="ru-RU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332656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</a:rPr>
              <a:t>Церковь Покрова на Нерли – </a:t>
            </a:r>
            <a:br>
              <a:rPr lang="ru-RU" sz="2800" b="1" i="1" dirty="0">
                <a:solidFill>
                  <a:srgbClr val="C00000"/>
                </a:solidFill>
              </a:rPr>
            </a:br>
            <a:r>
              <a:rPr lang="ru-RU" sz="2800" b="1" i="1" dirty="0">
                <a:solidFill>
                  <a:srgbClr val="C00000"/>
                </a:solidFill>
              </a:rPr>
              <a:t>вершина суздальского стиля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7" y="1265317"/>
            <a:ext cx="4104456" cy="5479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579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3501008"/>
            <a:ext cx="8496944" cy="302433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Церковь посвящена празднику Покрова пресвятой Богородицы, установленному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А.Боголюбским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, в ознаменование объединения Руси под главенством Владимира. Церковь должна была стать также памятником погибшему княжичу Изяславу и оберегом владимирской земле.</a:t>
            </a:r>
          </a:p>
          <a:p>
            <a:pPr algn="ctr"/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Место расположения храма уникально: Покровская церковь выстроена в низине, на заливном лугу. Ранее около церкви было место впадения Нерли в Клязьму. Церковь находилась практически на речной «стрелке», оформляя перекресток важнейших водных торговых путей</a:t>
            </a:r>
          </a:p>
          <a:p>
            <a:pPr algn="ctr"/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45" y="404664"/>
            <a:ext cx="454077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FB77E0-4503-E8F9-413B-F666B6A38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400" y="404664"/>
            <a:ext cx="4308973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65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7643" y="440161"/>
            <a:ext cx="4452655" cy="345638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100" dirty="0">
                <a:solidFill>
                  <a:schemeClr val="bg2">
                    <a:lumMod val="25000"/>
                  </a:schemeClr>
                </a:solidFill>
              </a:rPr>
              <a:t>Стены церкви слегка наклонены внутрь – это зрительно увеличивает высоту здания. </a:t>
            </a:r>
          </a:p>
          <a:p>
            <a:pPr algn="ctr"/>
            <a:r>
              <a:rPr lang="ru-RU" sz="2100" dirty="0">
                <a:solidFill>
                  <a:schemeClr val="bg2">
                    <a:lumMod val="25000"/>
                  </a:schemeClr>
                </a:solidFill>
              </a:rPr>
              <a:t>Большое количество вертикальных линий - удлиненные колонки </a:t>
            </a:r>
            <a:r>
              <a:rPr lang="ru-RU" sz="2100" dirty="0" err="1">
                <a:solidFill>
                  <a:schemeClr val="bg2">
                    <a:lumMod val="25000"/>
                  </a:schemeClr>
                </a:solidFill>
              </a:rPr>
              <a:t>аркатурного</a:t>
            </a:r>
            <a:r>
              <a:rPr lang="ru-RU" sz="2100" dirty="0">
                <a:solidFill>
                  <a:schemeClr val="bg2">
                    <a:lumMod val="25000"/>
                  </a:schemeClr>
                </a:solidFill>
              </a:rPr>
              <a:t> пояса, узкие высокие окна, вытянутый барабан купола. </a:t>
            </a:r>
          </a:p>
          <a:p>
            <a:pPr algn="ctr"/>
            <a:r>
              <a:rPr lang="ru-RU" sz="2100" dirty="0">
                <a:solidFill>
                  <a:schemeClr val="bg2">
                    <a:lumMod val="25000"/>
                  </a:schemeClr>
                </a:solidFill>
              </a:rPr>
              <a:t>Существующая луковичная глава в 1803 году сменила древний шлемовидный купол.</a:t>
            </a:r>
          </a:p>
          <a:p>
            <a:pPr algn="ctr"/>
            <a:r>
              <a:rPr lang="ru-RU" sz="2100" dirty="0">
                <a:solidFill>
                  <a:schemeClr val="bg2">
                    <a:lumMod val="25000"/>
                  </a:schemeClr>
                </a:solidFill>
              </a:rPr>
              <a:t>Стены храма украшает традиционная для владимиро-суздальского зодчества белокаменная резьба. </a:t>
            </a:r>
          </a:p>
          <a:p>
            <a:pPr algn="ctr"/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CE531D-9C0C-D4F4-230E-CC25A04ABDE9}"/>
              </a:ext>
            </a:extLst>
          </p:cNvPr>
          <p:cNvSpPr txBox="1"/>
          <p:nvPr/>
        </p:nvSpPr>
        <p:spPr>
          <a:xfrm>
            <a:off x="323528" y="4005064"/>
            <a:ext cx="422088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Церковь Покрова на Нерли включена в Список Всемирного наследия ЮНЕСКО.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Луг, на котором расположена церковь, ныне является особо охраняемой природной территорией и объявлен историко-ландшафтным комплексом регионального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значе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E5002E-C588-4F3A-51B1-38B406415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445" y="938347"/>
            <a:ext cx="4276059" cy="844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07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556792"/>
            <a:ext cx="4464496" cy="446449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Сравнительно небольшой одноглавый,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четырёхстолпный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, трехапсидный храм, но, несмотря на размеры, он выглядит величавым и торжественно-великолепным.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Дмитриевский собор был единственным храмом, входившим в богатый светский дворцовый ансамбль. </a:t>
            </a:r>
          </a:p>
          <a:p>
            <a:pPr algn="ctr"/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78978"/>
            <a:ext cx="4071937" cy="544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167" y="332656"/>
            <a:ext cx="6360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</a:rPr>
              <a:t>Дмитриевский собор (1194-1197 </a:t>
            </a:r>
            <a:r>
              <a:rPr lang="ru-RU" sz="2800" b="1" i="1" dirty="0" err="1">
                <a:solidFill>
                  <a:srgbClr val="C00000"/>
                </a:solidFill>
              </a:rPr>
              <a:t>г.г</a:t>
            </a:r>
            <a:r>
              <a:rPr lang="ru-RU" sz="2800" b="1" i="1" dirty="0">
                <a:solidFill>
                  <a:srgbClr val="C00000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943177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3573016"/>
            <a:ext cx="3888432" cy="302433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Собор знаменит своей белокаменной резьбой.  Расположенная «строчным узором», она насчитывает 1300 рельефов, изображающих святых, мифических и реальных животных: невиданные львы, птицы и олени, листья, фантастические всадники, грифоны, кентавры. </a:t>
            </a:r>
          </a:p>
          <a:p>
            <a:pPr algn="ctr"/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51" y="3309551"/>
            <a:ext cx="4474855" cy="335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8F5FBE-5BD2-0566-6E6D-CD1F9D4C8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504" y="137194"/>
            <a:ext cx="4524351" cy="31723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183F68-9B2E-01DC-CABE-B32FED5D1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400659"/>
            <a:ext cx="2736303" cy="317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50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6016" y="764704"/>
            <a:ext cx="4038600" cy="5472608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С закатом Киевской державы отошло в прошлое и искусство «мерцающей живописи» - мозаики.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Будущее принадлежало искусству фрески и иконописи, техника которых отличается большей гибкостью, а  палитра не зависит от набора мозаичных кубиков.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В Успенском соборе находилась главная святыня Владимира – </a:t>
            </a:r>
            <a:r>
              <a:rPr lang="ru-RU" b="1" i="1" dirty="0">
                <a:solidFill>
                  <a:srgbClr val="C00000"/>
                </a:solidFill>
              </a:rPr>
              <a:t>икона Богоматери.  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Икона Богоматери Владимирской – небесной заступницы Москвы – величайшая святыня Руси</a:t>
            </a:r>
          </a:p>
          <a:p>
            <a:pPr algn="ctr"/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9" y="202806"/>
            <a:ext cx="4408487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235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340768"/>
            <a:ext cx="3672408" cy="496855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Тип изображения называется «Умиление»  (Богоматерь держит младенца Христа на руках и прижимается к нему щекой). 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Подобный тип изображения Богоматери стал традиционным и излюбленным на Руси. 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Сегодня икона находится в Государственной Третьяковской галерее в Москве. </a:t>
            </a:r>
          </a:p>
          <a:p>
            <a:pPr algn="ctr"/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163513"/>
            <a:ext cx="5041900" cy="653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119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620688"/>
            <a:ext cx="8643998" cy="552295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    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Х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II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-Х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III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 века – противоречивый и трагический период в истории Руси. С одной стороны, это время высочайшего развития в искусстве, с другой – почти полного распада Руси на отдельные княжества, постоянно враждующие между собой.  Однако тогда же стали набирать силу города Владимир Залесский во Владимиро-Суздальской земле, Чернигов, Владимир Волынский (юго-западная Русь), Новгород, Смоленск, Псков.</a:t>
            </a:r>
          </a:p>
          <a:p>
            <a:pPr marL="457200" indent="-457200" algn="ctr"/>
            <a:r>
              <a:rPr lang="ru-RU" b="1" i="1" dirty="0">
                <a:solidFill>
                  <a:srgbClr val="C00000"/>
                </a:solidFill>
                <a:latin typeface="Constantia" pitchFamily="18" charset="0"/>
              </a:rPr>
              <a:t>Особенности: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Падение политического значения и интегрирующей роли Киева в области культуры;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Возникновение самостоятельных художественных школ, связанных с региональными и местными бытовыми и художественными традициями.</a:t>
            </a:r>
          </a:p>
          <a:p>
            <a:pPr marL="457200" indent="-457200" algn="just">
              <a:buFont typeface="+mj-lt"/>
              <a:buAutoNum type="arabicPeriod"/>
            </a:pPr>
            <a:endParaRPr lang="ru-RU" b="1" dirty="0">
              <a:solidFill>
                <a:schemeClr val="bg2">
                  <a:lumMod val="25000"/>
                </a:schemeClr>
              </a:solidFill>
              <a:latin typeface="Constantia" pitchFamily="18" charset="0"/>
            </a:endParaRPr>
          </a:p>
          <a:p>
            <a:pPr marL="457200" indent="-457200" algn="ctr"/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И хотя политического и военного единства не было, при этом не ослабевало сознание исконного единства Руси – языкового, исторического и культурного.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76672"/>
            <a:ext cx="8424936" cy="6048672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Архитектура  ХII-ХIII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в.в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. отличается от зодчества предшествующего этапа уменьшением объемов и упрощением конфигурации каменных зданий.  Многоглавые живописные церкви были вытеснены одноглавыми. 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За столетие владимиро-суздальское искусство прошло путь от суровой простоты ранних храмов до утонченно-изысканного изящества. На такой высокой ноте, на таком уровне мастерства было прервано это развитие вторжением монголо-татар. </a:t>
            </a:r>
          </a:p>
          <a:p>
            <a:pPr algn="ctr"/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Владимиро-Суздальской земле суждено было первой принять удар. Но искусство княжества не было уничтожено окончательно, оно сумело оказать решающее влияние на культуру формирующейся Москвы, и в этом огромное историческое значение искусства Владимиро-Суздальской земли в целом.</a:t>
            </a:r>
          </a:p>
          <a:p>
            <a:pPr algn="ctr"/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94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3786" y="408857"/>
            <a:ext cx="4429725" cy="273630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600" b="1" i="1" dirty="0">
                <a:solidFill>
                  <a:srgbClr val="C00000"/>
                </a:solidFill>
                <a:latin typeface="Constantia" pitchFamily="18" charset="0"/>
              </a:rPr>
              <a:t>Земельный собор </a:t>
            </a:r>
            <a:r>
              <a:rPr lang="ru-RU" sz="2600" b="1" i="1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– </a:t>
            </a:r>
          </a:p>
          <a:p>
            <a:pPr algn="ctr"/>
            <a:r>
              <a:rPr lang="ru-RU" sz="26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главным храмом того или иного княжества. Как правило, это были </a:t>
            </a:r>
            <a:r>
              <a:rPr lang="ru-RU" sz="2600" dirty="0" err="1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шестистолпные</a:t>
            </a:r>
            <a:r>
              <a:rPr lang="ru-RU" sz="26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, </a:t>
            </a:r>
            <a:r>
              <a:rPr lang="ru-RU" sz="2600" dirty="0" err="1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трехнефные</a:t>
            </a:r>
            <a:r>
              <a:rPr lang="ru-RU" sz="26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, трехапсидные, </a:t>
            </a:r>
            <a:r>
              <a:rPr lang="ru-RU" sz="2600" dirty="0" err="1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одноголавые</a:t>
            </a:r>
            <a:r>
              <a:rPr lang="ru-RU" sz="26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 крестово-купольные храмы с притвором. </a:t>
            </a:r>
          </a:p>
          <a:p>
            <a:pPr algn="ctr"/>
            <a:endParaRPr lang="ru-RU" sz="2600" dirty="0">
              <a:solidFill>
                <a:schemeClr val="bg2">
                  <a:lumMod val="25000"/>
                </a:schemeClr>
              </a:solidFill>
              <a:latin typeface="Constantia" pitchFamily="18" charset="0"/>
            </a:endParaRPr>
          </a:p>
          <a:p>
            <a:pPr algn="ctr"/>
            <a:r>
              <a:rPr lang="ru-RU" sz="26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  </a:t>
            </a:r>
          </a:p>
        </p:txBody>
      </p:sp>
      <p:pic>
        <p:nvPicPr>
          <p:cNvPr id="3074" name="Picture 2" descr="C:\Documents and Settings\Компьютер\Мои документы\Мои рисунки\Успенский собор Владимир\imgB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801" y="51155"/>
            <a:ext cx="4176857" cy="3451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BE13B1-5755-DDB0-5A4C-0E3BD1912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36" y="2374608"/>
            <a:ext cx="3504562" cy="4483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884DC2-F883-C217-BC2F-8C305D6E24A2}"/>
              </a:ext>
            </a:extLst>
          </p:cNvPr>
          <p:cNvSpPr txBox="1"/>
          <p:nvPr/>
        </p:nvSpPr>
        <p:spPr>
          <a:xfrm>
            <a:off x="3828090" y="3573016"/>
            <a:ext cx="51125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Придворно-княжеский  собор </a:t>
            </a:r>
            <a:r>
              <a:rPr lang="ru-RU" sz="2000" dirty="0"/>
              <a:t>– 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принадлежность определялась самим его названием. Храм строился на княжеском дворе и соединялся с хоромами князя крытым переходом.</a:t>
            </a:r>
          </a:p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Это был четырехстолпный,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трехнефный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, трехапсидный, одноглавый крестово-купольный храм без притвора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2654296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C00000"/>
                </a:solidFill>
                <a:latin typeface="Constantia" pitchFamily="18" charset="0"/>
              </a:rPr>
              <a:t>Архитектура и иконопись</a:t>
            </a:r>
            <a:br>
              <a:rPr lang="ru-RU" b="1" i="1" dirty="0">
                <a:solidFill>
                  <a:srgbClr val="C00000"/>
                </a:solidFill>
                <a:latin typeface="Constantia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Constantia" pitchFamily="18" charset="0"/>
              </a:rPr>
              <a:t>Владимиро-Суздальского</a:t>
            </a:r>
            <a:br>
              <a:rPr lang="ru-RU" b="1" i="1" dirty="0">
                <a:solidFill>
                  <a:srgbClr val="C00000"/>
                </a:solidFill>
                <a:latin typeface="Constantia" pitchFamily="18" charset="0"/>
              </a:rPr>
            </a:br>
            <a:r>
              <a:rPr lang="ru-RU" b="1" i="1" dirty="0">
                <a:solidFill>
                  <a:srgbClr val="C00000"/>
                </a:solidFill>
                <a:latin typeface="Constantia" pitchFamily="18" charset="0"/>
              </a:rPr>
              <a:t>княжества</a:t>
            </a:r>
            <a:br>
              <a:rPr lang="ru-RU" b="1" i="1" dirty="0">
                <a:solidFill>
                  <a:srgbClr val="C00000"/>
                </a:solidFill>
                <a:latin typeface="Constantia" pitchFamily="18" charset="0"/>
              </a:rPr>
            </a:br>
            <a:endParaRPr lang="ru-RU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7170" name="Picture 2" descr="C:\Documents and Settings\Компьютер\Мои документы\Мои рисунки\Ц-вь Покрова\image0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2357430"/>
            <a:ext cx="6357982" cy="4154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0562" y="548680"/>
            <a:ext cx="4319910" cy="552352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onstantia" pitchFamily="18" charset="0"/>
              </a:rPr>
              <a:t>Владимиро-Суздальское княжество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– </a:t>
            </a:r>
          </a:p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крупнейшее древнерусское феодальное государство в Северо-Восточной Руси. </a:t>
            </a:r>
          </a:p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С Х до середины Х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II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 веков здесь существовало Ростово-Суздальское княжество с городами Ростовом и Суздалем, первый удельный князь которого был Владимир Мономах (он «сидел» в Ростове)</a:t>
            </a:r>
          </a:p>
        </p:txBody>
      </p:sp>
      <p:pic>
        <p:nvPicPr>
          <p:cNvPr id="8194" name="Picture 2" descr="C:\Documents and Settings\Компьютер\Мои документы\Мои рисунки\Ц-вь Покрова\180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218411"/>
            <a:ext cx="4286281" cy="571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85786" y="6143644"/>
            <a:ext cx="3286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Владимир Мономах 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46" y="332657"/>
            <a:ext cx="5743006" cy="1996620"/>
          </a:xfrm>
        </p:spPr>
        <p:txBody>
          <a:bodyPr>
            <a:noAutofit/>
          </a:bodyPr>
          <a:lstStyle/>
          <a:p>
            <a:pPr algn="ctr"/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</a:b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Юрий Долгорукий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перенес свою столицу в Суздаль.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Его сын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Андрей Юрьевич перевел свою резиденцию во Владимир, где до этого был удельным князем, и в расположенное рядом с ним село Боголюбово. С этого времени  Северо-Восточную Русь стали называть Владимиро-Суздальской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4615" y="165500"/>
            <a:ext cx="2455817" cy="3105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004615" y="3429000"/>
            <a:ext cx="26471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Юрий </a:t>
            </a:r>
          </a:p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Долгорукий </a:t>
            </a: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220" name="Picture 4" descr="C:\Documents and Settings\Компьютер\Мои документы\Мои рисунки\Ц-вь Покрова\102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165" y="2344125"/>
            <a:ext cx="2036809" cy="2770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56424" y="5229200"/>
            <a:ext cx="22214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Андрей </a:t>
            </a:r>
          </a:p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Боголюбский 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B67829-9BF8-8491-333E-9EBACCCC2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811" y="2349156"/>
            <a:ext cx="1934391" cy="55486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EDB7B9-7F5C-97F2-877B-0B3211266E9E}"/>
              </a:ext>
            </a:extLst>
          </p:cNvPr>
          <p:cNvSpPr txBox="1"/>
          <p:nvPr/>
        </p:nvSpPr>
        <p:spPr>
          <a:xfrm>
            <a:off x="2447974" y="5127776"/>
            <a:ext cx="25350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Всеволод Юрьевич </a:t>
            </a:r>
          </a:p>
          <a:p>
            <a:pPr algn="ctr"/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«Большое гнездо»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DFC224-F8F5-1F9C-1C9F-ED22AF7B58BD}"/>
              </a:ext>
            </a:extLst>
          </p:cNvPr>
          <p:cNvSpPr txBox="1"/>
          <p:nvPr/>
        </p:nvSpPr>
        <p:spPr>
          <a:xfrm>
            <a:off x="4932039" y="4331030"/>
            <a:ext cx="388843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При Всеволоде Владимиро-Суздальское княжество достигло еще большего расцвета. Позднее Владимиро-Суздальская земля вошла в состав Русского государства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</a:rPr>
            </a:br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2511420"/>
          </a:xfrm>
        </p:spPr>
        <p:txBody>
          <a:bodyPr>
            <a:noAutofit/>
          </a:bodyPr>
          <a:lstStyle/>
          <a:p>
            <a:pPr algn="ctr"/>
            <a:br>
              <a:rPr lang="ru-RU" sz="2000" b="1" i="1" dirty="0">
                <a:solidFill>
                  <a:srgbClr val="C00000"/>
                </a:solidFill>
                <a:latin typeface="Constantia" pitchFamily="18" charset="0"/>
              </a:rPr>
            </a:br>
            <a:br>
              <a:rPr lang="ru-RU" sz="2000" b="1" i="1" dirty="0">
                <a:solidFill>
                  <a:srgbClr val="C00000"/>
                </a:solidFill>
                <a:latin typeface="Constantia" pitchFamily="18" charset="0"/>
              </a:rPr>
            </a:br>
            <a:br>
              <a:rPr lang="ru-RU" sz="2000" b="1" i="1" dirty="0">
                <a:solidFill>
                  <a:srgbClr val="C00000"/>
                </a:solidFill>
                <a:latin typeface="Constantia" pitchFamily="18" charset="0"/>
              </a:rPr>
            </a:br>
            <a:r>
              <a:rPr lang="ru-RU" sz="2000" b="1" i="1" dirty="0">
                <a:solidFill>
                  <a:srgbClr val="C00000"/>
                </a:solidFill>
                <a:latin typeface="Constantia" pitchFamily="18" charset="0"/>
              </a:rPr>
              <a:t>Суздальский стиль – </a:t>
            </a:r>
            <a:br>
              <a:rPr lang="ru-RU" sz="2000" b="1" i="1" dirty="0">
                <a:solidFill>
                  <a:srgbClr val="C00000"/>
                </a:solidFill>
                <a:latin typeface="Constantia" pitchFamily="18" charset="0"/>
              </a:rPr>
            </a:br>
            <a:br>
              <a:rPr lang="ru-RU" sz="2000" b="1" dirty="0">
                <a:solidFill>
                  <a:srgbClr val="C00000"/>
                </a:solidFill>
                <a:latin typeface="Constantia" pitchFamily="18" charset="0"/>
              </a:rPr>
            </a:b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белокаменное зодчество, для которого были характерны: кладка из плит белого известняка, изящество пропорций, тонкая резьба по камню на растительно-звериные сюжеты,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аркатурные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 пояса, внешняя легкость зданий и умение вписать их в окружающий пейзаж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. 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</a:b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</a:br>
            <a:endParaRPr lang="ru-RU" sz="2000" b="1" dirty="0">
              <a:solidFill>
                <a:schemeClr val="accent1">
                  <a:lumMod val="75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1266" name="Picture 2" descr="C:\Documents and Settings\Компьютер\Мои документы\Мои рисунки\Ц-вь Покрова\nerl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786058"/>
            <a:ext cx="2574341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C:\Documents and Settings\Компьютер\Мои документы\Мои рисунки\золотые ворота\2c18d517909461b8d183b8b8901b6dbc.JPG"/>
          <p:cNvPicPr>
            <a:picLocks noChangeAspect="1" noChangeArrowheads="1"/>
          </p:cNvPicPr>
          <p:nvPr/>
        </p:nvPicPr>
        <p:blipFill>
          <a:blip r:embed="rId3"/>
          <a:srcRect b="2310"/>
          <a:stretch/>
        </p:blipFill>
        <p:spPr bwMode="auto">
          <a:xfrm>
            <a:off x="3020601" y="4464851"/>
            <a:ext cx="2857520" cy="2093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C:\Documents and Settings\Компьютер\Мои документы\Мои рисунки\Успенский собор Владимир\original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7409" y="2809993"/>
            <a:ext cx="2872309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Picture 5" descr="C:\Documents and Settings\Компьютер\Мои документы\Мои рисунки\Дмитр. собор\6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13207" y="2204864"/>
            <a:ext cx="2872308" cy="2093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24738" y="416349"/>
            <a:ext cx="4417353" cy="602530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+mj-lt"/>
              </a:rPr>
              <a:t>Церковь Бориса и Глеба в Кидекше (1152г.) - </a:t>
            </a:r>
          </a:p>
          <a:p>
            <a:pPr algn="ctr"/>
            <a:endParaRPr lang="ru-RU" sz="28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родоночальница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стиля. </a:t>
            </a:r>
          </a:p>
          <a:p>
            <a:pPr algn="ctr"/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Церковь находилась в 5 км. от Суздаля. Одноглавая, с похожими на бойницы окнами и небольшим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аркатурным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поясом на фасаде, с широкими лопатками и </a:t>
            </a:r>
            <a:r>
              <a:rPr lang="ru-RU" sz="1800" dirty="0" err="1">
                <a:solidFill>
                  <a:schemeClr val="bg2">
                    <a:lumMod val="25000"/>
                  </a:schemeClr>
                </a:solidFill>
                <a:latin typeface="+mj-lt"/>
              </a:rPr>
              <a:t>шлемообразным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куполом. Это был храм-крепость. </a:t>
            </a:r>
          </a:p>
          <a:p>
            <a:pPr algn="ctr"/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Церковь перестраивали в Х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VIII</a:t>
            </a: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 в., но сохранившиеся в ней остатки фресок относятся еще ко времени ее сооружения.</a:t>
            </a:r>
          </a:p>
          <a:p>
            <a:pPr algn="ctr"/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Не смотря на сдержанный внешний декор, наблюдаются очевидные параллели с западноевропейским романским искусством - аркатурный пояс из так называемых «ломбардских арок»</a:t>
            </a:r>
          </a:p>
          <a:p>
            <a:pPr algn="ctr"/>
            <a:endParaRPr lang="ru-RU" sz="18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algn="ctr"/>
            <a:endParaRPr lang="ru-RU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12290" name="Picture 2" descr="C:\Documents and Settings\Компьютер\Мои документы\Мои рисунки\Kideksha_sob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909" y="607199"/>
            <a:ext cx="4208967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332656"/>
            <a:ext cx="4392488" cy="5976663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2800" b="1" i="1" dirty="0">
                <a:solidFill>
                  <a:srgbClr val="C00000"/>
                </a:solidFill>
                <a:latin typeface="+mj-lt"/>
              </a:rPr>
              <a:t>Успенский собор 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  <a:latin typeface="+mj-lt"/>
              </a:rPr>
              <a:t>(1158-1160) 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земельный собор, заложенный во славу Богоматери. Он не только соперничал с Софией Киевской (а по высоте даже превосходил его), но и поражал своей гармонией и изяществом, обилием украшений из золота. На его сооружение князь выделил десятую часть своих доходов. 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В нем были возведены на великое княжение Александр Невский, Дмитрий Донской, другие владимирские и московские князья, заканчивая Иваном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onstantia" pitchFamily="18" charset="0"/>
              </a:rPr>
              <a:t>III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4339" name="Picture 3" descr="C:\Documents and Settings\Компьютер\Мои документы\Мои рисунки\Успенский собор Владимир\Vladimir_uspenskiy_sob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88640"/>
            <a:ext cx="4416490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99936"/>
            <a:ext cx="4416490" cy="335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383</TotalTime>
  <Words>1280</Words>
  <Application>Microsoft Office PowerPoint</Application>
  <PresentationFormat>Экран (4:3)</PresentationFormat>
  <Paragraphs>83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Constantia</vt:lpstr>
      <vt:lpstr>Wingdings 2</vt:lpstr>
      <vt:lpstr>Бумажная</vt:lpstr>
      <vt:lpstr>Расцвет культуры домонгольской Руси (ХII – 30-ые годы ХIII в.в.)</vt:lpstr>
      <vt:lpstr>Презентация PowerPoint</vt:lpstr>
      <vt:lpstr>Презентация PowerPoint</vt:lpstr>
      <vt:lpstr>Архитектура и иконопись Владимиро-Суздальского княжества </vt:lpstr>
      <vt:lpstr>Презентация PowerPoint</vt:lpstr>
      <vt:lpstr> Юрий Долгорукий перенес свою столицу в Суздаль.  Его сын Андрей Юрьевич перевел свою резиденцию во Владимир, где до этого был удельным князем, и в расположенное рядом с ним село Боголюбово. С этого времени  Северо-Восточную Русь стали называть Владимиро-Суздальской</vt:lpstr>
      <vt:lpstr>   Суздальский стиль –   белокаменное зодчество, для которого были характерны: кладка из плит белого известняка, изящество пропорций, тонкая резьба по камню на растительно-звериные сюжеты, аркатурные пояса, внешняя легкость зданий и умение вписать их в окружающий пейзаж.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Расцвет культуры домонгольской Руси (ХII – 30-ые годы ХIII в.в.)</dc:title>
  <dc:creator>User</dc:creator>
  <cp:lastModifiedBy>Елена</cp:lastModifiedBy>
  <cp:revision>46</cp:revision>
  <dcterms:created xsi:type="dcterms:W3CDTF">2010-01-24T14:58:43Z</dcterms:created>
  <dcterms:modified xsi:type="dcterms:W3CDTF">2024-11-25T05:54:16Z</dcterms:modified>
</cp:coreProperties>
</file>