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E0EC4-8131-49B5-B890-03402A3DF167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F775-28E5-48D0-94C0-EF7820284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8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44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24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71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38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95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91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2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902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8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32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360C-5B3A-4745-9C77-46E7F35DFC9B}" type="datetimeFigureOut">
              <a:rPr lang="ru-RU" smtClean="0"/>
              <a:pPr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C522-9119-4FC4-B517-34068102E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79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 flipH="1">
            <a:off x="798023" y="771113"/>
            <a:ext cx="3014764" cy="6003759"/>
          </a:xfrm>
          <a:custGeom>
            <a:avLst/>
            <a:gdLst>
              <a:gd name="connsiteX0" fmla="*/ 2756 w 901383"/>
              <a:gd name="connsiteY0" fmla="*/ 1969 h 1690629"/>
              <a:gd name="connsiteX1" fmla="*/ 875592 w 901383"/>
              <a:gd name="connsiteY1" fmla="*/ 1290442 h 1690629"/>
              <a:gd name="connsiteX2" fmla="*/ 609585 w 901383"/>
              <a:gd name="connsiteY2" fmla="*/ 1614638 h 1690629"/>
              <a:gd name="connsiteX3" fmla="*/ 2756 w 901383"/>
              <a:gd name="connsiteY3" fmla="*/ 1969 h 169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383" h="1690629">
                <a:moveTo>
                  <a:pt x="2756" y="1969"/>
                </a:moveTo>
                <a:cubicBezTo>
                  <a:pt x="47090" y="-52064"/>
                  <a:pt x="774454" y="1021664"/>
                  <a:pt x="875592" y="1290442"/>
                </a:cubicBezTo>
                <a:cubicBezTo>
                  <a:pt x="976730" y="1559220"/>
                  <a:pt x="757829" y="1825227"/>
                  <a:pt x="609585" y="1614638"/>
                </a:cubicBezTo>
                <a:cubicBezTo>
                  <a:pt x="461341" y="1404049"/>
                  <a:pt x="-41578" y="56002"/>
                  <a:pt x="2756" y="19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76850" y="352425"/>
            <a:ext cx="6028139" cy="6181725"/>
          </a:xfrm>
          <a:prstGeom prst="roundRect">
            <a:avLst/>
          </a:prstGeom>
          <a:blipFill dpi="0" rotWithShape="1">
            <a:blip r:embed="rId2">
              <a:alphaModFix amt="77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bright="1000" contrast="-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9600" y="2762250"/>
            <a:ext cx="3943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Храм святой  Софии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Константинополь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7011" y="5705466"/>
            <a:ext cx="1763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Ἁγία Σοφία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Шишенко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Стефания</a:t>
            </a:r>
          </a:p>
        </p:txBody>
      </p:sp>
      <p:sp>
        <p:nvSpPr>
          <p:cNvPr id="2" name="Полилиния 1"/>
          <p:cNvSpPr/>
          <p:nvPr/>
        </p:nvSpPr>
        <p:spPr>
          <a:xfrm rot="17215719">
            <a:off x="-167569" y="560937"/>
            <a:ext cx="3593950" cy="2312529"/>
          </a:xfrm>
          <a:custGeom>
            <a:avLst/>
            <a:gdLst>
              <a:gd name="connsiteX0" fmla="*/ 5308 w 2345840"/>
              <a:gd name="connsiteY0" fmla="*/ 399133 h 2560896"/>
              <a:gd name="connsiteX1" fmla="*/ 2266369 w 2345840"/>
              <a:gd name="connsiteY1" fmla="*/ 2560442 h 2560896"/>
              <a:gd name="connsiteX2" fmla="*/ 1659540 w 2345840"/>
              <a:gd name="connsiteY2" fmla="*/ 199627 h 2560896"/>
              <a:gd name="connsiteX3" fmla="*/ 5308 w 2345840"/>
              <a:gd name="connsiteY3" fmla="*/ 399133 h 256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840" h="2560896">
                <a:moveTo>
                  <a:pt x="5308" y="399133"/>
                </a:moveTo>
                <a:cubicBezTo>
                  <a:pt x="106446" y="792602"/>
                  <a:pt x="1990664" y="2593693"/>
                  <a:pt x="2266369" y="2560442"/>
                </a:cubicBezTo>
                <a:cubicBezTo>
                  <a:pt x="2542074" y="2527191"/>
                  <a:pt x="2041925" y="561231"/>
                  <a:pt x="1659540" y="199627"/>
                </a:cubicBezTo>
                <a:cubicBezTo>
                  <a:pt x="1277155" y="-161977"/>
                  <a:pt x="-95830" y="5664"/>
                  <a:pt x="5308" y="39913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33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 rot="11759355">
            <a:off x="9536724" y="1219102"/>
            <a:ext cx="2683093" cy="2085284"/>
          </a:xfrm>
          <a:custGeom>
            <a:avLst/>
            <a:gdLst>
              <a:gd name="connsiteX0" fmla="*/ 72022 w 2683093"/>
              <a:gd name="connsiteY0" fmla="*/ 6268 h 2085284"/>
              <a:gd name="connsiteX1" fmla="*/ 895987 w 2683093"/>
              <a:gd name="connsiteY1" fmla="*/ 2025987 h 2085284"/>
              <a:gd name="connsiteX2" fmla="*/ 2674545 w 2683093"/>
              <a:gd name="connsiteY2" fmla="*/ 1413037 h 2085284"/>
              <a:gd name="connsiteX3" fmla="*/ 72022 w 2683093"/>
              <a:gd name="connsiteY3" fmla="*/ 6268 h 208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3093" h="2085284">
                <a:moveTo>
                  <a:pt x="72022" y="6268"/>
                </a:moveTo>
                <a:cubicBezTo>
                  <a:pt x="-224404" y="108426"/>
                  <a:pt x="462233" y="1791525"/>
                  <a:pt x="895987" y="2025987"/>
                </a:cubicBezTo>
                <a:cubicBezTo>
                  <a:pt x="1329741" y="2260449"/>
                  <a:pt x="2808523" y="1746307"/>
                  <a:pt x="2674545" y="1413037"/>
                </a:cubicBezTo>
                <a:cubicBezTo>
                  <a:pt x="2540567" y="1079767"/>
                  <a:pt x="368448" y="-95890"/>
                  <a:pt x="72022" y="626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210897" y="501067"/>
            <a:ext cx="3084845" cy="3356150"/>
          </a:xfrm>
          <a:custGeom>
            <a:avLst/>
            <a:gdLst>
              <a:gd name="connsiteX0" fmla="*/ 2307 w 4453284"/>
              <a:gd name="connsiteY0" fmla="*/ 4078 h 4458019"/>
              <a:gd name="connsiteX1" fmla="*/ 4182421 w 4453284"/>
              <a:gd name="connsiteY1" fmla="*/ 3470759 h 4458019"/>
              <a:gd name="connsiteX2" fmla="*/ 3599617 w 4453284"/>
              <a:gd name="connsiteY2" fmla="*/ 4234434 h 4458019"/>
              <a:gd name="connsiteX3" fmla="*/ 2307 w 4453284"/>
              <a:gd name="connsiteY3" fmla="*/ 4078 h 44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84" h="4458019">
                <a:moveTo>
                  <a:pt x="2307" y="4078"/>
                </a:moveTo>
                <a:cubicBezTo>
                  <a:pt x="99441" y="-123201"/>
                  <a:pt x="3582869" y="2765700"/>
                  <a:pt x="4182421" y="3470759"/>
                </a:cubicBezTo>
                <a:cubicBezTo>
                  <a:pt x="4781973" y="4175818"/>
                  <a:pt x="4296303" y="4808865"/>
                  <a:pt x="3599617" y="4234434"/>
                </a:cubicBezTo>
                <a:cubicBezTo>
                  <a:pt x="2902931" y="3660003"/>
                  <a:pt x="-94827" y="131357"/>
                  <a:pt x="2307" y="407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980351" y="413511"/>
            <a:ext cx="4001320" cy="4733949"/>
          </a:xfrm>
          <a:custGeom>
            <a:avLst/>
            <a:gdLst>
              <a:gd name="connsiteX0" fmla="*/ 1830498 w 4001320"/>
              <a:gd name="connsiteY0" fmla="*/ 320018 h 4733949"/>
              <a:gd name="connsiteX1" fmla="*/ 3980846 w 4001320"/>
              <a:gd name="connsiteY1" fmla="*/ 3394814 h 4733949"/>
              <a:gd name="connsiteX2" fmla="*/ 2744898 w 4001320"/>
              <a:gd name="connsiteY2" fmla="*/ 4610665 h 4733949"/>
              <a:gd name="connsiteX3" fmla="*/ 11747 w 4001320"/>
              <a:gd name="connsiteY3" fmla="*/ 581276 h 4733949"/>
              <a:gd name="connsiteX4" fmla="*/ 1830498 w 4001320"/>
              <a:gd name="connsiteY4" fmla="*/ 320018 h 473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1320" h="4733949">
                <a:moveTo>
                  <a:pt x="1830498" y="320018"/>
                </a:moveTo>
                <a:cubicBezTo>
                  <a:pt x="2492014" y="788941"/>
                  <a:pt x="3828446" y="2679706"/>
                  <a:pt x="3980846" y="3394814"/>
                </a:cubicBezTo>
                <a:cubicBezTo>
                  <a:pt x="4133246" y="4109922"/>
                  <a:pt x="3406414" y="5079588"/>
                  <a:pt x="2744898" y="4610665"/>
                </a:cubicBezTo>
                <a:cubicBezTo>
                  <a:pt x="2083382" y="4141742"/>
                  <a:pt x="160797" y="1298059"/>
                  <a:pt x="11747" y="581276"/>
                </a:cubicBezTo>
                <a:cubicBezTo>
                  <a:pt x="-137304" y="-135507"/>
                  <a:pt x="1168982" y="-148905"/>
                  <a:pt x="1830498" y="32001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6687" y="105733"/>
            <a:ext cx="45686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Мозаика "Последний суд" находится на втором этаже собора (южная часть). В центре изображен Христос, слева – Богоматерь, справа – Иоанн Креститель. Они просят Иисуса Христа о том, чтобы Он спас людской род.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4369" y="5283911"/>
            <a:ext cx="7264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Дева Мария и младенец Иисус (867 г.). Ее невозможно не заметить, так как расположена на самой видимой части на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полусводе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над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михрабом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Именно эта мозаика создает контраст двух религий.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0897" y="105733"/>
            <a:ext cx="4109776" cy="479786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687" y="3054699"/>
            <a:ext cx="3617407" cy="33561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421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7550868" y="140677"/>
            <a:ext cx="3927574" cy="4748910"/>
          </a:xfrm>
          <a:custGeom>
            <a:avLst/>
            <a:gdLst>
              <a:gd name="connsiteX0" fmla="*/ 89074 w 2243099"/>
              <a:gd name="connsiteY0" fmla="*/ 39952 h 4407266"/>
              <a:gd name="connsiteX1" fmla="*/ 2239421 w 2243099"/>
              <a:gd name="connsiteY1" fmla="*/ 2320927 h 4407266"/>
              <a:gd name="connsiteX2" fmla="*/ 591492 w 2243099"/>
              <a:gd name="connsiteY2" fmla="*/ 4350694 h 4407266"/>
              <a:gd name="connsiteX3" fmla="*/ 89074 w 2243099"/>
              <a:gd name="connsiteY3" fmla="*/ 39952 h 440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099" h="4407266">
                <a:moveTo>
                  <a:pt x="89074" y="39952"/>
                </a:moveTo>
                <a:cubicBezTo>
                  <a:pt x="363729" y="-298342"/>
                  <a:pt x="2155685" y="1602470"/>
                  <a:pt x="2239421" y="2320927"/>
                </a:cubicBezTo>
                <a:cubicBezTo>
                  <a:pt x="2323157" y="3039384"/>
                  <a:pt x="953233" y="4737556"/>
                  <a:pt x="591492" y="4350694"/>
                </a:cubicBezTo>
                <a:cubicBezTo>
                  <a:pt x="229751" y="3963833"/>
                  <a:pt x="-185581" y="378246"/>
                  <a:pt x="89074" y="3995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22348" y="1808702"/>
            <a:ext cx="4531806" cy="4365266"/>
          </a:xfrm>
          <a:prstGeom prst="roundRect">
            <a:avLst/>
          </a:prstGeom>
          <a:blipFill dpi="0" rotWithShape="1">
            <a:blip r:embed="rId2">
              <a:alphaModFix amt="89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1612633">
            <a:off x="399503" y="191172"/>
            <a:ext cx="1671063" cy="3610214"/>
          </a:xfrm>
          <a:custGeom>
            <a:avLst/>
            <a:gdLst>
              <a:gd name="connsiteX0" fmla="*/ 859253 w 1623339"/>
              <a:gd name="connsiteY0" fmla="*/ 2856 h 1922484"/>
              <a:gd name="connsiteX1" fmla="*/ 1602831 w 1623339"/>
              <a:gd name="connsiteY1" fmla="*/ 1429722 h 1922484"/>
              <a:gd name="connsiteX2" fmla="*/ 15191 w 1623339"/>
              <a:gd name="connsiteY2" fmla="*/ 1841704 h 1922484"/>
              <a:gd name="connsiteX3" fmla="*/ 859253 w 1623339"/>
              <a:gd name="connsiteY3" fmla="*/ 2856 h 19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339" h="1922484">
                <a:moveTo>
                  <a:pt x="859253" y="2856"/>
                </a:moveTo>
                <a:cubicBezTo>
                  <a:pt x="1123860" y="-65808"/>
                  <a:pt x="1743508" y="1123247"/>
                  <a:pt x="1602831" y="1429722"/>
                </a:cubicBezTo>
                <a:cubicBezTo>
                  <a:pt x="1462154" y="1736197"/>
                  <a:pt x="142470" y="2082864"/>
                  <a:pt x="15191" y="1841704"/>
                </a:cubicBezTo>
                <a:cubicBezTo>
                  <a:pt x="-112088" y="1600544"/>
                  <a:pt x="594646" y="71520"/>
                  <a:pt x="859253" y="28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1370134">
            <a:off x="4078548" y="290402"/>
            <a:ext cx="2437513" cy="5825118"/>
          </a:xfrm>
          <a:custGeom>
            <a:avLst/>
            <a:gdLst>
              <a:gd name="connsiteX0" fmla="*/ 987942 w 2997166"/>
              <a:gd name="connsiteY0" fmla="*/ 13104 h 4338762"/>
              <a:gd name="connsiteX1" fmla="*/ 2987564 w 2997166"/>
              <a:gd name="connsiteY1" fmla="*/ 2937175 h 4338762"/>
              <a:gd name="connsiteX2" fmla="*/ 83591 w 2997166"/>
              <a:gd name="connsiteY2" fmla="*/ 4213315 h 4338762"/>
              <a:gd name="connsiteX3" fmla="*/ 987942 w 2997166"/>
              <a:gd name="connsiteY3" fmla="*/ 13104 h 43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166" h="4338762">
                <a:moveTo>
                  <a:pt x="987942" y="13104"/>
                </a:moveTo>
                <a:cubicBezTo>
                  <a:pt x="1471937" y="-199586"/>
                  <a:pt x="3138289" y="2237140"/>
                  <a:pt x="2987564" y="2937175"/>
                </a:cubicBezTo>
                <a:cubicBezTo>
                  <a:pt x="2836839" y="3637210"/>
                  <a:pt x="420211" y="4705684"/>
                  <a:pt x="83591" y="4213315"/>
                </a:cubicBezTo>
                <a:cubicBezTo>
                  <a:pt x="-253029" y="3720946"/>
                  <a:pt x="503947" y="225794"/>
                  <a:pt x="987942" y="131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56149" y="572757"/>
            <a:ext cx="4602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конечно же храмовая роспись - шестикрылые серафимы.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5077" y="1893369"/>
            <a:ext cx="3356149" cy="4371034"/>
          </a:xfrm>
          <a:prstGeom prst="roundRect">
            <a:avLst/>
          </a:prstGeom>
          <a:blipFill dpi="0" rotWithShape="1">
            <a:blip r:embed="rId3" cstate="print">
              <a:alphaModFix amt="92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68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6715342" y="509047"/>
            <a:ext cx="2679867" cy="5460932"/>
          </a:xfrm>
          <a:custGeom>
            <a:avLst/>
            <a:gdLst>
              <a:gd name="connsiteX0" fmla="*/ 644818 w 3282767"/>
              <a:gd name="connsiteY0" fmla="*/ 184289 h 4213871"/>
              <a:gd name="connsiteX1" fmla="*/ 3187051 w 3282767"/>
              <a:gd name="connsiteY1" fmla="*/ 3098311 h 4213871"/>
              <a:gd name="connsiteX2" fmla="*/ 2493715 w 3282767"/>
              <a:gd name="connsiteY2" fmla="*/ 4103146 h 4213871"/>
              <a:gd name="connsiteX3" fmla="*/ 122304 w 3282767"/>
              <a:gd name="connsiteY3" fmla="*/ 716852 h 4213871"/>
              <a:gd name="connsiteX4" fmla="*/ 644818 w 3282767"/>
              <a:gd name="connsiteY4" fmla="*/ 184289 h 42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2767" h="4213871">
                <a:moveTo>
                  <a:pt x="644818" y="184289"/>
                </a:moveTo>
                <a:cubicBezTo>
                  <a:pt x="1155609" y="581199"/>
                  <a:pt x="2878902" y="2445168"/>
                  <a:pt x="3187051" y="3098311"/>
                </a:cubicBezTo>
                <a:cubicBezTo>
                  <a:pt x="3495201" y="3751454"/>
                  <a:pt x="3004506" y="4500056"/>
                  <a:pt x="2493715" y="4103146"/>
                </a:cubicBezTo>
                <a:cubicBezTo>
                  <a:pt x="1982924" y="3706236"/>
                  <a:pt x="433803" y="1371669"/>
                  <a:pt x="122304" y="716852"/>
                </a:cubicBezTo>
                <a:cubicBezTo>
                  <a:pt x="-189195" y="62035"/>
                  <a:pt x="134027" y="-212621"/>
                  <a:pt x="644818" y="1842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3832086" y="762674"/>
            <a:ext cx="3192772" cy="5792591"/>
          </a:xfrm>
          <a:custGeom>
            <a:avLst/>
            <a:gdLst>
              <a:gd name="connsiteX0" fmla="*/ 2033250 w 3192772"/>
              <a:gd name="connsiteY0" fmla="*/ 16650 h 5792591"/>
              <a:gd name="connsiteX1" fmla="*/ 13531 w 3192772"/>
              <a:gd name="connsiteY1" fmla="*/ 3955604 h 5792591"/>
              <a:gd name="connsiteX2" fmla="*/ 3118472 w 3192772"/>
              <a:gd name="connsiteY2" fmla="*/ 5623631 h 5792591"/>
              <a:gd name="connsiteX3" fmla="*/ 2033250 w 3192772"/>
              <a:gd name="connsiteY3" fmla="*/ 16650 h 57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772" h="5792591">
                <a:moveTo>
                  <a:pt x="2033250" y="16650"/>
                </a:moveTo>
                <a:cubicBezTo>
                  <a:pt x="1515760" y="-261355"/>
                  <a:pt x="-167339" y="3021107"/>
                  <a:pt x="13531" y="3955604"/>
                </a:cubicBezTo>
                <a:cubicBezTo>
                  <a:pt x="194401" y="4890101"/>
                  <a:pt x="2778503" y="6276774"/>
                  <a:pt x="3118472" y="5623631"/>
                </a:cubicBezTo>
                <a:cubicBezTo>
                  <a:pt x="3458441" y="4970488"/>
                  <a:pt x="2550740" y="294655"/>
                  <a:pt x="2033250" y="1665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19109895">
            <a:off x="1061368" y="-615527"/>
            <a:ext cx="1909664" cy="3926977"/>
          </a:xfrm>
          <a:custGeom>
            <a:avLst/>
            <a:gdLst>
              <a:gd name="connsiteX0" fmla="*/ 499860 w 1909664"/>
              <a:gd name="connsiteY0" fmla="*/ 29275 h 3926977"/>
              <a:gd name="connsiteX1" fmla="*/ 1906629 w 1909664"/>
              <a:gd name="connsiteY1" fmla="*/ 2189671 h 3926977"/>
              <a:gd name="connsiteX2" fmla="*/ 77829 w 1909664"/>
              <a:gd name="connsiteY2" fmla="*/ 3867746 h 3926977"/>
              <a:gd name="connsiteX3" fmla="*/ 499860 w 1909664"/>
              <a:gd name="connsiteY3" fmla="*/ 29275 h 392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664" h="3926977">
                <a:moveTo>
                  <a:pt x="499860" y="29275"/>
                </a:moveTo>
                <a:cubicBezTo>
                  <a:pt x="804660" y="-250404"/>
                  <a:pt x="1976967" y="1549926"/>
                  <a:pt x="1906629" y="2189671"/>
                </a:cubicBezTo>
                <a:cubicBezTo>
                  <a:pt x="1836291" y="2829416"/>
                  <a:pt x="315640" y="4231161"/>
                  <a:pt x="77829" y="3867746"/>
                </a:cubicBezTo>
                <a:cubicBezTo>
                  <a:pt x="-159982" y="3504331"/>
                  <a:pt x="195060" y="308954"/>
                  <a:pt x="499860" y="2927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0858" y="1618010"/>
            <a:ext cx="29006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Архитекторы на протяжении нескольких веков использовали собор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-София как образец для постройки других мечетей в Турции, которые часто были больше оригинала.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84865" y="1347962"/>
            <a:ext cx="3426489" cy="4622017"/>
          </a:xfrm>
          <a:prstGeom prst="roundRect">
            <a:avLst/>
          </a:prstGeom>
          <a:blipFill dpi="0" rotWithShape="1">
            <a:blip r:embed="rId2">
              <a:alphaModFix amt="96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163" y="1359532"/>
            <a:ext cx="3597310" cy="4610447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53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4297366" y="475687"/>
            <a:ext cx="1436721" cy="2685088"/>
          </a:xfrm>
          <a:custGeom>
            <a:avLst/>
            <a:gdLst>
              <a:gd name="connsiteX0" fmla="*/ 535891 w 1436721"/>
              <a:gd name="connsiteY0" fmla="*/ 6634 h 2685088"/>
              <a:gd name="connsiteX1" fmla="*/ 1430194 w 1436721"/>
              <a:gd name="connsiteY1" fmla="*/ 1875627 h 2685088"/>
              <a:gd name="connsiteX2" fmla="*/ 33474 w 1436721"/>
              <a:gd name="connsiteY2" fmla="*/ 2599109 h 2685088"/>
              <a:gd name="connsiteX3" fmla="*/ 535891 w 1436721"/>
              <a:gd name="connsiteY3" fmla="*/ 6634 h 268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721" h="2685088">
                <a:moveTo>
                  <a:pt x="535891" y="6634"/>
                </a:moveTo>
                <a:cubicBezTo>
                  <a:pt x="768678" y="-113946"/>
                  <a:pt x="1513930" y="1443548"/>
                  <a:pt x="1430194" y="1875627"/>
                </a:cubicBezTo>
                <a:cubicBezTo>
                  <a:pt x="1346458" y="2307706"/>
                  <a:pt x="189223" y="2910608"/>
                  <a:pt x="33474" y="2599109"/>
                </a:cubicBezTo>
                <a:cubicBezTo>
                  <a:pt x="-122275" y="2287610"/>
                  <a:pt x="303104" y="127214"/>
                  <a:pt x="535891" y="663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556057" y="272706"/>
            <a:ext cx="5462436" cy="5634001"/>
          </a:xfrm>
          <a:custGeom>
            <a:avLst/>
            <a:gdLst>
              <a:gd name="connsiteX0" fmla="*/ 2839152 w 5462436"/>
              <a:gd name="connsiteY0" fmla="*/ 8412 h 5634001"/>
              <a:gd name="connsiteX1" fmla="*/ 5451723 w 5462436"/>
              <a:gd name="connsiteY1" fmla="*/ 4057898 h 5634001"/>
              <a:gd name="connsiteX2" fmla="*/ 3612875 w 5462436"/>
              <a:gd name="connsiteY2" fmla="*/ 5102927 h 5634001"/>
              <a:gd name="connsiteX3" fmla="*/ 5517 w 5462436"/>
              <a:gd name="connsiteY3" fmla="*/ 5253652 h 5634001"/>
              <a:gd name="connsiteX4" fmla="*/ 2839152 w 5462436"/>
              <a:gd name="connsiteY4" fmla="*/ 8412 h 56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436" h="5634001">
                <a:moveTo>
                  <a:pt x="2839152" y="8412"/>
                </a:moveTo>
                <a:cubicBezTo>
                  <a:pt x="3746853" y="-190880"/>
                  <a:pt x="5322769" y="3208812"/>
                  <a:pt x="5451723" y="4057898"/>
                </a:cubicBezTo>
                <a:cubicBezTo>
                  <a:pt x="5580677" y="4906984"/>
                  <a:pt x="4520576" y="4903635"/>
                  <a:pt x="3612875" y="5102927"/>
                </a:cubicBezTo>
                <a:cubicBezTo>
                  <a:pt x="2705174" y="5302219"/>
                  <a:pt x="131121" y="6097714"/>
                  <a:pt x="5517" y="5253652"/>
                </a:cubicBezTo>
                <a:cubicBezTo>
                  <a:pt x="-120087" y="4409590"/>
                  <a:pt x="1931451" y="207704"/>
                  <a:pt x="2839152" y="841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50" y="1537278"/>
            <a:ext cx="6230873" cy="4943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257" y="441656"/>
            <a:ext cx="6395258" cy="926672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 rot="2168584">
            <a:off x="564214" y="-204255"/>
            <a:ext cx="1554346" cy="4044970"/>
          </a:xfrm>
          <a:custGeom>
            <a:avLst/>
            <a:gdLst>
              <a:gd name="connsiteX0" fmla="*/ 914087 w 1554346"/>
              <a:gd name="connsiteY0" fmla="*/ 10525 h 4044970"/>
              <a:gd name="connsiteX1" fmla="*/ 1527037 w 1554346"/>
              <a:gd name="connsiteY1" fmla="*/ 3919334 h 4044970"/>
              <a:gd name="connsiteX2" fmla="*/ 9736 w 1554346"/>
              <a:gd name="connsiteY2" fmla="*/ 2803967 h 4044970"/>
              <a:gd name="connsiteX3" fmla="*/ 914087 w 1554346"/>
              <a:gd name="connsiteY3" fmla="*/ 10525 h 404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346" h="4044970">
                <a:moveTo>
                  <a:pt x="914087" y="10525"/>
                </a:moveTo>
                <a:cubicBezTo>
                  <a:pt x="1166970" y="196419"/>
                  <a:pt x="1677762" y="3453760"/>
                  <a:pt x="1527037" y="3919334"/>
                </a:cubicBezTo>
                <a:cubicBezTo>
                  <a:pt x="1376312" y="4384908"/>
                  <a:pt x="113569" y="3453760"/>
                  <a:pt x="9736" y="2803967"/>
                </a:cubicBezTo>
                <a:cubicBezTo>
                  <a:pt x="-94097" y="2154174"/>
                  <a:pt x="661204" y="-175369"/>
                  <a:pt x="914087" y="1052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36431" y="3743032"/>
            <a:ext cx="763713" cy="2547182"/>
          </a:xfrm>
          <a:custGeom>
            <a:avLst/>
            <a:gdLst>
              <a:gd name="connsiteX0" fmla="*/ 301450 w 341682"/>
              <a:gd name="connsiteY0" fmla="*/ 35148 h 2547182"/>
              <a:gd name="connsiteX1" fmla="*/ 0 w 341682"/>
              <a:gd name="connsiteY1" fmla="*/ 1160564 h 2547182"/>
              <a:gd name="connsiteX2" fmla="*/ 301450 w 341682"/>
              <a:gd name="connsiteY2" fmla="*/ 2527139 h 2547182"/>
              <a:gd name="connsiteX3" fmla="*/ 301450 w 341682"/>
              <a:gd name="connsiteY3" fmla="*/ 35148 h 254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82" h="2547182">
                <a:moveTo>
                  <a:pt x="301450" y="35148"/>
                </a:moveTo>
                <a:cubicBezTo>
                  <a:pt x="251208" y="-192615"/>
                  <a:pt x="0" y="745232"/>
                  <a:pt x="0" y="1160564"/>
                </a:cubicBezTo>
                <a:cubicBezTo>
                  <a:pt x="0" y="1575896"/>
                  <a:pt x="244510" y="2711359"/>
                  <a:pt x="301450" y="2527139"/>
                </a:cubicBezTo>
                <a:cubicBezTo>
                  <a:pt x="358390" y="2342919"/>
                  <a:pt x="351692" y="262911"/>
                  <a:pt x="301450" y="3514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48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0877550" cy="6149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Использованная </a:t>
            </a:r>
            <a:r>
              <a:rPr lang="ru-RU" sz="2400" dirty="0" err="1" smtClean="0"/>
              <a:t>литератера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История зарубежного искусства. Изд-во «Искусство»,М.,1971</a:t>
            </a:r>
            <a:br>
              <a:rPr lang="ru-RU" sz="2400" dirty="0" smtClean="0"/>
            </a:br>
            <a:r>
              <a:rPr lang="ru-RU" sz="2400" dirty="0" smtClean="0"/>
              <a:t>Византийское искусство. Н.Л.Мальцева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 rot="1499157">
            <a:off x="7849780" y="750879"/>
            <a:ext cx="4678685" cy="1055701"/>
          </a:xfrm>
          <a:custGeom>
            <a:avLst/>
            <a:gdLst>
              <a:gd name="connsiteX0" fmla="*/ 611159 w 1813114"/>
              <a:gd name="connsiteY0" fmla="*/ 3680 h 1055701"/>
              <a:gd name="connsiteX1" fmla="*/ 1806913 w 1813114"/>
              <a:gd name="connsiteY1" fmla="*/ 1028612 h 1055701"/>
              <a:gd name="connsiteX2" fmla="*/ 48451 w 1813114"/>
              <a:gd name="connsiteY2" fmla="*/ 697016 h 1055701"/>
              <a:gd name="connsiteX3" fmla="*/ 611159 w 1813114"/>
              <a:gd name="connsiteY3" fmla="*/ 3680 h 105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114" h="1055701">
                <a:moveTo>
                  <a:pt x="611159" y="3680"/>
                </a:moveTo>
                <a:cubicBezTo>
                  <a:pt x="904236" y="58946"/>
                  <a:pt x="1900698" y="913056"/>
                  <a:pt x="1806913" y="1028612"/>
                </a:cubicBezTo>
                <a:cubicBezTo>
                  <a:pt x="1713128" y="1144168"/>
                  <a:pt x="249418" y="862814"/>
                  <a:pt x="48451" y="697016"/>
                </a:cubicBezTo>
                <a:cubicBezTo>
                  <a:pt x="-152516" y="531218"/>
                  <a:pt x="318082" y="-51586"/>
                  <a:pt x="611159" y="36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25856" y="1569971"/>
            <a:ext cx="4215315" cy="4566961"/>
          </a:xfrm>
          <a:custGeom>
            <a:avLst/>
            <a:gdLst>
              <a:gd name="connsiteX0" fmla="*/ 1202037 w 4215315"/>
              <a:gd name="connsiteY0" fmla="*/ 13373 h 4566961"/>
              <a:gd name="connsiteX1" fmla="*/ 4206494 w 4215315"/>
              <a:gd name="connsiteY1" fmla="*/ 4434648 h 4566961"/>
              <a:gd name="connsiteX2" fmla="*/ 146960 w 4215315"/>
              <a:gd name="connsiteY2" fmla="*/ 3108266 h 4566961"/>
              <a:gd name="connsiteX3" fmla="*/ 1202037 w 4215315"/>
              <a:gd name="connsiteY3" fmla="*/ 13373 h 456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5315" h="4566961">
                <a:moveTo>
                  <a:pt x="1202037" y="13373"/>
                </a:moveTo>
                <a:cubicBezTo>
                  <a:pt x="1878626" y="234437"/>
                  <a:pt x="4382340" y="3918833"/>
                  <a:pt x="4206494" y="4434648"/>
                </a:cubicBezTo>
                <a:cubicBezTo>
                  <a:pt x="4030648" y="4950464"/>
                  <a:pt x="646028" y="3841796"/>
                  <a:pt x="146960" y="3108266"/>
                </a:cubicBezTo>
                <a:cubicBezTo>
                  <a:pt x="-352108" y="2374736"/>
                  <a:pt x="525448" y="-207691"/>
                  <a:pt x="1202037" y="1337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4667960">
            <a:off x="1591801" y="699710"/>
            <a:ext cx="2971985" cy="4649688"/>
          </a:xfrm>
          <a:custGeom>
            <a:avLst/>
            <a:gdLst>
              <a:gd name="connsiteX0" fmla="*/ 1016348 w 2971985"/>
              <a:gd name="connsiteY0" fmla="*/ 294373 h 4649688"/>
              <a:gd name="connsiteX1" fmla="*/ 1227363 w 2971985"/>
              <a:gd name="connsiteY1" fmla="*/ 425002 h 4649688"/>
              <a:gd name="connsiteX2" fmla="*/ 2955680 w 2971985"/>
              <a:gd name="connsiteY2" fmla="*/ 4635261 h 4649688"/>
              <a:gd name="connsiteX3" fmla="*/ 61755 w 2971985"/>
              <a:gd name="connsiteY3" fmla="*/ 1751384 h 4649688"/>
              <a:gd name="connsiteX4" fmla="*/ 1016348 w 2971985"/>
              <a:gd name="connsiteY4" fmla="*/ 294373 h 46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985" h="4649688">
                <a:moveTo>
                  <a:pt x="1016348" y="294373"/>
                </a:moveTo>
                <a:cubicBezTo>
                  <a:pt x="1210616" y="73309"/>
                  <a:pt x="904141" y="-298479"/>
                  <a:pt x="1227363" y="425002"/>
                </a:cubicBezTo>
                <a:cubicBezTo>
                  <a:pt x="1550585" y="1148483"/>
                  <a:pt x="3149948" y="4414197"/>
                  <a:pt x="2955680" y="4635261"/>
                </a:cubicBezTo>
                <a:cubicBezTo>
                  <a:pt x="2761412" y="4856325"/>
                  <a:pt x="391676" y="2474865"/>
                  <a:pt x="61755" y="1751384"/>
                </a:cubicBezTo>
                <a:cubicBezTo>
                  <a:pt x="-268166" y="1027903"/>
                  <a:pt x="822080" y="515437"/>
                  <a:pt x="1016348" y="29437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09823" y="379321"/>
            <a:ext cx="2255152" cy="1662756"/>
          </a:xfrm>
          <a:custGeom>
            <a:avLst/>
            <a:gdLst>
              <a:gd name="connsiteX0" fmla="*/ 112724 w 2255152"/>
              <a:gd name="connsiteY0" fmla="*/ 2869 h 1662756"/>
              <a:gd name="connsiteX1" fmla="*/ 2253022 w 2255152"/>
              <a:gd name="connsiteY1" fmla="*/ 1218719 h 1662756"/>
              <a:gd name="connsiteX2" fmla="*/ 504609 w 2255152"/>
              <a:gd name="connsiteY2" fmla="*/ 1600557 h 1662756"/>
              <a:gd name="connsiteX3" fmla="*/ 112724 w 2255152"/>
              <a:gd name="connsiteY3" fmla="*/ 2869 h 166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5152" h="1662756">
                <a:moveTo>
                  <a:pt x="112724" y="2869"/>
                </a:moveTo>
                <a:cubicBezTo>
                  <a:pt x="404126" y="-60771"/>
                  <a:pt x="2187708" y="952438"/>
                  <a:pt x="2253022" y="1218719"/>
                </a:cubicBezTo>
                <a:cubicBezTo>
                  <a:pt x="2318336" y="1485000"/>
                  <a:pt x="863000" y="1798175"/>
                  <a:pt x="504609" y="1600557"/>
                </a:cubicBezTo>
                <a:cubicBezTo>
                  <a:pt x="146218" y="1402939"/>
                  <a:pt x="-178678" y="66509"/>
                  <a:pt x="112724" y="28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3828" y="806621"/>
            <a:ext cx="4632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Пожалуй, одной из самых популярных достопримечательностей в Стамбуле по праву считается Собор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-София.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3514" y="4039255"/>
            <a:ext cx="46911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История собора уходит в далекий 324 год, когда не было на этой земле такой страны, как Турция с городом Стамбул, а был город Константинополь, который являлся столицей Византийской Империи.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2835" y="3155184"/>
            <a:ext cx="4753518" cy="3165230"/>
          </a:xfrm>
          <a:prstGeom prst="roundRect">
            <a:avLst/>
          </a:prstGeom>
          <a:blipFill dpi="0" rotWithShape="1">
            <a:blip r:embed="rId2">
              <a:alphaModFix amt="74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3514" y="585557"/>
            <a:ext cx="4481565" cy="3082091"/>
          </a:xfrm>
          <a:prstGeom prst="roundRect">
            <a:avLst/>
          </a:prstGeom>
          <a:blipFill dpi="0" rotWithShape="1">
            <a:blip r:embed="rId3" cstate="print">
              <a:alphaModFix amt="85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39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 rot="20245125">
            <a:off x="4973400" y="2234163"/>
            <a:ext cx="1568609" cy="4642339"/>
          </a:xfrm>
          <a:custGeom>
            <a:avLst/>
            <a:gdLst>
              <a:gd name="connsiteX0" fmla="*/ 10485 w 770403"/>
              <a:gd name="connsiteY0" fmla="*/ 705703 h 2289300"/>
              <a:gd name="connsiteX1" fmla="*/ 764112 w 770403"/>
              <a:gd name="connsiteY1" fmla="*/ 2283294 h 2289300"/>
              <a:gd name="connsiteX2" fmla="*/ 352129 w 770403"/>
              <a:gd name="connsiteY2" fmla="*/ 72657 h 2289300"/>
              <a:gd name="connsiteX3" fmla="*/ 10485 w 770403"/>
              <a:gd name="connsiteY3" fmla="*/ 705703 h 22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403" h="2289300">
                <a:moveTo>
                  <a:pt x="10485" y="705703"/>
                </a:moveTo>
                <a:cubicBezTo>
                  <a:pt x="79149" y="1074142"/>
                  <a:pt x="707171" y="2388802"/>
                  <a:pt x="764112" y="2283294"/>
                </a:cubicBezTo>
                <a:cubicBezTo>
                  <a:pt x="821053" y="2177786"/>
                  <a:pt x="476059" y="340613"/>
                  <a:pt x="352129" y="72657"/>
                </a:cubicBezTo>
                <a:cubicBezTo>
                  <a:pt x="228199" y="-195299"/>
                  <a:pt x="-58179" y="337264"/>
                  <a:pt x="10485" y="70570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 rot="2250044">
            <a:off x="8361207" y="815011"/>
            <a:ext cx="3012038" cy="5716878"/>
          </a:xfrm>
          <a:custGeom>
            <a:avLst/>
            <a:gdLst>
              <a:gd name="connsiteX0" fmla="*/ 218462 w 3012038"/>
              <a:gd name="connsiteY0" fmla="*/ 379195 h 5716878"/>
              <a:gd name="connsiteX1" fmla="*/ 3011904 w 3012038"/>
              <a:gd name="connsiteY1" fmla="*/ 5302888 h 5716878"/>
              <a:gd name="connsiteX2" fmla="*/ 339043 w 3012038"/>
              <a:gd name="connsiteY2" fmla="*/ 4890905 h 5716878"/>
              <a:gd name="connsiteX3" fmla="*/ 248607 w 3012038"/>
              <a:gd name="connsiteY3" fmla="*/ 439485 h 5716878"/>
              <a:gd name="connsiteX4" fmla="*/ 188317 w 3012038"/>
              <a:gd name="connsiteY4" fmla="*/ 339002 h 5716878"/>
              <a:gd name="connsiteX5" fmla="*/ 218462 w 3012038"/>
              <a:gd name="connsiteY5" fmla="*/ 379195 h 57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2038" h="5716878">
                <a:moveTo>
                  <a:pt x="218462" y="379195"/>
                </a:moveTo>
                <a:cubicBezTo>
                  <a:pt x="689060" y="1206509"/>
                  <a:pt x="2991807" y="4550936"/>
                  <a:pt x="3011904" y="5302888"/>
                </a:cubicBezTo>
                <a:cubicBezTo>
                  <a:pt x="3032001" y="6054840"/>
                  <a:pt x="799592" y="5701472"/>
                  <a:pt x="339043" y="4890905"/>
                </a:cubicBezTo>
                <a:cubicBezTo>
                  <a:pt x="-121506" y="4080338"/>
                  <a:pt x="273728" y="1198135"/>
                  <a:pt x="248607" y="439485"/>
                </a:cubicBezTo>
                <a:cubicBezTo>
                  <a:pt x="223486" y="-319165"/>
                  <a:pt x="193341" y="342351"/>
                  <a:pt x="188317" y="339002"/>
                </a:cubicBezTo>
                <a:cubicBezTo>
                  <a:pt x="183293" y="335653"/>
                  <a:pt x="-252136" y="-448119"/>
                  <a:pt x="218462" y="37919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0816" y="570309"/>
            <a:ext cx="3446108" cy="3986845"/>
          </a:xfrm>
          <a:custGeom>
            <a:avLst/>
            <a:gdLst>
              <a:gd name="connsiteX0" fmla="*/ 3154706 w 4423593"/>
              <a:gd name="connsiteY0" fmla="*/ 22545 h 5162324"/>
              <a:gd name="connsiteX1" fmla="*/ 4270073 w 4423593"/>
              <a:gd name="connsiteY1" fmla="*/ 5046721 h 5162324"/>
              <a:gd name="connsiteX2" fmla="*/ 9572 w 4423593"/>
              <a:gd name="connsiteY2" fmla="*/ 3268163 h 5162324"/>
              <a:gd name="connsiteX3" fmla="*/ 3154706 w 4423593"/>
              <a:gd name="connsiteY3" fmla="*/ 22545 h 516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593" h="5162324">
                <a:moveTo>
                  <a:pt x="3154706" y="22545"/>
                </a:moveTo>
                <a:cubicBezTo>
                  <a:pt x="3864790" y="318971"/>
                  <a:pt x="4794262" y="4505785"/>
                  <a:pt x="4270073" y="5046721"/>
                </a:cubicBezTo>
                <a:cubicBezTo>
                  <a:pt x="3745884" y="5587657"/>
                  <a:pt x="197141" y="4100501"/>
                  <a:pt x="9572" y="3268163"/>
                </a:cubicBezTo>
                <a:cubicBezTo>
                  <a:pt x="-177997" y="2435825"/>
                  <a:pt x="2444622" y="-273881"/>
                  <a:pt x="3154706" y="2254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6202" y="570309"/>
            <a:ext cx="51615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324-337 году на этом месте была построена христианская церковь Константина. Затем она несколько раз горела и заново отстраивалась, пока усилиями императора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Юстианиана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 537 году Собор приобрел уже известный нам внешний вид.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83121" y="4195413"/>
            <a:ext cx="51380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строительства Базилики император выкупил близлежащие частные участки, чтобы новая церковь украшала столицу и поражала всех своими масштабами, которые выражали бы величие империи.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6202" y="3315957"/>
            <a:ext cx="4880150" cy="3114989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83121" y="405845"/>
            <a:ext cx="4451420" cy="3265714"/>
          </a:xfrm>
          <a:prstGeom prst="roundRect">
            <a:avLst/>
          </a:prstGeom>
          <a:blipFill dpi="0" rotWithShape="1">
            <a:blip r:embed="rId3">
              <a:alphaModFix amt="87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341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21351864">
            <a:off x="8401333" y="616203"/>
            <a:ext cx="3135411" cy="5638410"/>
          </a:xfrm>
          <a:custGeom>
            <a:avLst/>
            <a:gdLst>
              <a:gd name="connsiteX0" fmla="*/ 3014519 w 4351007"/>
              <a:gd name="connsiteY0" fmla="*/ 370013 h 2575860"/>
              <a:gd name="connsiteX1" fmla="*/ 4350950 w 4351007"/>
              <a:gd name="connsiteY1" fmla="*/ 2429925 h 2575860"/>
              <a:gd name="connsiteX2" fmla="*/ 3054713 w 4351007"/>
              <a:gd name="connsiteY2" fmla="*/ 2158619 h 2575860"/>
              <a:gd name="connsiteX3" fmla="*/ 14 w 4351007"/>
              <a:gd name="connsiteY3" fmla="*/ 169045 h 2575860"/>
              <a:gd name="connsiteX4" fmla="*/ 3014519 w 4351007"/>
              <a:gd name="connsiteY4" fmla="*/ 370013 h 257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007" h="2575860">
                <a:moveTo>
                  <a:pt x="3014519" y="370013"/>
                </a:moveTo>
                <a:cubicBezTo>
                  <a:pt x="3739675" y="746826"/>
                  <a:pt x="4344251" y="2131824"/>
                  <a:pt x="4350950" y="2429925"/>
                </a:cubicBezTo>
                <a:cubicBezTo>
                  <a:pt x="4357649" y="2728026"/>
                  <a:pt x="3779869" y="2535432"/>
                  <a:pt x="3054713" y="2158619"/>
                </a:cubicBezTo>
                <a:cubicBezTo>
                  <a:pt x="2329557" y="1781806"/>
                  <a:pt x="6713" y="472170"/>
                  <a:pt x="14" y="169045"/>
                </a:cubicBezTo>
                <a:cubicBezTo>
                  <a:pt x="-6685" y="-134080"/>
                  <a:pt x="2289363" y="-6800"/>
                  <a:pt x="3014519" y="370013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906497">
            <a:off x="1211981" y="1609191"/>
            <a:ext cx="5696107" cy="1898714"/>
          </a:xfrm>
          <a:custGeom>
            <a:avLst/>
            <a:gdLst>
              <a:gd name="connsiteX0" fmla="*/ 69899 w 5198441"/>
              <a:gd name="connsiteY0" fmla="*/ 23989 h 1073785"/>
              <a:gd name="connsiteX1" fmla="*/ 2391068 w 5198441"/>
              <a:gd name="connsiteY1" fmla="*/ 1069018 h 1073785"/>
              <a:gd name="connsiteX2" fmla="*/ 5154365 w 5198441"/>
              <a:gd name="connsiteY2" fmla="*/ 395778 h 1073785"/>
              <a:gd name="connsiteX3" fmla="*/ 69899 w 5198441"/>
              <a:gd name="connsiteY3" fmla="*/ 23989 h 107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8441" h="1073785">
                <a:moveTo>
                  <a:pt x="69899" y="23989"/>
                </a:moveTo>
                <a:cubicBezTo>
                  <a:pt x="-390650" y="136196"/>
                  <a:pt x="1543657" y="1007053"/>
                  <a:pt x="2391068" y="1069018"/>
                </a:cubicBezTo>
                <a:cubicBezTo>
                  <a:pt x="3238479" y="1130983"/>
                  <a:pt x="5544576" y="571624"/>
                  <a:pt x="5154365" y="395778"/>
                </a:cubicBezTo>
                <a:cubicBezTo>
                  <a:pt x="4764154" y="219932"/>
                  <a:pt x="530448" y="-88218"/>
                  <a:pt x="69899" y="2398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6298" y="736601"/>
            <a:ext cx="38351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 другой версии храм строился такими масштабами, чтобы искупить убийство 30 тысяч людей при подавлении восстания против императора Юстиниана.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64485" y="2755275"/>
            <a:ext cx="4754082" cy="3768132"/>
          </a:xfrm>
          <a:prstGeom prst="round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5143" y="736601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989 году из-за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землятресения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пострадала часть Собора с куполом, но все было успешно восстановлено уже к 994 году. Только купол стал вместо плоского чуть заостренный.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949913" y="3574212"/>
            <a:ext cx="3110122" cy="2560001"/>
          </a:xfrm>
          <a:custGeom>
            <a:avLst/>
            <a:gdLst>
              <a:gd name="connsiteX0" fmla="*/ 476953 w 3110122"/>
              <a:gd name="connsiteY0" fmla="*/ 3001 h 2560001"/>
              <a:gd name="connsiteX1" fmla="*/ 3109621 w 3110122"/>
              <a:gd name="connsiteY1" fmla="*/ 1952381 h 2560001"/>
              <a:gd name="connsiteX2" fmla="*/ 245841 w 3110122"/>
              <a:gd name="connsiteY2" fmla="*/ 2444751 h 2560001"/>
              <a:gd name="connsiteX3" fmla="*/ 476953 w 3110122"/>
              <a:gd name="connsiteY3" fmla="*/ 3001 h 2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0122" h="2560001">
                <a:moveTo>
                  <a:pt x="476953" y="3001"/>
                </a:moveTo>
                <a:cubicBezTo>
                  <a:pt x="954250" y="-79061"/>
                  <a:pt x="3148140" y="1545423"/>
                  <a:pt x="3109621" y="1952381"/>
                </a:cubicBezTo>
                <a:cubicBezTo>
                  <a:pt x="3071102" y="2359339"/>
                  <a:pt x="684619" y="2764624"/>
                  <a:pt x="245841" y="2444751"/>
                </a:cubicBezTo>
                <a:cubicBezTo>
                  <a:pt x="-192937" y="2124879"/>
                  <a:pt x="-344" y="85063"/>
                  <a:pt x="476953" y="30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53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6260123" y="2914021"/>
            <a:ext cx="3732079" cy="3745431"/>
          </a:xfrm>
          <a:custGeom>
            <a:avLst/>
            <a:gdLst>
              <a:gd name="connsiteX0" fmla="*/ 2365985 w 3579761"/>
              <a:gd name="connsiteY0" fmla="*/ 365929 h 2477551"/>
              <a:gd name="connsiteX1" fmla="*/ 3561738 w 3579761"/>
              <a:gd name="connsiteY1" fmla="*/ 1712409 h 2477551"/>
              <a:gd name="connsiteX2" fmla="*/ 1501826 w 3579761"/>
              <a:gd name="connsiteY2" fmla="*/ 2415793 h 2477551"/>
              <a:gd name="connsiteX3" fmla="*/ 14670 w 3579761"/>
              <a:gd name="connsiteY3" fmla="*/ 154914 h 2477551"/>
              <a:gd name="connsiteX4" fmla="*/ 2365985 w 3579761"/>
              <a:gd name="connsiteY4" fmla="*/ 365929 h 247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761" h="2477551">
                <a:moveTo>
                  <a:pt x="2365985" y="365929"/>
                </a:moveTo>
                <a:cubicBezTo>
                  <a:pt x="2957163" y="625511"/>
                  <a:pt x="3705764" y="1370765"/>
                  <a:pt x="3561738" y="1712409"/>
                </a:cubicBezTo>
                <a:cubicBezTo>
                  <a:pt x="3417712" y="2054053"/>
                  <a:pt x="2093004" y="2675375"/>
                  <a:pt x="1501826" y="2415793"/>
                </a:cubicBezTo>
                <a:cubicBezTo>
                  <a:pt x="910648" y="2156211"/>
                  <a:pt x="-136055" y="496558"/>
                  <a:pt x="14670" y="154914"/>
                </a:cubicBezTo>
                <a:cubicBezTo>
                  <a:pt x="165395" y="-186730"/>
                  <a:pt x="1774807" y="106347"/>
                  <a:pt x="2365985" y="36592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494691">
            <a:off x="4469186" y="391467"/>
            <a:ext cx="1075175" cy="5396015"/>
          </a:xfrm>
          <a:custGeom>
            <a:avLst/>
            <a:gdLst>
              <a:gd name="connsiteX0" fmla="*/ 634038 w 2907452"/>
              <a:gd name="connsiteY0" fmla="*/ 50 h 4595414"/>
              <a:gd name="connsiteX1" fmla="*/ 2904966 w 2907452"/>
              <a:gd name="connsiteY1" fmla="*/ 4129922 h 4595414"/>
              <a:gd name="connsiteX2" fmla="*/ 151717 w 2907452"/>
              <a:gd name="connsiteY2" fmla="*/ 4039487 h 4595414"/>
              <a:gd name="connsiteX3" fmla="*/ 634038 w 2907452"/>
              <a:gd name="connsiteY3" fmla="*/ 50 h 459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452" h="4595414">
                <a:moveTo>
                  <a:pt x="634038" y="50"/>
                </a:moveTo>
                <a:cubicBezTo>
                  <a:pt x="1092913" y="15122"/>
                  <a:pt x="2985353" y="3456683"/>
                  <a:pt x="2904966" y="4129922"/>
                </a:cubicBezTo>
                <a:cubicBezTo>
                  <a:pt x="2824579" y="4803161"/>
                  <a:pt x="533554" y="4722775"/>
                  <a:pt x="151717" y="4039487"/>
                </a:cubicBezTo>
                <a:cubicBezTo>
                  <a:pt x="-230120" y="3356199"/>
                  <a:pt x="175163" y="-15022"/>
                  <a:pt x="634038" y="5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566374">
            <a:off x="426125" y="502376"/>
            <a:ext cx="2526050" cy="3868657"/>
          </a:xfrm>
          <a:custGeom>
            <a:avLst/>
            <a:gdLst>
              <a:gd name="connsiteX0" fmla="*/ 985568 w 2526050"/>
              <a:gd name="connsiteY0" fmla="*/ 41 h 3374789"/>
              <a:gd name="connsiteX1" fmla="*/ 2512917 w 2526050"/>
              <a:gd name="connsiteY1" fmla="*/ 3034643 h 3374789"/>
              <a:gd name="connsiteX2" fmla="*/ 51071 w 2526050"/>
              <a:gd name="connsiteY2" fmla="*/ 2964305 h 3374789"/>
              <a:gd name="connsiteX3" fmla="*/ 985568 w 2526050"/>
              <a:gd name="connsiteY3" fmla="*/ 41 h 33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6050" h="3374789">
                <a:moveTo>
                  <a:pt x="985568" y="41"/>
                </a:moveTo>
                <a:cubicBezTo>
                  <a:pt x="1395875" y="11764"/>
                  <a:pt x="2668667" y="2540599"/>
                  <a:pt x="2512917" y="3034643"/>
                </a:cubicBezTo>
                <a:cubicBezTo>
                  <a:pt x="2357168" y="3528687"/>
                  <a:pt x="308979" y="3466723"/>
                  <a:pt x="51071" y="2964305"/>
                </a:cubicBezTo>
                <a:cubicBezTo>
                  <a:pt x="-206837" y="2461888"/>
                  <a:pt x="575261" y="-11682"/>
                  <a:pt x="985568" y="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6202" y="845796"/>
            <a:ext cx="53122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Стены Собора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-Софии вошли громко в историю в 1054 году. Во время богослужения легатом папы римского кардиналом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Гумбертом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константинопольскому патриарху Михаилу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Керулларию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была вручена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отлучительная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грамота. 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ответ на это 20 июля патриарх предал анафеме папских легатов. Это событие стало началом разделения церквей на православную и католическую.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927" y="1763092"/>
            <a:ext cx="4521758" cy="3336053"/>
          </a:xfrm>
          <a:prstGeom prst="roundRect">
            <a:avLst/>
          </a:prstGeom>
          <a:blipFill dpi="0" rotWithShape="1">
            <a:blip r:embed="rId2">
              <a:alphaModFix amt="92000"/>
            </a:blip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8490420" y="623637"/>
            <a:ext cx="1501782" cy="864938"/>
          </a:xfrm>
          <a:custGeom>
            <a:avLst/>
            <a:gdLst>
              <a:gd name="connsiteX0" fmla="*/ 285198 w 1501782"/>
              <a:gd name="connsiteY0" fmla="*/ 4887 h 864938"/>
              <a:gd name="connsiteX1" fmla="*/ 1501049 w 1501782"/>
              <a:gd name="connsiteY1" fmla="*/ 848949 h 864938"/>
              <a:gd name="connsiteX2" fmla="*/ 94280 w 1501782"/>
              <a:gd name="connsiteY2" fmla="*/ 517353 h 864938"/>
              <a:gd name="connsiteX3" fmla="*/ 285198 w 1501782"/>
              <a:gd name="connsiteY3" fmla="*/ 4887 h 86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1782" h="864938">
                <a:moveTo>
                  <a:pt x="285198" y="4887"/>
                </a:moveTo>
                <a:cubicBezTo>
                  <a:pt x="519659" y="60153"/>
                  <a:pt x="1532869" y="763538"/>
                  <a:pt x="1501049" y="848949"/>
                </a:cubicBezTo>
                <a:cubicBezTo>
                  <a:pt x="1469229" y="934360"/>
                  <a:pt x="300271" y="656355"/>
                  <a:pt x="94280" y="517353"/>
                </a:cubicBezTo>
                <a:cubicBezTo>
                  <a:pt x="-111711" y="378351"/>
                  <a:pt x="50737" y="-50379"/>
                  <a:pt x="285198" y="488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87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5381161" y="809204"/>
            <a:ext cx="4841615" cy="5678988"/>
          </a:xfrm>
          <a:custGeom>
            <a:avLst/>
            <a:gdLst>
              <a:gd name="connsiteX0" fmla="*/ 175578 w 4841615"/>
              <a:gd name="connsiteY0" fmla="*/ 14761 h 5678988"/>
              <a:gd name="connsiteX1" fmla="*/ 4194919 w 4841615"/>
              <a:gd name="connsiteY1" fmla="*/ 3330717 h 5678988"/>
              <a:gd name="connsiteX2" fmla="*/ 4526514 w 4841615"/>
              <a:gd name="connsiteY2" fmla="*/ 5581548 h 5678988"/>
              <a:gd name="connsiteX3" fmla="*/ 1100026 w 4841615"/>
              <a:gd name="connsiteY3" fmla="*/ 4737486 h 5678988"/>
              <a:gd name="connsiteX4" fmla="*/ 175578 w 4841615"/>
              <a:gd name="connsiteY4" fmla="*/ 14761 h 567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1615" h="5678988">
                <a:moveTo>
                  <a:pt x="175578" y="14761"/>
                </a:moveTo>
                <a:cubicBezTo>
                  <a:pt x="691394" y="-219701"/>
                  <a:pt x="3469763" y="2402919"/>
                  <a:pt x="4194919" y="3330717"/>
                </a:cubicBezTo>
                <a:cubicBezTo>
                  <a:pt x="4920075" y="4258515"/>
                  <a:pt x="5042330" y="5347086"/>
                  <a:pt x="4526514" y="5581548"/>
                </a:cubicBezTo>
                <a:cubicBezTo>
                  <a:pt x="4010698" y="5816010"/>
                  <a:pt x="1825182" y="5661934"/>
                  <a:pt x="1100026" y="4737486"/>
                </a:cubicBezTo>
                <a:cubicBezTo>
                  <a:pt x="374870" y="3813038"/>
                  <a:pt x="-340238" y="249223"/>
                  <a:pt x="175578" y="1476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826685" y="186796"/>
            <a:ext cx="3758136" cy="4605156"/>
          </a:xfrm>
          <a:custGeom>
            <a:avLst/>
            <a:gdLst>
              <a:gd name="connsiteX0" fmla="*/ 1263372 w 3758136"/>
              <a:gd name="connsiteY0" fmla="*/ 14171 h 4605156"/>
              <a:gd name="connsiteX1" fmla="*/ 3745315 w 3758136"/>
              <a:gd name="connsiteY1" fmla="*/ 4475639 h 4605156"/>
              <a:gd name="connsiteX2" fmla="*/ 97763 w 3758136"/>
              <a:gd name="connsiteY2" fmla="*/ 3109063 h 4605156"/>
              <a:gd name="connsiteX3" fmla="*/ 1263372 w 3758136"/>
              <a:gd name="connsiteY3" fmla="*/ 14171 h 46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8136" h="4605156">
                <a:moveTo>
                  <a:pt x="1263372" y="14171"/>
                </a:moveTo>
                <a:cubicBezTo>
                  <a:pt x="1871297" y="241934"/>
                  <a:pt x="3939583" y="3959824"/>
                  <a:pt x="3745315" y="4475639"/>
                </a:cubicBezTo>
                <a:cubicBezTo>
                  <a:pt x="3551047" y="4991454"/>
                  <a:pt x="506396" y="3849291"/>
                  <a:pt x="97763" y="3109063"/>
                </a:cubicBezTo>
                <a:cubicBezTo>
                  <a:pt x="-310870" y="2368835"/>
                  <a:pt x="655447" y="-213592"/>
                  <a:pt x="1263372" y="1417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5332" y="37134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1453 году произошло событие, которое в корне изменило историю христианского Собора. В ночь с 28 на 29 мая состоялось последнее в его истории христианское богослужение. 29 мая, разломав входные ворота храма, ворвались турки, которые убили всех молящихся в храме, а затем разграбили все помещения церкви.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332" y="3725315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Один из величественных Соборов перестал быть Собором. Уже 30 мая султан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Мехмед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II, завоевавший Константинополь, пропел в соборе Святой Софии суру Корана, после чего церковь была обращена в мечеть, что стало огромной потерей для всего христианского мира.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2782" y="1170049"/>
            <a:ext cx="4823209" cy="3776324"/>
          </a:xfrm>
          <a:prstGeom prst="roundRect">
            <a:avLst/>
          </a:prstGeom>
          <a:blipFill dpi="0" rotWithShape="1">
            <a:blip r:embed="rId2">
              <a:alphaModFix amt="99000"/>
            </a:blip>
            <a:srcRect/>
            <a:stretch>
              <a:fillRect/>
            </a:stretch>
          </a:blip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32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3526949" y="381424"/>
            <a:ext cx="4543821" cy="5679303"/>
          </a:xfrm>
          <a:custGeom>
            <a:avLst/>
            <a:gdLst>
              <a:gd name="connsiteX0" fmla="*/ 834036 w 4543821"/>
              <a:gd name="connsiteY0" fmla="*/ 201380 h 5679303"/>
              <a:gd name="connsiteX1" fmla="*/ 4541877 w 4543821"/>
              <a:gd name="connsiteY1" fmla="*/ 5667684 h 5679303"/>
              <a:gd name="connsiteX2" fmla="*/ 291425 w 4543821"/>
              <a:gd name="connsiteY2" fmla="*/ 1608150 h 5679303"/>
              <a:gd name="connsiteX3" fmla="*/ 834036 w 4543821"/>
              <a:gd name="connsiteY3" fmla="*/ 201380 h 567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3821" h="5679303">
                <a:moveTo>
                  <a:pt x="834036" y="201380"/>
                </a:moveTo>
                <a:cubicBezTo>
                  <a:pt x="1542445" y="877969"/>
                  <a:pt x="4632312" y="5433222"/>
                  <a:pt x="4541877" y="5667684"/>
                </a:cubicBezTo>
                <a:cubicBezTo>
                  <a:pt x="4451442" y="5902146"/>
                  <a:pt x="909398" y="2520875"/>
                  <a:pt x="291425" y="1608150"/>
                </a:cubicBezTo>
                <a:cubicBezTo>
                  <a:pt x="-326548" y="695425"/>
                  <a:pt x="125627" y="-475209"/>
                  <a:pt x="834036" y="2013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74615" y="469082"/>
            <a:ext cx="3300997" cy="5191110"/>
          </a:xfrm>
          <a:custGeom>
            <a:avLst/>
            <a:gdLst>
              <a:gd name="connsiteX0" fmla="*/ 225085 w 3300997"/>
              <a:gd name="connsiteY0" fmla="*/ 3731 h 5191110"/>
              <a:gd name="connsiteX1" fmla="*/ 3299881 w 3300997"/>
              <a:gd name="connsiteY1" fmla="*/ 4113507 h 5191110"/>
              <a:gd name="connsiteX2" fmla="*/ 576777 w 3300997"/>
              <a:gd name="connsiteY2" fmla="*/ 4907327 h 5191110"/>
              <a:gd name="connsiteX3" fmla="*/ 225085 w 3300997"/>
              <a:gd name="connsiteY3" fmla="*/ 3731 h 519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997" h="5191110">
                <a:moveTo>
                  <a:pt x="225085" y="3731"/>
                </a:moveTo>
                <a:cubicBezTo>
                  <a:pt x="678936" y="-128572"/>
                  <a:pt x="3241266" y="3296241"/>
                  <a:pt x="3299881" y="4113507"/>
                </a:cubicBezTo>
                <a:cubicBezTo>
                  <a:pt x="3358496" y="4930773"/>
                  <a:pt x="1090918" y="5588940"/>
                  <a:pt x="576777" y="4907327"/>
                </a:cubicBezTo>
                <a:cubicBezTo>
                  <a:pt x="62636" y="4225714"/>
                  <a:pt x="-228766" y="136034"/>
                  <a:pt x="225085" y="373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6202" y="2615643"/>
            <a:ext cx="44480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Обращение в мечеть потребовало пристройки четырёх минаретов. Так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Айя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-София обрела уже хорошо знакомый нам вид.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07948" y="566759"/>
            <a:ext cx="5596931" cy="4714622"/>
          </a:xfrm>
          <a:prstGeom prst="roundRect">
            <a:avLst/>
          </a:prstGeom>
          <a:blipFill>
            <a:blip r:embed="rId2">
              <a:alphaModFix amt="92000"/>
            </a:blip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5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rot="20751197">
            <a:off x="6601261" y="1275562"/>
            <a:ext cx="2783915" cy="5499013"/>
          </a:xfrm>
          <a:custGeom>
            <a:avLst/>
            <a:gdLst>
              <a:gd name="connsiteX0" fmla="*/ 291908 w 2783915"/>
              <a:gd name="connsiteY0" fmla="*/ 579 h 5499013"/>
              <a:gd name="connsiteX1" fmla="*/ 2783899 w 2783915"/>
              <a:gd name="connsiteY1" fmla="*/ 5034803 h 5499013"/>
              <a:gd name="connsiteX2" fmla="*/ 332102 w 2783915"/>
              <a:gd name="connsiteY2" fmla="*/ 4703207 h 5499013"/>
              <a:gd name="connsiteX3" fmla="*/ 291908 w 2783915"/>
              <a:gd name="connsiteY3" fmla="*/ 579 h 549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3915" h="5499013">
                <a:moveTo>
                  <a:pt x="291908" y="579"/>
                </a:moveTo>
                <a:cubicBezTo>
                  <a:pt x="700541" y="55845"/>
                  <a:pt x="2777200" y="4251032"/>
                  <a:pt x="2783899" y="5034803"/>
                </a:cubicBezTo>
                <a:cubicBezTo>
                  <a:pt x="2790598" y="5818574"/>
                  <a:pt x="754133" y="5543919"/>
                  <a:pt x="332102" y="4703207"/>
                </a:cubicBezTo>
                <a:cubicBezTo>
                  <a:pt x="-89929" y="3862495"/>
                  <a:pt x="-116725" y="-54687"/>
                  <a:pt x="291908" y="5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1272898">
            <a:off x="4236190" y="2027833"/>
            <a:ext cx="1083383" cy="9490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709611" y="263843"/>
            <a:ext cx="2994882" cy="4726496"/>
          </a:xfrm>
          <a:custGeom>
            <a:avLst/>
            <a:gdLst>
              <a:gd name="connsiteX0" fmla="*/ 1092898 w 2994882"/>
              <a:gd name="connsiteY0" fmla="*/ 37608 h 4726496"/>
              <a:gd name="connsiteX1" fmla="*/ 2981988 w 2994882"/>
              <a:gd name="connsiteY1" fmla="*/ 4659849 h 4726496"/>
              <a:gd name="connsiteX2" fmla="*/ 67966 w 2994882"/>
              <a:gd name="connsiteY2" fmla="*/ 2589889 h 4726496"/>
              <a:gd name="connsiteX3" fmla="*/ 1092898 w 2994882"/>
              <a:gd name="connsiteY3" fmla="*/ 37608 h 472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882" h="4726496">
                <a:moveTo>
                  <a:pt x="1092898" y="37608"/>
                </a:moveTo>
                <a:cubicBezTo>
                  <a:pt x="1578568" y="382601"/>
                  <a:pt x="3152810" y="4234469"/>
                  <a:pt x="2981988" y="4659849"/>
                </a:cubicBezTo>
                <a:cubicBezTo>
                  <a:pt x="2811166" y="5085229"/>
                  <a:pt x="382814" y="3365287"/>
                  <a:pt x="67966" y="2589889"/>
                </a:cubicBezTo>
                <a:cubicBezTo>
                  <a:pt x="-246882" y="1814491"/>
                  <a:pt x="607228" y="-307385"/>
                  <a:pt x="1092898" y="3760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6493" y="64047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1847 году султан Абдул-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Меджид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из-за аварийного состояния Софии распорядился провести реставрационные работы. В ходе которых обнаружили, что на стенах под слоями извести хорошо сохранились византийские мозаики.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04670" y="588662"/>
            <a:ext cx="3949003" cy="5078607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93" y="337580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 показали султану Абдул-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Меджиду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который повелел оставить открытой часть орнаментов, но повторно забелить все лики святых. Тогда же на колоннах были размещены восьмиметровые деревянные щиты, обтянутые кожей, с написанными на них именами Аллаха и пророка Мухаммеда.</a:t>
            </a:r>
          </a:p>
        </p:txBody>
      </p:sp>
    </p:spTree>
    <p:extLst>
      <p:ext uri="{BB962C8B-B14F-4D97-AF65-F5344CB8AC3E}">
        <p14:creationId xmlns="" xmlns:p14="http://schemas.microsoft.com/office/powerpoint/2010/main" val="150456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7258297" y="3290440"/>
            <a:ext cx="3898341" cy="3250711"/>
          </a:xfrm>
          <a:custGeom>
            <a:avLst/>
            <a:gdLst>
              <a:gd name="connsiteX0" fmla="*/ 1996235 w 3898341"/>
              <a:gd name="connsiteY0" fmla="*/ 4860 h 3250711"/>
              <a:gd name="connsiteX1" fmla="*/ 6661 w 3898341"/>
              <a:gd name="connsiteY1" fmla="*/ 1692984 h 3250711"/>
              <a:gd name="connsiteX2" fmla="*/ 2699619 w 3898341"/>
              <a:gd name="connsiteY2" fmla="*/ 3240430 h 3250711"/>
              <a:gd name="connsiteX3" fmla="*/ 3885325 w 3898341"/>
              <a:gd name="connsiteY3" fmla="*/ 2245643 h 3250711"/>
              <a:gd name="connsiteX4" fmla="*/ 1996235 w 3898341"/>
              <a:gd name="connsiteY4" fmla="*/ 4860 h 325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8341" h="3250711">
                <a:moveTo>
                  <a:pt x="1996235" y="4860"/>
                </a:moveTo>
                <a:cubicBezTo>
                  <a:pt x="1349791" y="-87250"/>
                  <a:pt x="-110570" y="1153722"/>
                  <a:pt x="6661" y="1692984"/>
                </a:cubicBezTo>
                <a:cubicBezTo>
                  <a:pt x="123892" y="2232246"/>
                  <a:pt x="2053175" y="3148320"/>
                  <a:pt x="2699619" y="3240430"/>
                </a:cubicBezTo>
                <a:cubicBezTo>
                  <a:pt x="3346063" y="3332540"/>
                  <a:pt x="3999206" y="2789929"/>
                  <a:pt x="3885325" y="2245643"/>
                </a:cubicBezTo>
                <a:cubicBezTo>
                  <a:pt x="3771444" y="1701357"/>
                  <a:pt x="2642679" y="96970"/>
                  <a:pt x="1996235" y="486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762919" y="195268"/>
            <a:ext cx="2316515" cy="2884289"/>
          </a:xfrm>
          <a:custGeom>
            <a:avLst/>
            <a:gdLst>
              <a:gd name="connsiteX0" fmla="*/ 975200 w 2316515"/>
              <a:gd name="connsiteY0" fmla="*/ 5699 h 2884289"/>
              <a:gd name="connsiteX1" fmla="*/ 2301582 w 2316515"/>
              <a:gd name="connsiteY1" fmla="*/ 2075660 h 2884289"/>
              <a:gd name="connsiteX2" fmla="*/ 40703 w 2316515"/>
              <a:gd name="connsiteY2" fmla="*/ 2779044 h 2884289"/>
              <a:gd name="connsiteX3" fmla="*/ 975200 w 2316515"/>
              <a:gd name="connsiteY3" fmla="*/ 5699 h 288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515" h="2884289">
                <a:moveTo>
                  <a:pt x="975200" y="5699"/>
                </a:moveTo>
                <a:cubicBezTo>
                  <a:pt x="1352013" y="-111532"/>
                  <a:pt x="2457332" y="1613436"/>
                  <a:pt x="2301582" y="2075660"/>
                </a:cubicBezTo>
                <a:cubicBezTo>
                  <a:pt x="2145833" y="2537884"/>
                  <a:pt x="268466" y="3127387"/>
                  <a:pt x="40703" y="2779044"/>
                </a:cubicBezTo>
                <a:cubicBezTo>
                  <a:pt x="-187060" y="2430701"/>
                  <a:pt x="598387" y="122930"/>
                  <a:pt x="975200" y="569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1406349" y="404311"/>
            <a:ext cx="2687100" cy="5772259"/>
          </a:xfrm>
          <a:custGeom>
            <a:avLst/>
            <a:gdLst>
              <a:gd name="connsiteX0" fmla="*/ 375767 w 2687100"/>
              <a:gd name="connsiteY0" fmla="*/ 2139 h 5772259"/>
              <a:gd name="connsiteX1" fmla="*/ 2686888 w 2687100"/>
              <a:gd name="connsiteY1" fmla="*/ 5388055 h 5772259"/>
              <a:gd name="connsiteX2" fmla="*/ 235090 w 2687100"/>
              <a:gd name="connsiteY2" fmla="*/ 4744961 h 5772259"/>
              <a:gd name="connsiteX3" fmla="*/ 375767 w 2687100"/>
              <a:gd name="connsiteY3" fmla="*/ 2139 h 577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7100" h="5772259">
                <a:moveTo>
                  <a:pt x="375767" y="2139"/>
                </a:moveTo>
                <a:cubicBezTo>
                  <a:pt x="784400" y="109321"/>
                  <a:pt x="2710334" y="4597585"/>
                  <a:pt x="2686888" y="5388055"/>
                </a:cubicBezTo>
                <a:cubicBezTo>
                  <a:pt x="2663442" y="6178525"/>
                  <a:pt x="620277" y="5642614"/>
                  <a:pt x="235090" y="4744961"/>
                </a:cubicBezTo>
                <a:cubicBezTo>
                  <a:pt x="-150097" y="3847308"/>
                  <a:pt x="-32866" y="-105043"/>
                  <a:pt x="375767" y="213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6879" y="566619"/>
            <a:ext cx="40260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Первая мозаика видна по ходу движения из двора в собор. На мозаике слева – император Юстиниан (строитель собора). В руках у него – собор Святой Софии, который он преподносит Богоматери. Посередине – Богоматерь с ребенком на руках, она сидит на троне. Справа – император Константин (основатель города). В его руках – Константинополь, который он преподносит Богоматери.</a:t>
            </a: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27077" y="1114971"/>
            <a:ext cx="5787850" cy="3587657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365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584</Words>
  <Application>Microsoft Office PowerPoint</Application>
  <PresentationFormat>Произвольный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Использованная литератера: История зарубежного искусства. Изд-во «Искусство»,М.,1971 Византийское искусство. Н.Л.Мальцева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2016</cp:lastModifiedBy>
  <cp:revision>22</cp:revision>
  <dcterms:created xsi:type="dcterms:W3CDTF">2024-02-21T16:16:44Z</dcterms:created>
  <dcterms:modified xsi:type="dcterms:W3CDTF">2024-05-01T07:45:37Z</dcterms:modified>
</cp:coreProperties>
</file>