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82" r:id="rId3"/>
    <p:sldId id="281" r:id="rId4"/>
    <p:sldId id="278" r:id="rId5"/>
    <p:sldId id="269" r:id="rId6"/>
    <p:sldId id="263" r:id="rId7"/>
    <p:sldId id="274" r:id="rId8"/>
    <p:sldId id="280" r:id="rId9"/>
    <p:sldId id="256" r:id="rId10"/>
    <p:sldId id="257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0D51AF"/>
    <a:srgbClr val="ECC987"/>
    <a:srgbClr val="EDC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72" autoAdjust="0"/>
    <p:restoredTop sz="95524" autoAdjust="0"/>
  </p:normalViewPr>
  <p:slideViewPr>
    <p:cSldViewPr>
      <p:cViewPr varScale="1">
        <p:scale>
          <a:sx n="80" d="100"/>
          <a:sy n="80" d="100"/>
        </p:scale>
        <p:origin x="72" y="86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C2E57-8363-4DE0-A5F7-3300FC24CBFC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914FB-CB7B-4810-9A69-F42BAEB66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914FB-CB7B-4810-9A69-F42BAEB66F5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3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3.wdp"/><Relationship Id="rId18" Type="http://schemas.microsoft.com/office/2007/relationships/hdphoto" Target="../media/hdphoto4.wdp"/><Relationship Id="rId3" Type="http://schemas.openxmlformats.org/officeDocument/2006/relationships/audio" Target="../media/audio1.wav"/><Relationship Id="rId21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slide" Target="slide9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5" Type="http://schemas.openxmlformats.org/officeDocument/2006/relationships/slide" Target="slide4.xml"/><Relationship Id="rId15" Type="http://schemas.openxmlformats.org/officeDocument/2006/relationships/image" Target="../media/image7.png"/><Relationship Id="rId10" Type="http://schemas.microsoft.com/office/2007/relationships/hdphoto" Target="../media/hdphoto2.wdp"/><Relationship Id="rId19" Type="http://schemas.openxmlformats.org/officeDocument/2006/relationships/image" Target="../media/image9.gif"/><Relationship Id="rId4" Type="http://schemas.openxmlformats.org/officeDocument/2006/relationships/image" Target="../media/image3.jpg"/><Relationship Id="rId9" Type="http://schemas.openxmlformats.org/officeDocument/2006/relationships/image" Target="../media/image5.png"/><Relationship Id="rId14" Type="http://schemas.openxmlformats.org/officeDocument/2006/relationships/slide" Target="slide7.xml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10" Type="http://schemas.openxmlformats.org/officeDocument/2006/relationships/slide" Target="slide3.xml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slide" Target="slide3.xml"/><Relationship Id="rId10" Type="http://schemas.openxmlformats.org/officeDocument/2006/relationships/image" Target="../media/image23.png"/><Relationship Id="rId4" Type="http://schemas.openxmlformats.org/officeDocument/2006/relationships/image" Target="../media/image13.gif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jpe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audio" Target="../media/audio1.wav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jpeg"/><Relationship Id="rId22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slide" Target="slide3.xml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jpe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slide" Target="slide10.xml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12" Type="http://schemas.openxmlformats.org/officeDocument/2006/relationships/image" Target="../media/image77.png"/><Relationship Id="rId17" Type="http://schemas.openxmlformats.org/officeDocument/2006/relationships/image" Target="../media/image82.jpeg"/><Relationship Id="rId2" Type="http://schemas.openxmlformats.org/officeDocument/2006/relationships/audio" Target="../media/audio1.wav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11" Type="http://schemas.openxmlformats.org/officeDocument/2006/relationships/image" Target="../media/image76.gif"/><Relationship Id="rId5" Type="http://schemas.openxmlformats.org/officeDocument/2006/relationships/image" Target="../media/image70.png"/><Relationship Id="rId15" Type="http://schemas.openxmlformats.org/officeDocument/2006/relationships/image" Target="../media/image80.jpe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виток: горизонтальный 2">
            <a:extLst>
              <a:ext uri="{FF2B5EF4-FFF2-40B4-BE49-F238E27FC236}">
                <a16:creationId xmlns:a16="http://schemas.microsoft.com/office/drawing/2014/main" id="{529398E3-C94D-4FB1-9790-FE8EA2081F11}"/>
              </a:ext>
            </a:extLst>
          </p:cNvPr>
          <p:cNvSpPr/>
          <p:nvPr/>
        </p:nvSpPr>
        <p:spPr>
          <a:xfrm>
            <a:off x="179512" y="260648"/>
            <a:ext cx="5472608" cy="475252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Интерактивная игра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«Звуковые приключения 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Вовки в тридевятом царстве»</a:t>
            </a:r>
          </a:p>
        </p:txBody>
      </p:sp>
      <p:sp>
        <p:nvSpPr>
          <p:cNvPr id="2" name="Овал 1">
            <a:hlinkClick r:id="rId4" action="ppaction://hlinksldjump"/>
            <a:extLst>
              <a:ext uri="{FF2B5EF4-FFF2-40B4-BE49-F238E27FC236}">
                <a16:creationId xmlns:a16="http://schemas.microsoft.com/office/drawing/2014/main" id="{28F46511-1701-494A-BB42-4751F243FFAE}"/>
              </a:ext>
            </a:extLst>
          </p:cNvPr>
          <p:cNvSpPr/>
          <p:nvPr/>
        </p:nvSpPr>
        <p:spPr>
          <a:xfrm>
            <a:off x="144116" y="5661248"/>
            <a:ext cx="1115516" cy="10801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  <a:endParaRPr lang="ru-RU" sz="6000" dirty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i.mycdn.me/image?id=863155272150&amp;t=0&amp;plc=WEB&amp;tkn=*REc5nycXnwlrwvl9RV4VMDs-ex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i.mycdn.me/image?id=863155272150&amp;t=0&amp;plc=WEB&amp;tkn=*REc5nycXnwlrwvl9RV4VMDs-ex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https://img-fotki.yandex.ru/get/9167/134091466.95/0_bfa11_ca0b4ea7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https://img-fotki.yandex.ru/get/9171/134091466.95/0_bfa0f_f0c717a4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i022.radikal.ru/1301/4f/fded7155f2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0" y="0"/>
            <a:ext cx="4357686" cy="2571744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МОЛОДЕЦ!</a:t>
            </a:r>
            <a:endParaRPr lang="en-US" sz="32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Спасибо </a:t>
            </a:r>
            <a:r>
              <a:rPr lang="ru-RU" sz="3200" b="1">
                <a:solidFill>
                  <a:srgbClr val="C00000"/>
                </a:solidFill>
                <a:latin typeface="Comic Sans MS" pitchFamily="66" charset="0"/>
              </a:rPr>
              <a:t>за помощь! 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3" action="ppaction://hlinksldjump"/>
            <a:extLst>
              <a:ext uri="{FF2B5EF4-FFF2-40B4-BE49-F238E27FC236}">
                <a16:creationId xmlns:a16="http://schemas.microsoft.com/office/drawing/2014/main" id="{D668383A-381F-4C12-819B-D303CA09F4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90"/>
          <a:stretch/>
        </p:blipFill>
        <p:spPr>
          <a:xfrm>
            <a:off x="4533797" y="2759951"/>
            <a:ext cx="4608512" cy="4098049"/>
          </a:xfrm>
          <a:prstGeom prst="rect">
            <a:avLst/>
          </a:prstGeom>
        </p:spPr>
      </p:pic>
      <p:sp>
        <p:nvSpPr>
          <p:cNvPr id="5" name="Свиток: вертикальный 4">
            <a:extLst>
              <a:ext uri="{FF2B5EF4-FFF2-40B4-BE49-F238E27FC236}">
                <a16:creationId xmlns:a16="http://schemas.microsoft.com/office/drawing/2014/main" id="{D0F4D07A-CB8F-4A42-807C-207A5422922E}"/>
              </a:ext>
            </a:extLst>
          </p:cNvPr>
          <p:cNvSpPr/>
          <p:nvPr/>
        </p:nvSpPr>
        <p:spPr>
          <a:xfrm>
            <a:off x="395536" y="476672"/>
            <a:ext cx="5976664" cy="5256584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Цель: создание условий для развития звуковой культуры речи у детей старшего дошкольного возраста</a:t>
            </a:r>
          </a:p>
          <a:p>
            <a:pPr algn="ctr"/>
            <a:endParaRPr lang="ru-RU" sz="2000" b="1" dirty="0">
              <a:ln w="127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Задачи: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20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Совершенствовать у детей навыки звукового анализа.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20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Развивать умения услышать в слове определённый звук.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20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Расширять словарный запас у детей.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20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Развивать внимание.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20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Развивать память.</a:t>
            </a:r>
          </a:p>
        </p:txBody>
      </p:sp>
    </p:spTree>
    <p:extLst>
      <p:ext uri="{BB962C8B-B14F-4D97-AF65-F5344CB8AC3E}">
        <p14:creationId xmlns:p14="http://schemas.microsoft.com/office/powerpoint/2010/main" val="2465901608"/>
      </p:ext>
    </p:extLst>
  </p:cSld>
  <p:clrMapOvr>
    <a:masterClrMapping/>
  </p:clrMapOvr>
  <p:transition spd="med">
    <p:split orient="vert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A7253741-B706-4947-B83D-161758605C03}"/>
              </a:ext>
            </a:extLst>
          </p:cNvPr>
          <p:cNvSpPr/>
          <p:nvPr/>
        </p:nvSpPr>
        <p:spPr>
          <a:xfrm rot="16379846">
            <a:off x="2570419" y="2063265"/>
            <a:ext cx="6741299" cy="3782122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D5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Вовке добраться до Тридевятого царства.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 все задания встретившихся на пути героев.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Доброго пути!</a:t>
            </a:r>
          </a:p>
        </p:txBody>
      </p:sp>
      <p:sp>
        <p:nvSpPr>
          <p:cNvPr id="6" name="Прямоугольник 5">
            <a:hlinkClick r:id="rId4" action="ppaction://hlinksldjump"/>
            <a:extLst>
              <a:ext uri="{FF2B5EF4-FFF2-40B4-BE49-F238E27FC236}">
                <a16:creationId xmlns:a16="http://schemas.microsoft.com/office/drawing/2014/main" id="{FE4C64F9-47F2-4D06-8D85-74D45E411627}"/>
              </a:ext>
            </a:extLst>
          </p:cNvPr>
          <p:cNvSpPr/>
          <p:nvPr/>
        </p:nvSpPr>
        <p:spPr>
          <a:xfrm>
            <a:off x="4716016" y="5589240"/>
            <a:ext cx="2232248" cy="648072"/>
          </a:xfrm>
          <a:prstGeom prst="rect">
            <a:avLst/>
          </a:prstGeom>
          <a:solidFill>
            <a:srgbClr val="FF0000"/>
          </a:soli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3086793249"/>
      </p:ext>
    </p:extLst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415E82B-82F1-46A3-B925-F1202BF2ADFB}"/>
              </a:ext>
            </a:extLst>
          </p:cNvPr>
          <p:cNvSpPr/>
          <p:nvPr/>
        </p:nvSpPr>
        <p:spPr>
          <a:xfrm>
            <a:off x="1679598" y="4581872"/>
            <a:ext cx="1008112" cy="504056"/>
          </a:xfrm>
          <a:prstGeom prst="roundRect">
            <a:avLst/>
          </a:prstGeom>
          <a:solidFill>
            <a:srgbClr val="ECC987"/>
          </a:solidFill>
          <a:ln>
            <a:solidFill>
              <a:srgbClr val="EDC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DBA205C-C266-4013-9D5D-E8BDEB074F5A}"/>
              </a:ext>
            </a:extLst>
          </p:cNvPr>
          <p:cNvSpPr/>
          <p:nvPr/>
        </p:nvSpPr>
        <p:spPr>
          <a:xfrm>
            <a:off x="2069122" y="4581128"/>
            <a:ext cx="512845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hlinkClick r:id="rId5" action="ppaction://hlinksldjump"/>
            <a:extLst>
              <a:ext uri="{FF2B5EF4-FFF2-40B4-BE49-F238E27FC236}">
                <a16:creationId xmlns:a16="http://schemas.microsoft.com/office/drawing/2014/main" id="{46DFDD50-3796-4A27-A28C-E57E1B4D5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95625" l="9375" r="90625">
                        <a14:foregroundMark x1="63889" y1="90313" x2="63889" y2="90313"/>
                        <a14:foregroundMark x1="53819" y1="87813" x2="53819" y2="87813"/>
                        <a14:foregroundMark x1="52083" y1="86563" x2="52083" y2="86563"/>
                        <a14:foregroundMark x1="55208" y1="89688" x2="55208" y2="89688"/>
                        <a14:foregroundMark x1="56597" y1="92188" x2="56597" y2="92188"/>
                        <a14:foregroundMark x1="29861" y1="93438" x2="29861" y2="93438"/>
                        <a14:foregroundMark x1="22917" y1="95625" x2="22917" y2="95625"/>
                        <a14:foregroundMark x1="16667" y1="94063" x2="16667" y2="94063"/>
                        <a14:foregroundMark x1="18056" y1="93125" x2="18056" y2="93125"/>
                        <a14:foregroundMark x1="84722" y1="62813" x2="84722" y2="62813"/>
                        <a14:foregroundMark x1="91319" y1="73750" x2="91319" y2="73750"/>
                        <a14:foregroundMark x1="33333" y1="51875" x2="33333" y2="51875"/>
                        <a14:foregroundMark x1="36458" y1="45625" x2="36458" y2="45625"/>
                        <a14:foregroundMark x1="37847" y1="53750" x2="38542" y2="41563"/>
                        <a14:foregroundMark x1="38542" y1="41563" x2="31597" y2="52188"/>
                        <a14:foregroundMark x1="31597" y1="52188" x2="32639" y2="55313"/>
                        <a14:foregroundMark x1="50000" y1="41875" x2="46181" y2="30312"/>
                        <a14:foregroundMark x1="46181" y1="30312" x2="46528" y2="30625"/>
                        <a14:foregroundMark x1="49306" y1="11875" x2="61458" y2="6875"/>
                        <a14:foregroundMark x1="61458" y1="6875" x2="75000" y2="5938"/>
                        <a14:foregroundMark x1="75000" y1="5938" x2="77083" y2="6563"/>
                        <a14:foregroundMark x1="64583" y1="2500" x2="64583" y2="2500"/>
                        <a14:foregroundMark x1="47917" y1="27187" x2="52778" y2="15313"/>
                        <a14:foregroundMark x1="52778" y1="15313" x2="50347" y2="26563"/>
                        <a14:foregroundMark x1="62153" y1="25938" x2="65972" y2="18750"/>
                        <a14:foregroundMark x1="34375" y1="24375" x2="38194" y2="14063"/>
                        <a14:foregroundMark x1="33333" y1="14063" x2="33333" y2="14063"/>
                        <a14:foregroundMark x1="31944" y1="25000" x2="31944" y2="25000"/>
                        <a14:foregroundMark x1="11458" y1="85313" x2="11458" y2="85313"/>
                        <a14:foregroundMark x1="67014" y1="2500" x2="67014" y2="2500"/>
                        <a14:foregroundMark x1="89931" y1="66875" x2="89931" y2="6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5545" y="4389972"/>
            <a:ext cx="1368151" cy="1520168"/>
          </a:xfrm>
          <a:prstGeom prst="rect">
            <a:avLst/>
          </a:prstGeom>
        </p:spPr>
      </p:pic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:a16="http://schemas.microsoft.com/office/drawing/2014/main" id="{02593517-CC5C-4D06-9964-90A69B10CECC}"/>
              </a:ext>
            </a:extLst>
          </p:cNvPr>
          <p:cNvSpPr/>
          <p:nvPr/>
        </p:nvSpPr>
        <p:spPr>
          <a:xfrm rot="10800000">
            <a:off x="5650000" y="5900193"/>
            <a:ext cx="1368151" cy="769104"/>
          </a:xfrm>
          <a:prstGeom prst="wedgeRoundRectCallout">
            <a:avLst/>
          </a:prstGeom>
          <a:solidFill>
            <a:srgbClr val="ECC987"/>
          </a:solidFill>
          <a:ln>
            <a:solidFill>
              <a:srgbClr val="ECC9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3FD8218-919E-46FC-9BF4-74388878127D}"/>
              </a:ext>
            </a:extLst>
          </p:cNvPr>
          <p:cNvSpPr/>
          <p:nvPr/>
        </p:nvSpPr>
        <p:spPr>
          <a:xfrm>
            <a:off x="6070300" y="5998304"/>
            <a:ext cx="512845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1" name="Рисунок 10">
            <a:hlinkClick r:id="rId8" action="ppaction://hlinksldjump"/>
            <a:extLst>
              <a:ext uri="{FF2B5EF4-FFF2-40B4-BE49-F238E27FC236}">
                <a16:creationId xmlns:a16="http://schemas.microsoft.com/office/drawing/2014/main" id="{BCA145E1-C989-4371-82FE-2A9E5F01E39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21" b="88889" l="9877" r="88889">
                        <a14:foregroundMark x1="48765" y1="6173" x2="48765" y2="6173"/>
                        <a14:foregroundMark x1="53704" y1="5556" x2="53704" y2="5556"/>
                        <a14:foregroundMark x1="44444" y1="4321" x2="44444" y2="4321"/>
                        <a14:backgroundMark x1="32099" y1="58642" x2="32099" y2="58642"/>
                        <a14:backgroundMark x1="17284" y1="47531" x2="17284" y2="47531"/>
                        <a14:backgroundMark x1="19136" y1="43210" x2="19136" y2="43210"/>
                        <a14:backgroundMark x1="17901" y1="64198" x2="15432" y2="48765"/>
                        <a14:backgroundMark x1="15432" y1="48765" x2="18519" y2="34568"/>
                        <a14:backgroundMark x1="18519" y1="34568" x2="32099" y2="28395"/>
                        <a14:backgroundMark x1="83951" y1="57407" x2="80247" y2="32099"/>
                        <a14:backgroundMark x1="80247" y1="32099" x2="85802" y2="20370"/>
                        <a14:backgroundMark x1="85802" y1="20370" x2="85802" y2="18519"/>
                        <a14:backgroundMark x1="70370" y1="14815" x2="58025" y2="9259"/>
                        <a14:backgroundMark x1="46914" y1="3704" x2="46914" y2="3704"/>
                        <a14:backgroundMark x1="47531" y1="6790" x2="47531" y2="6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34" r="10948"/>
          <a:stretch/>
        </p:blipFill>
        <p:spPr>
          <a:xfrm>
            <a:off x="7003445" y="5085184"/>
            <a:ext cx="1185779" cy="1995662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FD91F7D-C938-4F12-B673-FCCC962FBAEF}"/>
              </a:ext>
            </a:extLst>
          </p:cNvPr>
          <p:cNvGrpSpPr/>
          <p:nvPr/>
        </p:nvGrpSpPr>
        <p:grpSpPr>
          <a:xfrm flipH="1">
            <a:off x="2687710" y="2261596"/>
            <a:ext cx="1368151" cy="769104"/>
            <a:chOff x="-41971" y="2184168"/>
            <a:chExt cx="1368151" cy="769104"/>
          </a:xfrm>
        </p:grpSpPr>
        <p:sp>
          <p:nvSpPr>
            <p:cNvPr id="16" name="Облачко с текстом: прямоугольное со скругленными углами 15">
              <a:extLst>
                <a:ext uri="{FF2B5EF4-FFF2-40B4-BE49-F238E27FC236}">
                  <a16:creationId xmlns:a16="http://schemas.microsoft.com/office/drawing/2014/main" id="{B124CDD4-94F3-4E8E-B8A7-1954EA997600}"/>
                </a:ext>
              </a:extLst>
            </p:cNvPr>
            <p:cNvSpPr/>
            <p:nvPr/>
          </p:nvSpPr>
          <p:spPr>
            <a:xfrm>
              <a:off x="-41971" y="2184168"/>
              <a:ext cx="1368151" cy="769104"/>
            </a:xfrm>
            <a:prstGeom prst="wedgeRoundRectCallout">
              <a:avLst/>
            </a:prstGeom>
            <a:solidFill>
              <a:srgbClr val="ECC987"/>
            </a:solidFill>
            <a:ln>
              <a:solidFill>
                <a:srgbClr val="ECC9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364423B9-54A2-4B4D-8969-4E15AE989DE5}"/>
                </a:ext>
              </a:extLst>
            </p:cNvPr>
            <p:cNvSpPr/>
            <p:nvPr/>
          </p:nvSpPr>
          <p:spPr>
            <a:xfrm>
              <a:off x="385683" y="2337388"/>
              <a:ext cx="512845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2E7B4DC-35B7-4585-A691-3550459AD836}"/>
              </a:ext>
            </a:extLst>
          </p:cNvPr>
          <p:cNvGrpSpPr/>
          <p:nvPr/>
        </p:nvGrpSpPr>
        <p:grpSpPr>
          <a:xfrm>
            <a:off x="440702" y="512676"/>
            <a:ext cx="1368151" cy="769104"/>
            <a:chOff x="1598506" y="1507768"/>
            <a:chExt cx="1368151" cy="769104"/>
          </a:xfrm>
        </p:grpSpPr>
        <p:sp>
          <p:nvSpPr>
            <p:cNvPr id="17" name="Облачко с текстом: прямоугольное со скругленными углами 16">
              <a:extLst>
                <a:ext uri="{FF2B5EF4-FFF2-40B4-BE49-F238E27FC236}">
                  <a16:creationId xmlns:a16="http://schemas.microsoft.com/office/drawing/2014/main" id="{1C882A14-042C-4105-B66D-219F6C7221D1}"/>
                </a:ext>
              </a:extLst>
            </p:cNvPr>
            <p:cNvSpPr/>
            <p:nvPr/>
          </p:nvSpPr>
          <p:spPr>
            <a:xfrm flipH="1">
              <a:off x="1598506" y="1507768"/>
              <a:ext cx="1368151" cy="769104"/>
            </a:xfrm>
            <a:prstGeom prst="wedgeRoundRectCallout">
              <a:avLst/>
            </a:prstGeom>
            <a:solidFill>
              <a:srgbClr val="ECC987"/>
            </a:solidFill>
            <a:ln>
              <a:solidFill>
                <a:srgbClr val="ECC9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DB968CD6-D9F2-4A90-BD36-32D9D4C79AD0}"/>
                </a:ext>
              </a:extLst>
            </p:cNvPr>
            <p:cNvSpPr/>
            <p:nvPr/>
          </p:nvSpPr>
          <p:spPr>
            <a:xfrm>
              <a:off x="2026158" y="1640292"/>
              <a:ext cx="512845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DC389383-400F-4CF8-86B6-11F13E96F95D}"/>
              </a:ext>
            </a:extLst>
          </p:cNvPr>
          <p:cNvGrpSpPr/>
          <p:nvPr/>
        </p:nvGrpSpPr>
        <p:grpSpPr>
          <a:xfrm>
            <a:off x="6228184" y="260648"/>
            <a:ext cx="1368151" cy="769104"/>
            <a:chOff x="6228184" y="260648"/>
            <a:chExt cx="1368151" cy="769104"/>
          </a:xfrm>
        </p:grpSpPr>
        <p:sp>
          <p:nvSpPr>
            <p:cNvPr id="18" name="Облачко с текстом: прямоугольное со скругленными углами 17">
              <a:extLst>
                <a:ext uri="{FF2B5EF4-FFF2-40B4-BE49-F238E27FC236}">
                  <a16:creationId xmlns:a16="http://schemas.microsoft.com/office/drawing/2014/main" id="{E877D369-D90F-4DFA-A401-89442AD785F8}"/>
                </a:ext>
              </a:extLst>
            </p:cNvPr>
            <p:cNvSpPr/>
            <p:nvPr/>
          </p:nvSpPr>
          <p:spPr>
            <a:xfrm>
              <a:off x="6228184" y="260648"/>
              <a:ext cx="1368151" cy="769104"/>
            </a:xfrm>
            <a:prstGeom prst="wedgeRoundRectCallout">
              <a:avLst/>
            </a:prstGeom>
            <a:solidFill>
              <a:srgbClr val="ECC987"/>
            </a:solidFill>
            <a:ln>
              <a:solidFill>
                <a:srgbClr val="ECC9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A7EAF71C-4A5B-4829-9671-9899ACD48314}"/>
                </a:ext>
              </a:extLst>
            </p:cNvPr>
            <p:cNvSpPr/>
            <p:nvPr/>
          </p:nvSpPr>
          <p:spPr>
            <a:xfrm>
              <a:off x="6655836" y="393172"/>
              <a:ext cx="512845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582A2FD-A7E2-41BE-8EC4-87489F49C854}"/>
              </a:ext>
            </a:extLst>
          </p:cNvPr>
          <p:cNvGrpSpPr/>
          <p:nvPr/>
        </p:nvGrpSpPr>
        <p:grpSpPr>
          <a:xfrm flipH="1">
            <a:off x="7018151" y="2978935"/>
            <a:ext cx="1368151" cy="769104"/>
            <a:chOff x="7380312" y="2132856"/>
            <a:chExt cx="1368151" cy="769104"/>
          </a:xfrm>
        </p:grpSpPr>
        <p:sp>
          <p:nvSpPr>
            <p:cNvPr id="19" name="Облачко с текстом: прямоугольное со скругленными углами 18">
              <a:extLst>
                <a:ext uri="{FF2B5EF4-FFF2-40B4-BE49-F238E27FC236}">
                  <a16:creationId xmlns:a16="http://schemas.microsoft.com/office/drawing/2014/main" id="{5A661801-6E8F-4455-97AF-0F3C2B5EF5EF}"/>
                </a:ext>
              </a:extLst>
            </p:cNvPr>
            <p:cNvSpPr/>
            <p:nvPr/>
          </p:nvSpPr>
          <p:spPr>
            <a:xfrm flipH="1">
              <a:off x="7380312" y="2132856"/>
              <a:ext cx="1368151" cy="769104"/>
            </a:xfrm>
            <a:prstGeom prst="wedgeRoundRectCallout">
              <a:avLst/>
            </a:prstGeom>
            <a:solidFill>
              <a:srgbClr val="ECC987"/>
            </a:solidFill>
            <a:ln>
              <a:solidFill>
                <a:srgbClr val="ECC9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EE6D85EE-E250-4703-80B6-2C48ACD73CEB}"/>
                </a:ext>
              </a:extLst>
            </p:cNvPr>
            <p:cNvSpPr/>
            <p:nvPr/>
          </p:nvSpPr>
          <p:spPr>
            <a:xfrm>
              <a:off x="7807964" y="2276872"/>
              <a:ext cx="512845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pic>
        <p:nvPicPr>
          <p:cNvPr id="30" name="Рисунок 29">
            <a:hlinkClick r:id="rId11" action="ppaction://hlinksldjump"/>
            <a:extLst>
              <a:ext uri="{FF2B5EF4-FFF2-40B4-BE49-F238E27FC236}">
                <a16:creationId xmlns:a16="http://schemas.microsoft.com/office/drawing/2014/main" id="{FBAEEB44-396B-4B2D-B8C7-BB03BAAC9BB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6" b="89974" l="4688" r="95313">
                        <a14:foregroundMark x1="17839" y1="49740" x2="17839" y2="49740"/>
                        <a14:foregroundMark x1="14193" y1="45052" x2="14193" y2="45052"/>
                        <a14:foregroundMark x1="11719" y1="42188" x2="11719" y2="42188"/>
                        <a14:foregroundMark x1="11719" y1="42188" x2="11719" y2="42188"/>
                        <a14:foregroundMark x1="8594" y1="51172" x2="11849" y2="42969"/>
                        <a14:foregroundMark x1="11849" y1="42969" x2="19792" y2="37760"/>
                        <a14:foregroundMark x1="19792" y1="37760" x2="27344" y2="42578"/>
                        <a14:foregroundMark x1="27344" y1="42578" x2="28385" y2="46094"/>
                        <a14:foregroundMark x1="29297" y1="47005" x2="29297" y2="47005"/>
                        <a14:foregroundMark x1="29297" y1="43750" x2="29297" y2="43750"/>
                        <a14:foregroundMark x1="27604" y1="40234" x2="27604" y2="40234"/>
                        <a14:foregroundMark x1="4688" y1="45703" x2="4688" y2="45703"/>
                        <a14:foregroundMark x1="12370" y1="66276" x2="12370" y2="66276"/>
                        <a14:foregroundMark x1="11849" y1="65365" x2="11849" y2="65365"/>
                        <a14:foregroundMark x1="12370" y1="69531" x2="15755" y2="60938"/>
                        <a14:foregroundMark x1="15755" y1="60938" x2="24740" y2="63151"/>
                        <a14:foregroundMark x1="24740" y1="63151" x2="27083" y2="64974"/>
                        <a14:foregroundMark x1="9115" y1="80859" x2="18880" y2="80599"/>
                        <a14:foregroundMark x1="18880" y1="80599" x2="27995" y2="81380"/>
                        <a14:foregroundMark x1="27995" y1="81380" x2="30078" y2="80859"/>
                        <a14:foregroundMark x1="18750" y1="63672" x2="18750" y2="63672"/>
                        <a14:foregroundMark x1="18750" y1="63672" x2="18750" y2="63672"/>
                        <a14:foregroundMark x1="15885" y1="84115" x2="15885" y2="84115"/>
                        <a14:foregroundMark x1="46224" y1="80078" x2="46224" y2="80078"/>
                        <a14:foregroundMark x1="57292" y1="81771" x2="57292" y2="81771"/>
                        <a14:foregroundMark x1="41146" y1="59375" x2="41146" y2="59375"/>
                        <a14:foregroundMark x1="59635" y1="58073" x2="59635" y2="58073"/>
                        <a14:foregroundMark x1="63021" y1="62109" x2="63021" y2="62109"/>
                        <a14:foregroundMark x1="60286" y1="66797" x2="60286" y2="66797"/>
                        <a14:foregroundMark x1="64453" y1="62760" x2="64453" y2="62760"/>
                        <a14:foregroundMark x1="93620" y1="36198" x2="93620" y2="36198"/>
                        <a14:foregroundMark x1="93620" y1="44922" x2="93620" y2="44922"/>
                        <a14:foregroundMark x1="93620" y1="44922" x2="93620" y2="44922"/>
                        <a14:foregroundMark x1="93620" y1="42318" x2="93620" y2="42318"/>
                        <a14:foregroundMark x1="92188" y1="48438" x2="92188" y2="48438"/>
                        <a14:foregroundMark x1="87109" y1="41536" x2="87109" y2="41536"/>
                        <a14:foregroundMark x1="87370" y1="46484" x2="86198" y2="37370"/>
                        <a14:foregroundMark x1="86198" y1="37370" x2="82943" y2="42318"/>
                        <a14:foregroundMark x1="74219" y1="44401" x2="79036" y2="35807"/>
                        <a14:foregroundMark x1="79036" y1="35807" x2="87109" y2="31380"/>
                        <a14:foregroundMark x1="87109" y1="31380" x2="90104" y2="39844"/>
                        <a14:foregroundMark x1="90104" y1="39844" x2="89323" y2="46354"/>
                        <a14:foregroundMark x1="92578" y1="60938" x2="92578" y2="60938"/>
                        <a14:foregroundMark x1="91927" y1="63932" x2="91927" y2="63932"/>
                        <a14:foregroundMark x1="91927" y1="62370" x2="91927" y2="62370"/>
                        <a14:foregroundMark x1="95313" y1="60286" x2="95313" y2="60286"/>
                        <a14:foregroundMark x1="89714" y1="65495" x2="89714" y2="65495"/>
                        <a14:foregroundMark x1="92578" y1="65495" x2="92578" y2="65495"/>
                        <a14:foregroundMark x1="95052" y1="63542" x2="95052" y2="63542"/>
                        <a14:foregroundMark x1="79818" y1="73828" x2="79818" y2="73828"/>
                        <a14:foregroundMark x1="79818" y1="73828" x2="79818" y2="73828"/>
                        <a14:foregroundMark x1="72396" y1="81380" x2="81250" y2="80469"/>
                        <a14:foregroundMark x1="81250" y1="80469" x2="91276" y2="81250"/>
                        <a14:foregroundMark x1="63151" y1="51563" x2="63151" y2="51563"/>
                        <a14:foregroundMark x1="29297" y1="45443" x2="29297" y2="45443"/>
                        <a14:foregroundMark x1="29297" y1="46745" x2="29297" y2="46745"/>
                        <a14:foregroundMark x1="29297" y1="46745" x2="29297" y2="46745"/>
                        <a14:foregroundMark x1="29036" y1="48568" x2="29948" y2="45443"/>
                        <a14:foregroundMark x1="29557" y1="44661" x2="29557" y2="44661"/>
                        <a14:foregroundMark x1="8854" y1="39063" x2="8854" y2="39063"/>
                        <a14:foregroundMark x1="12109" y1="37891" x2="12109" y2="37891"/>
                        <a14:foregroundMark x1="5729" y1="50781" x2="6641" y2="41927"/>
                        <a14:foregroundMark x1="6641" y1="41927" x2="11328" y2="37370"/>
                        <a14:foregroundMark x1="91146" y1="59115" x2="91146" y2="59115"/>
                        <a14:foregroundMark x1="90104" y1="59115" x2="90104" y2="59115"/>
                        <a14:backgroundMark x1="67969" y1="26693" x2="67969" y2="26693"/>
                        <a14:backgroundMark x1="67969" y1="20703" x2="67969" y2="20703"/>
                        <a14:backgroundMark x1="68880" y1="56641" x2="68880" y2="56641"/>
                        <a14:backgroundMark x1="68880" y1="56641" x2="68880" y2="56641"/>
                        <a14:backgroundMark x1="66667" y1="53516" x2="69010" y2="62891"/>
                        <a14:backgroundMark x1="69010" y1="62891" x2="66016" y2="73828"/>
                        <a14:backgroundMark x1="31510" y1="53516" x2="34766" y2="71354"/>
                        <a14:backgroundMark x1="34766" y1="71354" x2="34635" y2="75521"/>
                        <a14:backgroundMark x1="73047" y1="24089" x2="73047" y2="24089"/>
                        <a14:backgroundMark x1="73047" y1="24089" x2="73047" y2="24089"/>
                        <a14:backgroundMark x1="63672" y1="27083" x2="72526" y2="23177"/>
                        <a14:backgroundMark x1="72526" y1="23177" x2="81901" y2="23698"/>
                        <a14:backgroundMark x1="81901" y1="23698" x2="87370" y2="27214"/>
                        <a14:backgroundMark x1="45964" y1="55078" x2="45964" y2="55078"/>
                        <a14:backgroundMark x1="57292" y1="53776" x2="57292" y2="53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50" b="12569"/>
          <a:stretch/>
        </p:blipFill>
        <p:spPr>
          <a:xfrm>
            <a:off x="3014857" y="2757976"/>
            <a:ext cx="2232842" cy="1520168"/>
          </a:xfrm>
          <a:prstGeom prst="rect">
            <a:avLst/>
          </a:prstGeom>
        </p:spPr>
      </p:pic>
      <p:pic>
        <p:nvPicPr>
          <p:cNvPr id="34" name="Рисунок 33">
            <a:hlinkClick r:id="rId14" action="ppaction://hlinksldjump"/>
            <a:extLst>
              <a:ext uri="{FF2B5EF4-FFF2-40B4-BE49-F238E27FC236}">
                <a16:creationId xmlns:a16="http://schemas.microsoft.com/office/drawing/2014/main" id="{8B2CDEBB-4D46-4BB8-9C08-A3AB039661A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3" r="7270"/>
          <a:stretch/>
        </p:blipFill>
        <p:spPr>
          <a:xfrm>
            <a:off x="52030" y="977147"/>
            <a:ext cx="2529937" cy="1884889"/>
          </a:xfrm>
          <a:prstGeom prst="rect">
            <a:avLst/>
          </a:prstGeom>
        </p:spPr>
      </p:pic>
      <p:pic>
        <p:nvPicPr>
          <p:cNvPr id="36" name="Рисунок 35">
            <a:hlinkClick r:id="rId16" action="ppaction://hlinksldjump"/>
            <a:extLst>
              <a:ext uri="{FF2B5EF4-FFF2-40B4-BE49-F238E27FC236}">
                <a16:creationId xmlns:a16="http://schemas.microsoft.com/office/drawing/2014/main" id="{D4F5DFD3-760F-4DCB-A153-BABDB7435F0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000" b="91571" l="10000" r="90000">
                        <a14:foregroundMark x1="38286" y1="7857" x2="38286" y2="7857"/>
                        <a14:foregroundMark x1="22143" y1="89714" x2="22143" y2="89714"/>
                        <a14:foregroundMark x1="46000" y1="91857" x2="46000" y2="91857"/>
                        <a14:foregroundMark x1="79429" y1="90000" x2="79429" y2="90000"/>
                        <a14:foregroundMark x1="74143" y1="50571" x2="74143" y2="50571"/>
                        <a14:foregroundMark x1="31286" y1="9857" x2="31286" y2="9857"/>
                        <a14:foregroundMark x1="34286" y1="8143" x2="34286" y2="8143"/>
                        <a14:foregroundMark x1="40714" y1="6857" x2="40714" y2="6857"/>
                        <a14:foregroundMark x1="38857" y1="6000" x2="38857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98" t="1946" r="18650"/>
          <a:stretch/>
        </p:blipFill>
        <p:spPr>
          <a:xfrm>
            <a:off x="4710123" y="14197"/>
            <a:ext cx="1489894" cy="21658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055B9F-75B1-4511-A43E-36295637EB9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57192"/>
            <a:ext cx="1017275" cy="1682225"/>
          </a:xfrm>
          <a:prstGeom prst="rect">
            <a:avLst/>
          </a:prstGeom>
        </p:spPr>
      </p:pic>
      <p:pic>
        <p:nvPicPr>
          <p:cNvPr id="4" name="Рисунок 3">
            <a:hlinkClick r:id="rId20" action="ppaction://hlinksldjump"/>
            <a:extLst>
              <a:ext uri="{FF2B5EF4-FFF2-40B4-BE49-F238E27FC236}">
                <a16:creationId xmlns:a16="http://schemas.microsoft.com/office/drawing/2014/main" id="{06C58F02-8113-458F-8840-4602B21F927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520" b="91363" l="9992" r="89924">
                        <a14:foregroundMark x1="39035" y1="21931" x2="41914" y2="14987"/>
                        <a14:foregroundMark x1="41914" y1="14987" x2="49365" y2="13802"/>
                        <a14:foregroundMark x1="49365" y1="13802" x2="53514" y2="15580"/>
                        <a14:foregroundMark x1="46232" y1="6520" x2="46232" y2="6520"/>
                        <a14:foregroundMark x1="50974" y1="23709" x2="45978" y2="29043"/>
                        <a14:foregroundMark x1="45978" y1="29043" x2="45470" y2="36749"/>
                        <a14:foregroundMark x1="45470" y1="36749" x2="49619" y2="66384"/>
                        <a14:foregroundMark x1="49619" y1="66384" x2="45385" y2="60711"/>
                        <a14:foregroundMark x1="45385" y1="60711" x2="46147" y2="53514"/>
                        <a14:foregroundMark x1="46147" y1="53514" x2="53514" y2="52921"/>
                        <a14:foregroundMark x1="53514" y1="52921" x2="54530" y2="45131"/>
                        <a14:foregroundMark x1="54530" y1="45131" x2="49026" y2="40559"/>
                        <a14:foregroundMark x1="49026" y1="40559" x2="51228" y2="25826"/>
                        <a14:foregroundMark x1="51228" y1="25826" x2="51143" y2="24047"/>
                        <a14:foregroundMark x1="24047" y1="90686" x2="29297" y2="88738"/>
                        <a14:foregroundMark x1="24894" y1="91363" x2="26672" y2="88738"/>
                        <a14:foregroundMark x1="31414" y1="89754" x2="31414" y2="89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99" r="12203" b="7032"/>
          <a:stretch/>
        </p:blipFill>
        <p:spPr>
          <a:xfrm>
            <a:off x="5880571" y="2597274"/>
            <a:ext cx="1619493" cy="21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14391"/>
      </p:ext>
    </p:extLst>
  </p:cSld>
  <p:clrMapOvr>
    <a:masterClrMapping/>
  </p:clrMapOvr>
  <p:transition spd="med">
    <p:split orient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97 -0.10486 L 0.53507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07 0.00347 L 0.22656 -0.36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-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56 -0.36019 L -0.02413 -0.522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-0.52246 L 0.59011 -0.266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011 -0.26644 L 0.41754 -0.637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14097 -0.104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kak-narisovat.com/wp-content/uploads/2015/12/how-to-draw-a-sea_1_000000005738_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9144000" cy="6870114"/>
          </a:xfrm>
          <a:prstGeom prst="rect">
            <a:avLst/>
          </a:prstGeom>
          <a:noFill/>
        </p:spPr>
      </p:pic>
      <p:pic>
        <p:nvPicPr>
          <p:cNvPr id="32770" name="Picture 2" descr="https://cdn.pixabay.com/photo/2014/04/03/10/51/telephone-poles-311495__3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3" y="1287774"/>
            <a:ext cx="3071836" cy="5570225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6000760" y="3143248"/>
            <a:ext cx="45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43571" y="3143249"/>
            <a:ext cx="500066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57818" y="3143248"/>
            <a:ext cx="43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00628" y="3143248"/>
            <a:ext cx="35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4643406" y="0"/>
            <a:ext cx="4500594" cy="271462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Для этого убери в слове СТОЛБ один звук так, чтобы получилось новое слово. Нажми на букву обозначающую выбранный звук..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0" name="Выноска-облако 39"/>
          <p:cNvSpPr/>
          <p:nvPr/>
        </p:nvSpPr>
        <p:spPr>
          <a:xfrm>
            <a:off x="4786314" y="0"/>
            <a:ext cx="4357686" cy="2571744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МОЛОДЕЦ! 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4643406" y="0"/>
            <a:ext cx="4500594" cy="271462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Помоги Вовке построить для бабушки мебельное изделие, превратив один предмет в другой</a:t>
            </a:r>
          </a:p>
        </p:txBody>
      </p:sp>
      <p:pic>
        <p:nvPicPr>
          <p:cNvPr id="4" name="Picture 2" descr="http://www.playcast.ru/uploads/2012/04/12/3276509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379" t="11940" r="20690" b="12438"/>
          <a:stretch>
            <a:fillRect/>
          </a:stretch>
        </p:blipFill>
        <p:spPr bwMode="auto">
          <a:xfrm>
            <a:off x="6548901" y="2214554"/>
            <a:ext cx="2595099" cy="4146001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6357950" y="3143248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Б</a:t>
            </a:r>
          </a:p>
        </p:txBody>
      </p:sp>
      <p:pic>
        <p:nvPicPr>
          <p:cNvPr id="33796" name="Picture 4" descr="http://img0.liveinternet.ru/images/attach/c/0/63/145/63145952_1282676607_03.png"/>
          <p:cNvPicPr>
            <a:picLocks noChangeAspect="1" noChangeArrowheads="1"/>
          </p:cNvPicPr>
          <p:nvPr/>
        </p:nvPicPr>
        <p:blipFill>
          <a:blip r:embed="rId7" cstate="print"/>
          <a:srcRect r="14816"/>
          <a:stretch>
            <a:fillRect/>
          </a:stretch>
        </p:blipFill>
        <p:spPr bwMode="auto">
          <a:xfrm flipH="1">
            <a:off x="0" y="-428652"/>
            <a:ext cx="3286116" cy="3887333"/>
          </a:xfrm>
          <a:prstGeom prst="rect">
            <a:avLst/>
          </a:prstGeom>
          <a:noFill/>
        </p:spPr>
      </p:pic>
      <p:pic>
        <p:nvPicPr>
          <p:cNvPr id="15" name="Picture 8" descr="http://fs.nashaucheba.ru/tw_files2/urls_3/1779/d-1778731/1778731_html_46bdacc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571612"/>
            <a:ext cx="3786214" cy="4846321"/>
          </a:xfrm>
          <a:prstGeom prst="rect">
            <a:avLst/>
          </a:prstGeom>
          <a:noFill/>
        </p:spPr>
      </p:pic>
      <p:pic>
        <p:nvPicPr>
          <p:cNvPr id="32772" name="Picture 4" descr="http://fotohomka.ru/images/Jun/15/7da73be12b339ae3c2fb1551665b10a8/mini_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357694"/>
            <a:ext cx="3714776" cy="2767872"/>
          </a:xfrm>
          <a:prstGeom prst="rect">
            <a:avLst/>
          </a:prstGeom>
          <a:noFill/>
        </p:spPr>
      </p:pic>
      <p:sp>
        <p:nvSpPr>
          <p:cNvPr id="2" name="Стрелка: вправо 1">
            <a:hlinkClick r:id="rId10" action="ppaction://hlinksldjump"/>
            <a:extLst>
              <a:ext uri="{FF2B5EF4-FFF2-40B4-BE49-F238E27FC236}">
                <a16:creationId xmlns:a16="http://schemas.microsoft.com/office/drawing/2014/main" id="{F561DBE2-0BFA-4B75-8E1D-7B9CB10CFA29}"/>
              </a:ext>
            </a:extLst>
          </p:cNvPr>
          <p:cNvSpPr/>
          <p:nvPr/>
        </p:nvSpPr>
        <p:spPr>
          <a:xfrm>
            <a:off x="7857582" y="6196238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11" grpId="0" animBg="1"/>
      <p:bldP spid="11" grpId="1" animBg="1"/>
      <p:bldP spid="13" grpId="0" animBg="1"/>
      <p:bldP spid="13" grpId="1" animBg="1"/>
      <p:bldP spid="41" grpId="0"/>
      <p:bldP spid="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ak-narisovat.com/wp-content/uploads/2015/12/how-to-draw-a-sea_1_000000005738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9144000" cy="6870114"/>
          </a:xfrm>
          <a:prstGeom prst="rect">
            <a:avLst/>
          </a:prstGeom>
          <a:noFill/>
        </p:spPr>
      </p:pic>
      <p:pic>
        <p:nvPicPr>
          <p:cNvPr id="4" name="Picture 2" descr="http://www.playcast.ru/uploads/2012/04/12/3276509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379" t="11940" r="20690" b="12438"/>
          <a:stretch>
            <a:fillRect/>
          </a:stretch>
        </p:blipFill>
        <p:spPr bwMode="auto">
          <a:xfrm flipH="1">
            <a:off x="0" y="1214422"/>
            <a:ext cx="2000264" cy="3455001"/>
          </a:xfrm>
          <a:prstGeom prst="rect">
            <a:avLst/>
          </a:prstGeom>
          <a:noFill/>
        </p:spPr>
      </p:pic>
      <p:pic>
        <p:nvPicPr>
          <p:cNvPr id="5122" name="Picture 2" descr="http://images.clipartpanda.com/sea-clipart-cliparti1_sea-clipart_0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4786314" y="2071678"/>
            <a:ext cx="4572035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http://dekormyhome.ru/wp-content/uploads/2017/01/shablon-ribka-20-1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72457" flipH="1">
            <a:off x="5561188" y="1499022"/>
            <a:ext cx="2562971" cy="2130262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1785918" y="0"/>
            <a:ext cx="3857652" cy="228599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Для этого замени первый звук в слове на звук С Проверь себя, нажав на предмет мышкой.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4601" name="Picture 25" descr="http://sch1370sv.mskobr.ru/files/DopObrazovanie/1437485870_0_838e0_19e40e72_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43702" y="4357694"/>
            <a:ext cx="2028143" cy="1847860"/>
          </a:xfrm>
          <a:prstGeom prst="rect">
            <a:avLst/>
          </a:prstGeom>
          <a:noFill/>
        </p:spPr>
      </p:pic>
      <p:pic>
        <p:nvPicPr>
          <p:cNvPr id="22" name="Picture 5" descr="http://cliparts.co/cliparts/kc8/o8a/kc8o8aEoi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5000636"/>
            <a:ext cx="2428860" cy="1204715"/>
          </a:xfrm>
          <a:prstGeom prst="rect">
            <a:avLst/>
          </a:prstGeom>
          <a:noFill/>
        </p:spPr>
      </p:pic>
      <p:pic>
        <p:nvPicPr>
          <p:cNvPr id="24609" name="Picture 33" descr="http://www.playcast.ru/uploads/2017/08/06/2315911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4857760"/>
            <a:ext cx="3429024" cy="2000240"/>
          </a:xfrm>
          <a:prstGeom prst="rect">
            <a:avLst/>
          </a:prstGeom>
          <a:noFill/>
        </p:spPr>
      </p:pic>
      <p:pic>
        <p:nvPicPr>
          <p:cNvPr id="24595" name="Picture 19" descr="C:\Documents and Settings\Андрей\Мои документы\Мои рисунки\Рисунок0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04" y="4071942"/>
            <a:ext cx="2303463" cy="15843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214546" y="6273225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на столе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2910" y="6273225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ВЕЧКИ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5720" y="6273225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5720" y="6273225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</a:t>
            </a:r>
          </a:p>
        </p:txBody>
      </p:sp>
      <p:pic>
        <p:nvPicPr>
          <p:cNvPr id="24599" name="Picture 23" descr="http://styl.veryphoto.ru/img-q5y5x5n4g40414r5m4d4p2n5w5y5h4g4v23664n4a48436q206u4/get/3301/200418627.1b/0_10c8cd_8b335cc3_orig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143108" y="3786190"/>
            <a:ext cx="1143008" cy="1862979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7129435" y="5912963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в воде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91761" y="5980837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ОМ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78595" y="5980837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5963" y="6000744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</a:t>
            </a:r>
          </a:p>
        </p:txBody>
      </p:sp>
      <p:pic>
        <p:nvPicPr>
          <p:cNvPr id="24611" name="Picture 35" descr="http://khokhloma24.com/image/cache/data/!%20%D0%A5%D0%BE%D1%85%D0%BB%D0%BE%D0%BC%D1%81%D0%BA%D0%B0%D1%8F%20%D1%80%D0%BE%D1%81%D0%BF%D0%B8%D1%81%D1%8C/6150%20%D0%BB%D0%BE%D0%B6%D0%BA%D0%B0%20%D0%BF%D0%BE%D0%BB%D1%83%D0%B1%D0%B0%D1%81%D0%BA%D0%B0%D1%8F/6150-11-733x500.jp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10" y="3143248"/>
            <a:ext cx="1549119" cy="981203"/>
          </a:xfrm>
          <a:prstGeom prst="rect">
            <a:avLst/>
          </a:prstGeom>
          <a:noFill/>
        </p:spPr>
      </p:pic>
      <p:pic>
        <p:nvPicPr>
          <p:cNvPr id="24607" name="Picture 31" descr="http://www.tonybear.pro/wp-content/uploads/2016/04/284190_ingredient_salt-87893915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500166" y="3500438"/>
            <a:ext cx="749227" cy="460775"/>
          </a:xfrm>
          <a:prstGeom prst="rect">
            <a:avLst/>
          </a:prstGeom>
          <a:noFill/>
        </p:spPr>
      </p:pic>
      <p:pic>
        <p:nvPicPr>
          <p:cNvPr id="24603" name="Picture 27" descr="http://i72.fastpic.ru/big/2015/0716/aa/360b7e4d643fe147900577367478d7aa.jpeg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394">
            <a:off x="1180473" y="3324677"/>
            <a:ext cx="1357322" cy="936552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1857356" y="2857496"/>
            <a:ext cx="2845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ОЛЬ в ложке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00166" y="2857496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М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71604" y="2857496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40" name="Выноска-облако 39"/>
          <p:cNvSpPr/>
          <p:nvPr/>
        </p:nvSpPr>
        <p:spPr>
          <a:xfrm>
            <a:off x="1785918" y="0"/>
            <a:ext cx="3857652" cy="228599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МОЛОДЕЦ!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1785918" y="0"/>
            <a:ext cx="3857652" cy="228599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Помоги Вовке выполнить задание золотой рыбки - превратить один предмет в другой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9" name="Стрелка: вправо 28">
            <a:hlinkClick r:id="rId15" action="ppaction://hlinksldjump"/>
            <a:extLst>
              <a:ext uri="{FF2B5EF4-FFF2-40B4-BE49-F238E27FC236}">
                <a16:creationId xmlns:a16="http://schemas.microsoft.com/office/drawing/2014/main" id="{006BA283-49A7-4BBB-A97E-64BEF5CB4B97}"/>
              </a:ext>
            </a:extLst>
          </p:cNvPr>
          <p:cNvSpPr/>
          <p:nvPr/>
        </p:nvSpPr>
        <p:spPr>
          <a:xfrm>
            <a:off x="8042296" y="6335610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3"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8" grpId="0"/>
      <p:bldP spid="30" grpId="0"/>
      <p:bldP spid="32" grpId="0"/>
      <p:bldP spid="33" grpId="0"/>
      <p:bldP spid="34" grpId="0"/>
      <p:bldP spid="34" grpId="1"/>
      <p:bldP spid="35" grpId="0"/>
      <p:bldP spid="37" grpId="0"/>
      <p:bldP spid="38" grpId="0"/>
      <p:bldP spid="38" grpId="1"/>
      <p:bldP spid="39" grpId="0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ramki-vsem.ru/fon/fon-priroda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://pixelbrush.ru/uploads/posts/2013-08/1376877510_1-20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2464" y="1428736"/>
            <a:ext cx="1881536" cy="2428892"/>
          </a:xfrm>
          <a:prstGeom prst="rect">
            <a:avLst/>
          </a:prstGeom>
          <a:noFill/>
        </p:spPr>
      </p:pic>
      <p:pic>
        <p:nvPicPr>
          <p:cNvPr id="21510" name="Picture 6" descr="http://img1.liveinternet.ru/images/attach/c/2/64/558/64558706_1285589966_0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285860"/>
            <a:ext cx="2071670" cy="2786082"/>
          </a:xfrm>
          <a:prstGeom prst="rect">
            <a:avLst/>
          </a:prstGeom>
          <a:noFill/>
        </p:spPr>
      </p:pic>
      <p:pic>
        <p:nvPicPr>
          <p:cNvPr id="3" name="Picture 12" descr="http://img-fotki.yandex.ru/get/9262/40372964.9/0_a703c_3ec4c701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2214554"/>
            <a:ext cx="100012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http://img-fotki.yandex.ru/get/9088/40372964.9/0_a703b_baffbe07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2071678"/>
            <a:ext cx="1125983" cy="1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mul.3dn.ru/3/mul.3dn.ru2.gif"/>
          <p:cNvPicPr>
            <a:picLocks noChangeAspect="1" noChangeArrowheads="1"/>
          </p:cNvPicPr>
          <p:nvPr/>
        </p:nvPicPr>
        <p:blipFill>
          <a:blip r:embed="rId8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143108" y="2786034"/>
            <a:ext cx="2214578" cy="2214578"/>
          </a:xfrm>
          <a:prstGeom prst="rect">
            <a:avLst/>
          </a:prstGeom>
          <a:noFill/>
        </p:spPr>
      </p:pic>
      <p:sp>
        <p:nvSpPr>
          <p:cNvPr id="13" name="Выноска-облако 12"/>
          <p:cNvSpPr/>
          <p:nvPr/>
        </p:nvSpPr>
        <p:spPr>
          <a:xfrm>
            <a:off x="1571604" y="0"/>
            <a:ext cx="3857652" cy="235743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Определив, проверь себя, нажав на предметы мышкой.</a:t>
            </a:r>
          </a:p>
        </p:txBody>
      </p:sp>
      <p:pic>
        <p:nvPicPr>
          <p:cNvPr id="16" name="Picture 4" descr="C:\Documents and Settings\Андрей\Мои документы\Мои рисунки\Рисунок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7572396" y="3857628"/>
            <a:ext cx="1322387" cy="450850"/>
          </a:xfrm>
          <a:prstGeom prst="rect">
            <a:avLst/>
          </a:prstGeom>
          <a:noFill/>
        </p:spPr>
      </p:pic>
      <p:pic>
        <p:nvPicPr>
          <p:cNvPr id="17" name="Picture 4" descr="C:\Documents and Settings\Андрей\Мои документы\Мои рисунки\Рисунок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3929066"/>
            <a:ext cx="1322387" cy="450850"/>
          </a:xfrm>
          <a:prstGeom prst="rect">
            <a:avLst/>
          </a:prstGeom>
          <a:noFill/>
        </p:spPr>
      </p:pic>
      <p:pic>
        <p:nvPicPr>
          <p:cNvPr id="19" name="Picture 17" descr="http://detsad-kitty.ru/uploads/posts/2014-08/1408960958_15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857620" y="4500570"/>
            <a:ext cx="864535" cy="1222899"/>
          </a:xfrm>
          <a:prstGeom prst="rect">
            <a:avLst/>
          </a:prstGeom>
          <a:noFill/>
        </p:spPr>
      </p:pic>
      <p:pic>
        <p:nvPicPr>
          <p:cNvPr id="21" name="Picture 19" descr="http://youtubeforkids.ru/wp-content/uploads/2016/07/doktor-mashinkova-multik-pro-tra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6000744"/>
            <a:ext cx="1143008" cy="857256"/>
          </a:xfrm>
          <a:prstGeom prst="rect">
            <a:avLst/>
          </a:prstGeom>
          <a:noFill/>
        </p:spPr>
      </p:pic>
      <p:pic>
        <p:nvPicPr>
          <p:cNvPr id="22" name="Picture 7" descr="http://s4.pic4you.ru/y2014/10-29/12216/4682598-thumb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0" y="4500570"/>
            <a:ext cx="1524000" cy="1219201"/>
          </a:xfrm>
          <a:prstGeom prst="rect">
            <a:avLst/>
          </a:prstGeom>
          <a:noFill/>
        </p:spPr>
      </p:pic>
      <p:pic>
        <p:nvPicPr>
          <p:cNvPr id="23" name="Picture 13" descr="http://cdn.findicons.ru/ico/2013/6/371/w256h2561372489003bracelet256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00034" y="5786454"/>
            <a:ext cx="1214446" cy="1071546"/>
          </a:xfrm>
          <a:prstGeom prst="rect">
            <a:avLst/>
          </a:prstGeom>
          <a:noFill/>
        </p:spPr>
      </p:pic>
      <p:pic>
        <p:nvPicPr>
          <p:cNvPr id="24" name="Picture 25" descr="http://nazya.com/anyimage/img.alicdn.com/imgextra/i3/T1y5BkXcXqA0N_pCo9_104508.jpg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9" y="4472556"/>
            <a:ext cx="785818" cy="1171022"/>
          </a:xfrm>
          <a:prstGeom prst="rect">
            <a:avLst/>
          </a:prstGeom>
          <a:noFill/>
        </p:spPr>
      </p:pic>
      <p:pic>
        <p:nvPicPr>
          <p:cNvPr id="25" name="Picture 21" descr="http://www.playcast.ru/uploads/2016/09/04/19799216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786314" y="5786454"/>
            <a:ext cx="1317313" cy="1071546"/>
          </a:xfrm>
          <a:prstGeom prst="rect">
            <a:avLst/>
          </a:prstGeom>
          <a:noFill/>
        </p:spPr>
      </p:pic>
      <p:pic>
        <p:nvPicPr>
          <p:cNvPr id="26" name="Picture 11" descr="http://img1.liveinternet.ru/images/attach/c/10/110/961/110961579_2S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928794" y="4588056"/>
            <a:ext cx="1143008" cy="1126960"/>
          </a:xfrm>
          <a:prstGeom prst="rect">
            <a:avLst/>
          </a:prstGeom>
          <a:noFill/>
        </p:spPr>
      </p:pic>
      <p:pic>
        <p:nvPicPr>
          <p:cNvPr id="27" name="Picture 15" descr="http://nachalo4ka.ru/wp-content/uploads/2014/09/ananas-01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500034" y="4286256"/>
            <a:ext cx="1111220" cy="1571636"/>
          </a:xfrm>
          <a:prstGeom prst="rect">
            <a:avLst/>
          </a:prstGeom>
          <a:noFill/>
        </p:spPr>
      </p:pic>
      <p:pic>
        <p:nvPicPr>
          <p:cNvPr id="6151" name="Picture 7" descr="http://lass.veryphoto.ru/img-q5y5x5n4g40414m5u4q4n4i5l5t5h4t2c4t5i4v2r444/clipart/transport/samolet2.pn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6520758" y="5360333"/>
            <a:ext cx="1571604" cy="1161493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1571604" y="0"/>
            <a:ext cx="3857652" cy="235743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МОЛОДЕЦ!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1500166" y="0"/>
            <a:ext cx="3929090" cy="242886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Помоги Вовке определить место звука С в словах и в зависимости от этого помести их во дворец к Василисам.</a:t>
            </a:r>
          </a:p>
        </p:txBody>
      </p:sp>
      <p:pic>
        <p:nvPicPr>
          <p:cNvPr id="21516" name="Picture 12" descr="http://godimages.net/wp-content/uploads/2017/07/enchanted-castle-1140419.jpg"/>
          <p:cNvPicPr>
            <a:picLocks noChangeAspect="1" noChangeArrowheads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214422"/>
            <a:ext cx="1687738" cy="2700380"/>
          </a:xfrm>
          <a:prstGeom prst="rect">
            <a:avLst/>
          </a:prstGeom>
          <a:noFill/>
        </p:spPr>
      </p:pic>
      <p:pic>
        <p:nvPicPr>
          <p:cNvPr id="2" name="Picture 8" descr="http://s14.postimg.org/45irr2loh/0_997f9_5a07de7f_XXXL.png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4643438" y="2143116"/>
            <a:ext cx="1957767" cy="20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Documents and Settings\Андрей\Мои документы\Мои рисунки\Рисунок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57686" y="3857628"/>
            <a:ext cx="1322387" cy="450850"/>
          </a:xfrm>
          <a:prstGeom prst="rect">
            <a:avLst/>
          </a:prstGeom>
          <a:noFill/>
        </p:spPr>
      </p:pic>
      <p:sp>
        <p:nvSpPr>
          <p:cNvPr id="28" name="Стрелка: вправо 27">
            <a:hlinkClick r:id="rId22" action="ppaction://hlinksldjump"/>
            <a:extLst>
              <a:ext uri="{FF2B5EF4-FFF2-40B4-BE49-F238E27FC236}">
                <a16:creationId xmlns:a16="http://schemas.microsoft.com/office/drawing/2014/main" id="{02F6BD73-9FBB-4DAB-A36B-B2FB9834F595}"/>
              </a:ext>
            </a:extLst>
          </p:cNvPr>
          <p:cNvSpPr/>
          <p:nvPr/>
        </p:nvSpPr>
        <p:spPr>
          <a:xfrm>
            <a:off x="7949741" y="6337218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7625 -0.1451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7217 -0.3101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53438 -0.343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27378 -0.1567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42621 -0.3273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42465 -0.1509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-0.54583 -0.1324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36945 -0.1400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47344 -0.3166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1" name="Picture 15" descr="C:\Documents and Settings\Андрей\Мои документы\Мои рисунки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3143240" y="0"/>
            <a:ext cx="3929090" cy="242886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Определив, проверь себя, нажав на продукт мышкой.</a:t>
            </a:r>
          </a:p>
        </p:txBody>
      </p:sp>
      <p:pic>
        <p:nvPicPr>
          <p:cNvPr id="29702" name="Picture 6" descr="http://u-baby.ru/images/img4eedfc720fe0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928934"/>
            <a:ext cx="1928826" cy="2119589"/>
          </a:xfrm>
          <a:prstGeom prst="rect">
            <a:avLst/>
          </a:prstGeom>
          <a:noFill/>
        </p:spPr>
      </p:pic>
      <p:sp>
        <p:nvSpPr>
          <p:cNvPr id="42" name="Овал 41"/>
          <p:cNvSpPr/>
          <p:nvPr/>
        </p:nvSpPr>
        <p:spPr>
          <a:xfrm rot="1877226">
            <a:off x="7613857" y="4542648"/>
            <a:ext cx="857256" cy="150019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 rot="221055">
            <a:off x="7048206" y="4097935"/>
            <a:ext cx="857256" cy="150019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13" name="Picture 17" descr="http://monikajuniewicz.pl/wp-content/uploads/2016/07/ser-szwajcarski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7620" y="5000636"/>
            <a:ext cx="1317964" cy="1096587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2214546" y="3214686"/>
            <a:ext cx="534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Comic Sans MS" pitchFamily="66" charset="0"/>
              </a:rPr>
              <a:t>С</a:t>
            </a:r>
          </a:p>
        </p:txBody>
      </p:sp>
      <p:pic>
        <p:nvPicPr>
          <p:cNvPr id="46" name="Picture 42" descr="http://4babysoveta.ru/upload/iblock/3c9/39.jpe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928934"/>
            <a:ext cx="1857388" cy="1978066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6357950" y="3071811"/>
            <a:ext cx="462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Comic Sans MS" pitchFamily="66" charset="0"/>
              </a:rPr>
              <a:t>Ш</a:t>
            </a:r>
          </a:p>
        </p:txBody>
      </p:sp>
      <p:pic>
        <p:nvPicPr>
          <p:cNvPr id="36" name="Picture 22" descr="http://www.eventspro.ru/sites/default/files/article/5725/2015/89/konkurs_dvoe_iz_larc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214686"/>
            <a:ext cx="27146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19" descr="http://www.myfreephotoshop.com/wp-content/uploads/2014/08/49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357694"/>
            <a:ext cx="1610761" cy="1970498"/>
          </a:xfrm>
          <a:prstGeom prst="rect">
            <a:avLst/>
          </a:prstGeom>
          <a:noFill/>
        </p:spPr>
      </p:pic>
      <p:pic>
        <p:nvPicPr>
          <p:cNvPr id="29717" name="Picture 21" descr="https://im0-tub-ru.yandex.net/i?id=7ff6fd42cb349ab751d218d978ca57d1&amp;n=13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643446"/>
            <a:ext cx="1444440" cy="1404927"/>
          </a:xfrm>
          <a:prstGeom prst="rect">
            <a:avLst/>
          </a:prstGeom>
          <a:noFill/>
        </p:spPr>
      </p:pic>
      <p:pic>
        <p:nvPicPr>
          <p:cNvPr id="29719" name="Picture 23" descr="http://www.comfortexpress.ru/data/big/maslenka-5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857760"/>
            <a:ext cx="2143140" cy="1350188"/>
          </a:xfrm>
          <a:prstGeom prst="rect">
            <a:avLst/>
          </a:prstGeom>
          <a:noFill/>
        </p:spPr>
      </p:pic>
      <p:pic>
        <p:nvPicPr>
          <p:cNvPr id="29721" name="Picture 25" descr="http://pngimg.com/uploads/pear/pear_PNG3461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857620" y="4572008"/>
            <a:ext cx="1080000" cy="1525804"/>
          </a:xfrm>
          <a:prstGeom prst="rect">
            <a:avLst/>
          </a:prstGeom>
          <a:noFill/>
        </p:spPr>
      </p:pic>
      <p:pic>
        <p:nvPicPr>
          <p:cNvPr id="29723" name="Picture 27" descr="http://s017.radikal.ru/i408/1308/3d/0629a95bf022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flipH="1">
            <a:off x="3929058" y="4572008"/>
            <a:ext cx="790914" cy="1643074"/>
          </a:xfrm>
          <a:prstGeom prst="rect">
            <a:avLst/>
          </a:prstGeom>
          <a:noFill/>
        </p:spPr>
      </p:pic>
      <p:pic>
        <p:nvPicPr>
          <p:cNvPr id="29725" name="Picture 29" descr="http://otvetin.ru/uploads/posts/1343678602_kartoshka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714884"/>
            <a:ext cx="2496207" cy="1357322"/>
          </a:xfrm>
          <a:prstGeom prst="rect">
            <a:avLst/>
          </a:prstGeom>
          <a:noFill/>
        </p:spPr>
      </p:pic>
      <p:sp>
        <p:nvSpPr>
          <p:cNvPr id="40" name="Выноска-облако 39"/>
          <p:cNvSpPr/>
          <p:nvPr/>
        </p:nvSpPr>
        <p:spPr>
          <a:xfrm>
            <a:off x="3214678" y="0"/>
            <a:ext cx="3857652" cy="228599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МОЛОДЕЦ!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3000364" y="0"/>
            <a:ext cx="4214842" cy="242889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9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Помоги Вовке разложить продукты по сундукам, определив какой звук в этом слове- С или Ш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9727" name="Picture 31" descr="https://avatars0.githubusercontent.com/u/2273103?v=4&amp;s=40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 flipH="1">
            <a:off x="0" y="3643314"/>
            <a:ext cx="2357422" cy="2936902"/>
          </a:xfrm>
          <a:prstGeom prst="rect">
            <a:avLst/>
          </a:prstGeom>
          <a:noFill/>
        </p:spPr>
      </p:pic>
      <p:sp>
        <p:nvSpPr>
          <p:cNvPr id="22" name="Стрелка: вправо 21">
            <a:hlinkClick r:id="rId15" action="ppaction://hlinksldjump"/>
            <a:extLst>
              <a:ext uri="{FF2B5EF4-FFF2-40B4-BE49-F238E27FC236}">
                <a16:creationId xmlns:a16="http://schemas.microsoft.com/office/drawing/2014/main" id="{23E19161-A36D-4B1E-8B3D-390BED02A0AF}"/>
              </a:ext>
            </a:extLst>
          </p:cNvPr>
          <p:cNvSpPr/>
          <p:nvPr/>
        </p:nvSpPr>
        <p:spPr>
          <a:xfrm>
            <a:off x="7857582" y="6196238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20816 -0.214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24982 -0.241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19791 -0.174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-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18923 -0.201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25538 -0.246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9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18559 -0.1708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25591 -0.2444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25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900igr.net/datas/literatura/Katilsja-kolobok-po-lesu/0022-022-Katilsja-kolobok-po-le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7" name="Picture 2" descr="http://imagesait.ru/photos/aHR0cDovL2ZvcnVtLm1hdGVyaW5zdHZvLnJ1L3VwbG9hZHMvam91cm5hbHMvMTI2NjQ5ODc0Mi9qNTY5MThfMTI2NjU4NDM0MC5wbmc=/vovka-klipar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286124"/>
            <a:ext cx="2357454" cy="2999514"/>
          </a:xfrm>
          <a:prstGeom prst="rect">
            <a:avLst/>
          </a:prstGeom>
          <a:noFill/>
        </p:spPr>
      </p:pic>
      <p:pic>
        <p:nvPicPr>
          <p:cNvPr id="18" name="Picture 4" descr="http://demiart.ru/forum/uploads6/post-1445191-128412973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"/>
          <a:stretch>
            <a:fillRect/>
          </a:stretch>
        </p:blipFill>
        <p:spPr bwMode="auto">
          <a:xfrm>
            <a:off x="5143504" y="2500306"/>
            <a:ext cx="4000496" cy="4108618"/>
          </a:xfrm>
          <a:prstGeom prst="rect">
            <a:avLst/>
          </a:prstGeom>
          <a:noFill/>
        </p:spPr>
      </p:pic>
      <p:pic>
        <p:nvPicPr>
          <p:cNvPr id="19" name="Picture 25" descr="http://sch1370sv.mskobr.ru/files/DopObrazovanie/1437485870_0_838e0_19e40e72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00042"/>
            <a:ext cx="1087250" cy="990604"/>
          </a:xfrm>
          <a:prstGeom prst="rect">
            <a:avLst/>
          </a:prstGeom>
          <a:noFill/>
        </p:spPr>
      </p:pic>
      <p:pic>
        <p:nvPicPr>
          <p:cNvPr id="34818" name="Picture 2" descr="http://www.glenvalleycottage.co.uk/wp-content/uploads/2017/03/cartoon-2027718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71538" y="428604"/>
            <a:ext cx="1071570" cy="1120596"/>
          </a:xfrm>
          <a:prstGeom prst="rect">
            <a:avLst/>
          </a:prstGeom>
          <a:noFill/>
        </p:spPr>
      </p:pic>
      <p:pic>
        <p:nvPicPr>
          <p:cNvPr id="34820" name="Picture 4" descr="http://www.clipartbest.com/cliparts/aTq/65k/aTq65kqpc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85918" y="714356"/>
            <a:ext cx="1071570" cy="1006919"/>
          </a:xfrm>
          <a:prstGeom prst="rect">
            <a:avLst/>
          </a:prstGeom>
          <a:noFill/>
        </p:spPr>
      </p:pic>
      <p:pic>
        <p:nvPicPr>
          <p:cNvPr id="34822" name="Picture 6" descr="http://nachalo4ka.ru/wp-content/uploads/2014/08/Volk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928926" y="642918"/>
            <a:ext cx="928694" cy="928694"/>
          </a:xfrm>
          <a:prstGeom prst="rect">
            <a:avLst/>
          </a:prstGeom>
          <a:noFill/>
        </p:spPr>
      </p:pic>
      <p:pic>
        <p:nvPicPr>
          <p:cNvPr id="34826" name="Picture 10" descr="http://heaclub.ru/tim/b9baa15d32089b9b8d4b3e62ad05c656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786182" y="642918"/>
            <a:ext cx="1088795" cy="1022034"/>
          </a:xfrm>
          <a:prstGeom prst="rect">
            <a:avLst/>
          </a:prstGeom>
          <a:noFill/>
        </p:spPr>
      </p:pic>
      <p:pic>
        <p:nvPicPr>
          <p:cNvPr id="34828" name="Picture 12" descr="http://images.clipartpanda.com/wood-clipart-Farmeral-Wood-Icon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928926" y="4786322"/>
            <a:ext cx="1800000" cy="1080000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4857688" y="0"/>
            <a:ext cx="4286312" cy="271462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Для этого составь слово по первым звукам картинок, появившихся на экране.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3500438"/>
            <a:ext cx="7761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Comic Sans MS" pitchFamily="66" charset="0"/>
              </a:rPr>
              <a:t>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9586" y="5643578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Comic Sans MS" pitchFamily="66" charset="0"/>
              </a:rPr>
              <a:t>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5715016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7554" y="4857760"/>
            <a:ext cx="670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Comic Sans MS" pitchFamily="66" charset="0"/>
              </a:rPr>
              <a:t>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143116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23" name="Выноска-облако 22"/>
          <p:cNvSpPr/>
          <p:nvPr/>
        </p:nvSpPr>
        <p:spPr>
          <a:xfrm>
            <a:off x="4857688" y="0"/>
            <a:ext cx="4286312" cy="271462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Определив первый звук, найди букву, обозначающую этот звук и нажми на неё.</a:t>
            </a:r>
          </a:p>
        </p:txBody>
      </p:sp>
      <p:sp>
        <p:nvSpPr>
          <p:cNvPr id="40" name="Выноска-облако 39"/>
          <p:cNvSpPr/>
          <p:nvPr/>
        </p:nvSpPr>
        <p:spPr>
          <a:xfrm>
            <a:off x="4929190" y="0"/>
            <a:ext cx="4214810" cy="2500306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МОЛОДЕЦ! 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4857752" y="0"/>
            <a:ext cx="4286248" cy="278605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Помоги Вовке растопить печь. Определи, что ему для этого понадобится?</a:t>
            </a:r>
          </a:p>
        </p:txBody>
      </p:sp>
      <p:sp>
        <p:nvSpPr>
          <p:cNvPr id="24" name="Стрелка: вправо 23">
            <a:hlinkClick r:id="rId12" action="ppaction://hlinksldjump"/>
            <a:extLst>
              <a:ext uri="{FF2B5EF4-FFF2-40B4-BE49-F238E27FC236}">
                <a16:creationId xmlns:a16="http://schemas.microsoft.com/office/drawing/2014/main" id="{49F4DCF0-A1D9-4E90-B27C-5891AC463B3E}"/>
              </a:ext>
            </a:extLst>
          </p:cNvPr>
          <p:cNvSpPr/>
          <p:nvPr/>
        </p:nvSpPr>
        <p:spPr>
          <a:xfrm>
            <a:off x="7857582" y="6196238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xit" presetSubtype="0" fill="hold" grpId="2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67864 -0.4203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-210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76198 -0.7328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-366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30348 -0.7432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372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04549 -0.6078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-304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40399 -0.2120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-106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  <p:bldP spid="11" grpId="2" animBg="1"/>
      <p:bldP spid="15" grpId="0"/>
      <p:bldP spid="16" grpId="0"/>
      <p:bldP spid="20" grpId="0"/>
      <p:bldP spid="21" grpId="0"/>
      <p:bldP spid="22" grpId="0"/>
      <p:bldP spid="23" grpId="0" animBg="1"/>
      <p:bldP spid="4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st.kp.yandex.net/im/kadr/1/1/6/kinopoisk.ru-Tri-bogatyrya-i-Shamahanskaya-tsaritsa-1169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8145" cy="685800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357422" y="0"/>
            <a:ext cx="3857652" cy="221455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Для этого нажимай на предметы мышкой.</a:t>
            </a:r>
          </a:p>
        </p:txBody>
      </p:sp>
      <p:pic>
        <p:nvPicPr>
          <p:cNvPr id="9222" name="Picture 6" descr="http://www.playcast.ru/uploads/2014/01/07/707548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26335" y="4357694"/>
            <a:ext cx="1217665" cy="1071546"/>
          </a:xfrm>
          <a:prstGeom prst="rect">
            <a:avLst/>
          </a:prstGeom>
          <a:noFill/>
        </p:spPr>
      </p:pic>
      <p:pic>
        <p:nvPicPr>
          <p:cNvPr id="9232" name="Picture 16" descr="http://img0.liveinternet.ru/images/attach/c/7/97/580/97580158_large_0_61033_b7910cf6_XXX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929066"/>
            <a:ext cx="1279217" cy="1214446"/>
          </a:xfrm>
          <a:prstGeom prst="rect">
            <a:avLst/>
          </a:prstGeom>
          <a:noFill/>
        </p:spPr>
      </p:pic>
      <p:pic>
        <p:nvPicPr>
          <p:cNvPr id="9234" name="Picture 18" descr="http://s020.radikal.ru/i710/1311/ec/acd69822e284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9F3"/>
              </a:clrFrom>
              <a:clrTo>
                <a:srgbClr val="FEF9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428736"/>
            <a:ext cx="1107140" cy="911539"/>
          </a:xfrm>
          <a:prstGeom prst="rect">
            <a:avLst/>
          </a:prstGeom>
          <a:noFill/>
        </p:spPr>
      </p:pic>
      <p:pic>
        <p:nvPicPr>
          <p:cNvPr id="9236" name="Picture 20" descr="http://vospitatel.com.ua/images/o/obuv-podborka-igr-i-uprajneniy-7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929198"/>
            <a:ext cx="2088000" cy="1176570"/>
          </a:xfrm>
          <a:prstGeom prst="rect">
            <a:avLst/>
          </a:prstGeom>
          <a:noFill/>
        </p:spPr>
      </p:pic>
      <p:pic>
        <p:nvPicPr>
          <p:cNvPr id="2052" name="Picture 6" descr="http://daymultik.ru/images/uznaj_o_svoem_geroe/vovk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3571876"/>
            <a:ext cx="17859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28" descr="http://kira-scrap.ru/KATALOG/RAZNOE/1/0_8c7eb_65ff6e5c_M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43834" y="1928802"/>
            <a:ext cx="897975" cy="958693"/>
          </a:xfrm>
          <a:prstGeom prst="rect">
            <a:avLst/>
          </a:prstGeom>
          <a:noFill/>
        </p:spPr>
      </p:pic>
      <p:pic>
        <p:nvPicPr>
          <p:cNvPr id="9248" name="Picture 32" descr="http://s00.yaplakal.com/pics/pics_original/0/6/0/5808060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26" r="6185"/>
          <a:stretch>
            <a:fillRect/>
          </a:stretch>
        </p:blipFill>
        <p:spPr bwMode="auto">
          <a:xfrm rot="6125693">
            <a:off x="8144800" y="222957"/>
            <a:ext cx="967953" cy="1333476"/>
          </a:xfrm>
          <a:prstGeom prst="rect">
            <a:avLst/>
          </a:prstGeom>
          <a:noFill/>
        </p:spPr>
      </p:pic>
      <p:pic>
        <p:nvPicPr>
          <p:cNvPr id="9230" name="Picture 14" descr="http://tudosobrebichinhos.com.br/wp-content/uploads/2013/11/clipart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7686" y="5572092"/>
            <a:ext cx="1293214" cy="1285908"/>
          </a:xfrm>
          <a:prstGeom prst="rect">
            <a:avLst/>
          </a:prstGeom>
          <a:noFill/>
        </p:spPr>
      </p:pic>
      <p:pic>
        <p:nvPicPr>
          <p:cNvPr id="9250" name="Picture 34" descr="http://ds1.naz.obr55.ru/files/2016/07/0_5145f_23db1b83_orig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57224" y="2786058"/>
            <a:ext cx="1418051" cy="1214446"/>
          </a:xfrm>
          <a:prstGeom prst="rect">
            <a:avLst/>
          </a:prstGeom>
          <a:noFill/>
        </p:spPr>
      </p:pic>
      <p:pic>
        <p:nvPicPr>
          <p:cNvPr id="9252" name="Picture 36" descr="http://www.e-reading.club/illustrations/1024/1024579-doc2fb_image_0300002C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flipH="1">
            <a:off x="7565509" y="5715016"/>
            <a:ext cx="1401078" cy="1142984"/>
          </a:xfrm>
          <a:prstGeom prst="rect">
            <a:avLst/>
          </a:prstGeom>
          <a:noFill/>
        </p:spPr>
      </p:pic>
      <p:pic>
        <p:nvPicPr>
          <p:cNvPr id="9254" name="Picture 38" descr="http://aura-dione.ru/gallery/images/159782_kot-klipart-png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flipH="1">
            <a:off x="285720" y="5286388"/>
            <a:ext cx="1260678" cy="1357298"/>
          </a:xfrm>
          <a:prstGeom prst="rect">
            <a:avLst/>
          </a:prstGeom>
          <a:noFill/>
        </p:spPr>
      </p:pic>
      <p:pic>
        <p:nvPicPr>
          <p:cNvPr id="9258" name="Picture 42" descr="http://hakanlojistik.com/upload_files/urunler/buyuk/resim_4ee8bea11cea9.jpg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429132"/>
            <a:ext cx="1017973" cy="1357298"/>
          </a:xfrm>
          <a:prstGeom prst="rect">
            <a:avLst/>
          </a:prstGeom>
          <a:noFill/>
        </p:spPr>
      </p:pic>
      <p:pic>
        <p:nvPicPr>
          <p:cNvPr id="2051" name="Picture 4" descr="http://gamaun.online/img/bg_fundraising/tzar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43570" y="2714620"/>
            <a:ext cx="230834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4" name="Picture 48" descr="http://www.stihi.ru/pics/2017/07/04/8301.jpg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32806" flipH="1">
            <a:off x="294197" y="68855"/>
            <a:ext cx="840105" cy="950743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357422" y="0"/>
            <a:ext cx="3857652" cy="221455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19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Помоги Вовке собрать только те царские вещи, которые начинаются на звук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С.</a:t>
            </a:r>
          </a:p>
        </p:txBody>
      </p:sp>
      <p:sp>
        <p:nvSpPr>
          <p:cNvPr id="2" name="Стрелка: вправо 1">
            <a:hlinkClick r:id="rId18" action="ppaction://hlinksldjump"/>
            <a:extLst>
              <a:ext uri="{FF2B5EF4-FFF2-40B4-BE49-F238E27FC236}">
                <a16:creationId xmlns:a16="http://schemas.microsoft.com/office/drawing/2014/main" id="{42A469B0-F29D-4010-9007-3D041C05EC7C}"/>
              </a:ext>
            </a:extLst>
          </p:cNvPr>
          <p:cNvSpPr/>
          <p:nvPr/>
        </p:nvSpPr>
        <p:spPr>
          <a:xfrm>
            <a:off x="7114413" y="6301954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20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2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2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4"/>
                  </p:tgtEl>
                </p:cond>
              </p:nextCondLst>
            </p:seq>
          </p:childTnLst>
        </p:cTn>
      </p:par>
    </p:tnLst>
    <p:bldLst>
      <p:bldP spid="7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313</Words>
  <Application>Microsoft Office PowerPoint</Application>
  <PresentationFormat>Экран (4:3)</PresentationFormat>
  <Paragraphs>77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Дом</cp:lastModifiedBy>
  <cp:revision>157</cp:revision>
  <dcterms:modified xsi:type="dcterms:W3CDTF">2024-02-25T19:32:39Z</dcterms:modified>
</cp:coreProperties>
</file>