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71" r:id="rId4"/>
    <p:sldId id="277" r:id="rId5"/>
    <p:sldId id="278" r:id="rId6"/>
    <p:sldId id="270" r:id="rId7"/>
    <p:sldId id="259" r:id="rId8"/>
    <p:sldId id="269" r:id="rId9"/>
    <p:sldId id="275" r:id="rId10"/>
    <p:sldId id="261" r:id="rId11"/>
    <p:sldId id="262" r:id="rId12"/>
    <p:sldId id="268" r:id="rId13"/>
    <p:sldId id="272" r:id="rId14"/>
    <p:sldId id="267" r:id="rId15"/>
    <p:sldId id="263" r:id="rId16"/>
    <p:sldId id="273" r:id="rId17"/>
    <p:sldId id="26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7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29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2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4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3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89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4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42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8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37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2220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9031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FE74DF-ADE9-49E9-96F5-B7C01916D3F1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695C72-FA3D-4689-BB2D-19BC60CB0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9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0%B3%D0%B0%D0%BD%D1%80%D0%BE%D0%B3" TargetMode="External"/><Relationship Id="rId13" Type="http://schemas.openxmlformats.org/officeDocument/2006/relationships/hyperlink" Target="https://ru.wikipedia.org/wiki/%D0%A2%D0%B1%D0%B8%D0%BB%D0%B8%D1%81%D1%81%D0%BA%D0%B0%D1%8F_%D0%B0%D0%BA%D0%B0%D0%B4%D0%B5%D0%BC%D0%B8%D1%8F_%D1%85%D1%83%D0%B4%D0%BE%D0%B6%D0%B5%D1%81%D1%82%D0%B2" TargetMode="External"/><Relationship Id="rId18" Type="http://schemas.openxmlformats.org/officeDocument/2006/relationships/hyperlink" Target="https://ru.wikipedia.org/wiki/1976" TargetMode="External"/><Relationship Id="rId3" Type="http://schemas.openxmlformats.org/officeDocument/2006/relationships/hyperlink" Target="https://ru.wikipedia.org/wiki/1923_%D0%B3%D0%BE%D0%B4" TargetMode="External"/><Relationship Id="rId7" Type="http://schemas.openxmlformats.org/officeDocument/2006/relationships/hyperlink" Target="https://ru.wikipedia.org/wiki/1941_%D0%B3%D0%BE%D0%B4" TargetMode="External"/><Relationship Id="rId12" Type="http://schemas.openxmlformats.org/officeDocument/2006/relationships/hyperlink" Target="https://ru.wikipedia.org/wiki/1948_%D0%B3%D0%BE%D0%B4" TargetMode="External"/><Relationship Id="rId17" Type="http://schemas.openxmlformats.org/officeDocument/2006/relationships/hyperlink" Target="https://ru.wikipedia.org/wiki/%D0%A1%D0%BE%D1%8E%D0%B7_%D1%85%D1%83%D0%B4%D0%BE%D0%B6%D0%BD%D0%B8%D0%BA%D0%BE%D0%B2_%D0%A1%D0%A1%D0%A1%D0%A0" TargetMode="External"/><Relationship Id="rId2" Type="http://schemas.openxmlformats.org/officeDocument/2006/relationships/hyperlink" Target="https://ru.wikipedia.org/wiki/4_%D0%B8%D1%8E%D0%BD%D1%8F" TargetMode="External"/><Relationship Id="rId16" Type="http://schemas.openxmlformats.org/officeDocument/2006/relationships/hyperlink" Target="https://ru.wikipedia.org/wiki/1968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2%D0%BE%D0%B2%D1%81%D0%BA%D0%B0%D1%8F_%D0%BE%D0%B1%D0%BB%D0%B0%D1%81%D1%82%D1%8C" TargetMode="External"/><Relationship Id="rId11" Type="http://schemas.openxmlformats.org/officeDocument/2006/relationships/hyperlink" Target="https://ru.wikipedia.org/wiki/1941" TargetMode="External"/><Relationship Id="rId5" Type="http://schemas.openxmlformats.org/officeDocument/2006/relationships/hyperlink" Target="https://ru.wikipedia.org/wiki/%D0%9D%D0%B5%D0%BA%D0%BB%D0%B8%D0%BD%D0%BE%D0%B2%D1%81%D0%BA%D0%B8%D0%B9_%D1%80%D0%B0%D0%B9%D0%BE%D0%BD" TargetMode="External"/><Relationship Id="rId15" Type="http://schemas.openxmlformats.org/officeDocument/2006/relationships/hyperlink" Target="https://ru.wikipedia.org/wiki/1953_%D0%B3%D0%BE%D0%B4" TargetMode="External"/><Relationship Id="rId10" Type="http://schemas.openxmlformats.org/officeDocument/2006/relationships/hyperlink" Target="https://ru.wikipedia.org/wiki/%D0%A2%D0%B1%D0%B8%D0%BB%D0%B8%D1%81%D0%B8" TargetMode="External"/><Relationship Id="rId19" Type="http://schemas.openxmlformats.org/officeDocument/2006/relationships/hyperlink" Target="https://ru.wikipedia.org/wiki/1977" TargetMode="External"/><Relationship Id="rId4" Type="http://schemas.openxmlformats.org/officeDocument/2006/relationships/hyperlink" Target="https://ru.wikipedia.org/wiki/%D0%92%D0%B0%D1%80%D0%B5%D0%BD%D0%BE%D0%B2%D0%BA%D0%B0" TargetMode="External"/><Relationship Id="rId9" Type="http://schemas.openxmlformats.org/officeDocument/2006/relationships/hyperlink" Target="https://ru.wikipedia.org/wiki/%D0%90%D0%B2%D0%B8%D0%B0%D1%86%D0%B8%D0%BE%D0%BD%D0%BD%D1%8B%D0%B9_%D0%B7%D0%B0%D0%B2%D0%BE%D0%B4" TargetMode="External"/><Relationship Id="rId14" Type="http://schemas.openxmlformats.org/officeDocument/2006/relationships/hyperlink" Target="https://ru.wikipedia.org/wiki/%D0%9A%D0%BE%D0%B1%D1%83%D0%BB%D0%B0%D0%B4%D0%B7%D0%B5,_%D0%A1%D0%B5%D1%80%D0%B3%D0%B5%D0%B9_%D0%A1%D0%BE%D0%BB%D0%BE%D0%BC%D0%BE%D0%BD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04B9E9-042E-4252-A6FF-B60595805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7" y="1987826"/>
            <a:ext cx="11449877" cy="2491409"/>
          </a:xfrm>
        </p:spPr>
        <p:txBody>
          <a:bodyPr>
            <a:noAutofit/>
          </a:bodyPr>
          <a:lstStyle/>
          <a:p>
            <a:r>
              <a:rPr lang="ru-RU" sz="6000" u="sng" dirty="0">
                <a:solidFill>
                  <a:srgbClr val="663300"/>
                </a:solidFill>
              </a:rPr>
              <a:t>художники старого Таганрога</a:t>
            </a:r>
            <a:br>
              <a:rPr lang="ru-RU" sz="6000" u="sng" dirty="0">
                <a:solidFill>
                  <a:srgbClr val="663300"/>
                </a:solidFill>
              </a:rPr>
            </a:br>
            <a:endParaRPr lang="ru-RU" sz="6000" u="sng" dirty="0">
              <a:solidFill>
                <a:srgbClr val="6633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21A3C21-9F3F-4D80-9E9A-C8E2F479C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-1113183" y="5685182"/>
            <a:ext cx="291548" cy="46382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276603-B3C6-400B-ABAB-BA3381A7E752}"/>
              </a:ext>
            </a:extLst>
          </p:cNvPr>
          <p:cNvSpPr txBox="1"/>
          <p:nvPr/>
        </p:nvSpPr>
        <p:spPr>
          <a:xfrm>
            <a:off x="4314547" y="4101483"/>
            <a:ext cx="556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Гриценко Варвара</a:t>
            </a:r>
          </a:p>
        </p:txBody>
      </p:sp>
    </p:spTree>
    <p:extLst>
      <p:ext uri="{BB962C8B-B14F-4D97-AF65-F5344CB8AC3E}">
        <p14:creationId xmlns:p14="http://schemas.microsoft.com/office/powerpoint/2010/main" xmlns="" val="23054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FA9F13-58C5-49A5-A928-4C0136E37F59}"/>
              </a:ext>
            </a:extLst>
          </p:cNvPr>
          <p:cNvSpPr txBox="1"/>
          <p:nvPr/>
        </p:nvSpPr>
        <p:spPr>
          <a:xfrm>
            <a:off x="762001" y="1421226"/>
            <a:ext cx="10482468" cy="438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27 января 1928 года в Таганроге, затем семья переехала в Москву. В  1944 году учился в Московском художественном училище им. 1905 года. После возвращения семьи в Таганрог окончил среднюю школу №2 им. А. П. Чехова. С 1948 по 1953 годы обучался в Ростовском художественном училище им. М. Б. Грекова. 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училища жил и работал в Таганроге. С 1953 года преподавал рисование и черчение в средней школе №2, с 1960 года работал художником-оформителем на Таганрогском комбайновом заводе. Учился на заочном отделении во ВГИКе с 1960 по 1963 годы. 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Принимал участие с 1958 года в городских и областных, а с 1967 года в зональных и республиканских художественных выставках. Участник Всесоюзной художественной выставки в 1978 году. 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выставки художника в Таганроге проводились в 1963, 1965, 1968, 1969, 1971 и 1980 годах. 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Союза художников СССР с 1964 года. </a:t>
            </a:r>
          </a:p>
          <a:p>
            <a:pPr algn="just"/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Таганрогской секции Ростовского областного отделения Союза художников РСФСР с 1963 по 1964 годы.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591100-863B-449B-8505-8B55A1AF4B48}"/>
              </a:ext>
            </a:extLst>
          </p:cNvPr>
          <p:cNvSpPr txBox="1"/>
          <p:nvPr/>
        </p:nvSpPr>
        <p:spPr>
          <a:xfrm>
            <a:off x="4393095" y="680834"/>
            <a:ext cx="300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Лунев Владимир Ильич</a:t>
            </a:r>
          </a:p>
        </p:txBody>
      </p:sp>
    </p:spTree>
    <p:extLst>
      <p:ext uri="{BB962C8B-B14F-4D97-AF65-F5344CB8AC3E}">
        <p14:creationId xmlns:p14="http://schemas.microsoft.com/office/powerpoint/2010/main" xmlns="" val="2749903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30FC55-4E13-4360-BA3B-00F16D7F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87" y="494242"/>
            <a:ext cx="7437405" cy="5274335"/>
          </a:xfrm>
          <a:prstGeom prst="rect">
            <a:avLst/>
          </a:prstGeom>
          <a:ln>
            <a:solidFill>
              <a:srgbClr val="663300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F4D4AA-C103-4CDB-A5AA-FBF5231D3E01}"/>
              </a:ext>
            </a:extLst>
          </p:cNvPr>
          <p:cNvSpPr txBox="1"/>
          <p:nvPr/>
        </p:nvSpPr>
        <p:spPr>
          <a:xfrm>
            <a:off x="4034553" y="5931312"/>
            <a:ext cx="412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 Сегодня соревнования»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818038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BE5B7C-E6DC-4A83-8EBF-C456BCD3B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47" y="604703"/>
            <a:ext cx="7036904" cy="5249635"/>
          </a:xfrm>
          <a:prstGeom prst="rect">
            <a:avLst/>
          </a:prstGeom>
          <a:ln>
            <a:solidFill>
              <a:srgbClr val="663300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735337-6248-4FA4-8149-002A1B80050D}"/>
              </a:ext>
            </a:extLst>
          </p:cNvPr>
          <p:cNvSpPr txBox="1"/>
          <p:nvPr/>
        </p:nvSpPr>
        <p:spPr>
          <a:xfrm>
            <a:off x="4141304" y="6022464"/>
            <a:ext cx="390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 Таганрог. Богудония.»</a:t>
            </a:r>
          </a:p>
        </p:txBody>
      </p:sp>
    </p:spTree>
    <p:extLst>
      <p:ext uri="{BB962C8B-B14F-4D97-AF65-F5344CB8AC3E}">
        <p14:creationId xmlns:p14="http://schemas.microsoft.com/office/powerpoint/2010/main" xmlns="" val="4199665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29DBF4-391F-4B3B-8A9E-425B1F95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44" y="505769"/>
            <a:ext cx="6527912" cy="5367058"/>
          </a:xfrm>
          <a:prstGeom prst="rect">
            <a:avLst/>
          </a:prstGeom>
          <a:ln>
            <a:solidFill>
              <a:srgbClr val="9966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F021D5-7491-44C7-AEBA-4A1D84C52742}"/>
              </a:ext>
            </a:extLst>
          </p:cNvPr>
          <p:cNvSpPr txBox="1"/>
          <p:nvPr/>
        </p:nvSpPr>
        <p:spPr>
          <a:xfrm>
            <a:off x="3902765" y="5996152"/>
            <a:ext cx="438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 На Дону. Район Азова.»</a:t>
            </a:r>
          </a:p>
        </p:txBody>
      </p:sp>
    </p:spTree>
    <p:extLst>
      <p:ext uri="{BB962C8B-B14F-4D97-AF65-F5344CB8AC3E}">
        <p14:creationId xmlns:p14="http://schemas.microsoft.com/office/powerpoint/2010/main" xmlns="" val="457910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E4306E-69E8-422C-B16F-84C373123861}"/>
              </a:ext>
            </a:extLst>
          </p:cNvPr>
          <p:cNvSpPr txBox="1"/>
          <p:nvPr/>
        </p:nvSpPr>
        <p:spPr>
          <a:xfrm>
            <a:off x="410818" y="867880"/>
            <a:ext cx="111848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Родился в Таганроге 20 мая 1920 года в семье иконописца. Окончил Таганрогскую школу № 15. Первые уроки мастерства получил от своего отца Гаврила Ивановича Цыкалова – человека удивительной судьбы. Посещал художественную студию авиационного завода, которой руководил С. А. Орлов. </a:t>
            </a:r>
          </a:p>
          <a:p>
            <a:r>
              <a:rPr lang="ru-RU" dirty="0">
                <a:solidFill>
                  <a:srgbClr val="663300"/>
                </a:solidFill>
              </a:rPr>
              <a:t>В 1938 году поступил в Ростовское художественное училище на живописно-педагогическое отделение. После двух лет обучения в 1940 году был призван в армию. Участник Великой Отечественной войны (1941-1945), имеет множество наград, в т.ч. Орден Славы 3-ей степени, Орден Отечественной войны  1-й степени. </a:t>
            </a:r>
          </a:p>
          <a:p>
            <a:r>
              <a:rPr lang="ru-RU" dirty="0">
                <a:solidFill>
                  <a:srgbClr val="663300"/>
                </a:solidFill>
              </a:rPr>
              <a:t>После демобилизации работал руководителем городских студий изобразительного искусства и только в 1949 году заканчивает училище экстерном с защитой дипломной работы «Трубопрокатный цех». Работа, посвященная героике послевоенных буден, получила одобрение экзаменационной комиссии и высшую оценку. </a:t>
            </a:r>
          </a:p>
          <a:p>
            <a:r>
              <a:rPr lang="ru-RU" dirty="0">
                <a:solidFill>
                  <a:srgbClr val="663300"/>
                </a:solidFill>
              </a:rPr>
              <a:t>В 1950 году поступает на графический факультет Киевского Государственного художественного института. Однако фронтовые раны не позволили продолжить учебу. Возвращается в Таганрог, где продолжает педагогическую и творческую деятельность. В 1952 году был принят в городские мастерские Художественного фонда, а вскоре и в состав Художественного совета. </a:t>
            </a:r>
          </a:p>
          <a:p>
            <a:r>
              <a:rPr lang="ru-RU" dirty="0">
                <a:solidFill>
                  <a:srgbClr val="663300"/>
                </a:solidFill>
              </a:rPr>
              <a:t>Принимал участие в городских, областных, зональных, республиканских и всесоюзных художественных выставках с 1949 года. </a:t>
            </a:r>
          </a:p>
          <a:p>
            <a:r>
              <a:rPr lang="ru-RU" dirty="0">
                <a:solidFill>
                  <a:srgbClr val="663300"/>
                </a:solidFill>
              </a:rPr>
              <a:t>В 1967 году становится кандидатом, а в 1972 году членом Союза художников РСФСР.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9563CC-5D91-499A-A86D-02AEB1D78D9C}"/>
              </a:ext>
            </a:extLst>
          </p:cNvPr>
          <p:cNvSpPr txBox="1"/>
          <p:nvPr/>
        </p:nvSpPr>
        <p:spPr>
          <a:xfrm>
            <a:off x="4108174" y="498548"/>
            <a:ext cx="379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663300"/>
                </a:solidFill>
              </a:rPr>
              <a:t>Николай Гаврилович Цикалов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73147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E42679-A76E-4BDA-A6AE-F0B9B9A1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228" y="479042"/>
            <a:ext cx="5597543" cy="5581864"/>
          </a:xfrm>
          <a:prstGeom prst="rect">
            <a:avLst/>
          </a:prstGeom>
          <a:ln>
            <a:solidFill>
              <a:srgbClr val="9966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83B4FE-B9B4-40B2-8531-C28DAFC9AF54}"/>
              </a:ext>
            </a:extLst>
          </p:cNvPr>
          <p:cNvSpPr txBox="1"/>
          <p:nvPr/>
        </p:nvSpPr>
        <p:spPr>
          <a:xfrm>
            <a:off x="4684642" y="6194292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« Каменная лестница»</a:t>
            </a:r>
          </a:p>
        </p:txBody>
      </p:sp>
    </p:spTree>
    <p:extLst>
      <p:ext uri="{BB962C8B-B14F-4D97-AF65-F5344CB8AC3E}">
        <p14:creationId xmlns:p14="http://schemas.microsoft.com/office/powerpoint/2010/main" xmlns="" val="146794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A823D1-297E-4809-A769-1DEB8165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61" y="638070"/>
            <a:ext cx="6798077" cy="5073617"/>
          </a:xfrm>
          <a:prstGeom prst="rect">
            <a:avLst/>
          </a:prstGeom>
          <a:ln>
            <a:solidFill>
              <a:srgbClr val="6633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1A91D3-710D-4FC3-83E2-CE4E90C9F531}"/>
              </a:ext>
            </a:extLst>
          </p:cNvPr>
          <p:cNvSpPr txBox="1"/>
          <p:nvPr/>
        </p:nvSpPr>
        <p:spPr>
          <a:xfrm>
            <a:off x="5367130" y="5877534"/>
            <a:ext cx="14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« Порт »</a:t>
            </a:r>
          </a:p>
        </p:txBody>
      </p:sp>
    </p:spTree>
    <p:extLst>
      <p:ext uri="{BB962C8B-B14F-4D97-AF65-F5344CB8AC3E}">
        <p14:creationId xmlns:p14="http://schemas.microsoft.com/office/powerpoint/2010/main" xmlns="" val="3527164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328A05-268C-4A99-8B7F-4F4A1977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87" y="532637"/>
            <a:ext cx="9144825" cy="5381088"/>
          </a:xfrm>
          <a:prstGeom prst="rect">
            <a:avLst/>
          </a:prstGeom>
          <a:ln>
            <a:solidFill>
              <a:srgbClr val="996600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9EB657-AE8F-40D8-B48D-3888C310F691}"/>
              </a:ext>
            </a:extLst>
          </p:cNvPr>
          <p:cNvSpPr txBox="1"/>
          <p:nvPr/>
        </p:nvSpPr>
        <p:spPr>
          <a:xfrm>
            <a:off x="4485860" y="6094530"/>
            <a:ext cx="322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 </a:t>
            </a:r>
            <a:r>
              <a:rPr lang="ru-RU" sz="2400" dirty="0">
                <a:solidFill>
                  <a:srgbClr val="663300"/>
                </a:solidFill>
              </a:rPr>
              <a:t>Весенний день»</a:t>
            </a:r>
          </a:p>
        </p:txBody>
      </p:sp>
    </p:spTree>
    <p:extLst>
      <p:ext uri="{BB962C8B-B14F-4D97-AF65-F5344CB8AC3E}">
        <p14:creationId xmlns:p14="http://schemas.microsoft.com/office/powerpoint/2010/main" xmlns="" val="58277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769DE3-335B-4CE2-A26B-B75F93AEAC89}"/>
              </a:ext>
            </a:extLst>
          </p:cNvPr>
          <p:cNvSpPr txBox="1"/>
          <p:nvPr/>
        </p:nvSpPr>
        <p:spPr>
          <a:xfrm>
            <a:off x="1818861" y="2459504"/>
            <a:ext cx="8554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663300"/>
                </a:solidFill>
              </a:rPr>
              <a:t>Творчество таганрогских художников  является достоянием и историей города.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Нам остается беречь и хранить работы наших земляков, передовая другим поколениям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1554" y="4220308"/>
            <a:ext cx="6858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Использованные источники: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Рассказ со слов очевидца.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464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AB5872-0984-4D0D-BE19-28E71C242D35}"/>
              </a:ext>
            </a:extLst>
          </p:cNvPr>
          <p:cNvSpPr txBox="1"/>
          <p:nvPr/>
        </p:nvSpPr>
        <p:spPr>
          <a:xfrm>
            <a:off x="655982" y="1351508"/>
            <a:ext cx="108800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В начале 70х мой прадедушка Гарей Александрович Мальков работал старшим инженером научной организации труда и промышленной эстетике на заводе Виброприбор. Помимо основных обязанностей в его работу входило оформление предприятия к праздникам 7-е ноября и  1-е мая. </a:t>
            </a:r>
          </a:p>
          <a:p>
            <a:r>
              <a:rPr lang="ru-RU" sz="2400" dirty="0">
                <a:solidFill>
                  <a:srgbClr val="663300"/>
                </a:solidFill>
              </a:rPr>
              <a:t>Художественное панно больших размеров предназначалось для наружного оформления, но его не мог выполнить заводской художник. Поэтому панно приходилось заказывать в таганрогских художественных мастерских. Там мой прадед познакомился с членами союза советских художников: Дереберей И. Г., Цикаловым Н. Г.  и Луневым Н. А.</a:t>
            </a:r>
          </a:p>
        </p:txBody>
      </p:sp>
    </p:spTree>
    <p:extLst>
      <p:ext uri="{BB962C8B-B14F-4D97-AF65-F5344CB8AC3E}">
        <p14:creationId xmlns:p14="http://schemas.microsoft.com/office/powerpoint/2010/main" xmlns="" val="214987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90D1F2-B191-4E19-A258-0487D86DD0C4}"/>
              </a:ext>
            </a:extLst>
          </p:cNvPr>
          <p:cNvSpPr txBox="1"/>
          <p:nvPr/>
        </p:nvSpPr>
        <p:spPr>
          <a:xfrm>
            <a:off x="757030" y="1767006"/>
            <a:ext cx="10677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Мой прадедушка рассказывает:</a:t>
            </a:r>
            <a:r>
              <a:rPr lang="en-US" sz="2400" dirty="0">
                <a:solidFill>
                  <a:srgbClr val="663300"/>
                </a:solidFill>
              </a:rPr>
              <a:t> </a:t>
            </a:r>
            <a:r>
              <a:rPr lang="ru-RU" sz="2400" dirty="0">
                <a:solidFill>
                  <a:srgbClr val="663300"/>
                </a:solidFill>
              </a:rPr>
              <a:t>« В 1972 г. Майское оформление заводского панно разрабатывал Дереберя И. Г. Он предложил мне зайти к нему в творческую мастерскую и обсудить нюансы оформления панно. </a:t>
            </a:r>
          </a:p>
          <a:p>
            <a:r>
              <a:rPr lang="ru-RU" sz="2400" dirty="0">
                <a:solidFill>
                  <a:srgbClr val="663300"/>
                </a:solidFill>
              </a:rPr>
              <a:t>Мы сидели за столом и передо мной лежал нарисованный на листке бумаге карандашный эскиз  улицы. Мне эскиз очень понравился, Иван Григорьевич это заметил и подарил мне его.» Так в нашей семье и оказался этот рисунок талантливого художника.</a:t>
            </a:r>
          </a:p>
          <a:p>
            <a:r>
              <a:rPr lang="ru-RU" dirty="0"/>
              <a:t>  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3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48FA31-8ABB-4891-BB2F-8E0B2D7E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243" y="311426"/>
            <a:ext cx="4437514" cy="6235148"/>
          </a:xfrm>
          <a:prstGeom prst="rect">
            <a:avLst/>
          </a:prstGeom>
          <a:solidFill>
            <a:srgbClr val="663300"/>
          </a:solidFill>
          <a:ln>
            <a:solidFill>
              <a:srgbClr val="9966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18041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011A7E-FCCD-45BF-8FB0-9FCA4F15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1" y="1262269"/>
            <a:ext cx="3073132" cy="4545495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336E62-0BBD-47F4-8549-442372FB1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392" y="1262269"/>
            <a:ext cx="3367215" cy="4545495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D15C61-137F-4FDC-87D2-5F02471DF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923" y="1262269"/>
            <a:ext cx="2177720" cy="2272748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C63E05-DF41-42F6-A5B5-739FDECDB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203" y="3667675"/>
            <a:ext cx="1878879" cy="2140089"/>
          </a:xfrm>
          <a:prstGeom prst="rect">
            <a:avLst/>
          </a:prstGeom>
          <a:ln>
            <a:solidFill>
              <a:srgbClr val="9966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8C2047-EA98-4D05-8FB4-237B2248E370}"/>
              </a:ext>
            </a:extLst>
          </p:cNvPr>
          <p:cNvSpPr txBox="1"/>
          <p:nvPr/>
        </p:nvSpPr>
        <p:spPr>
          <a:xfrm>
            <a:off x="4724399" y="47707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663300"/>
                </a:solidFill>
              </a:rPr>
              <a:t>Фрагменты этюда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415292-7CB0-412F-BEBF-B840F5AF2E24}"/>
              </a:ext>
            </a:extLst>
          </p:cNvPr>
          <p:cNvSpPr txBox="1"/>
          <p:nvPr/>
        </p:nvSpPr>
        <p:spPr>
          <a:xfrm>
            <a:off x="1583345" y="5979970"/>
            <a:ext cx="23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акация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B0596A-AF19-41EB-8618-E915E7236E9C}"/>
              </a:ext>
            </a:extLst>
          </p:cNvPr>
          <p:cNvSpPr txBox="1"/>
          <p:nvPr/>
        </p:nvSpPr>
        <p:spPr>
          <a:xfrm>
            <a:off x="4412393" y="5979970"/>
            <a:ext cx="336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663300"/>
                </a:solidFill>
              </a:rPr>
              <a:t>мальчик идущий по мостику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E4997B-DA56-44AA-B288-7A673C595D27}"/>
              </a:ext>
            </a:extLst>
          </p:cNvPr>
          <p:cNvSpPr txBox="1"/>
          <p:nvPr/>
        </p:nvSpPr>
        <p:spPr>
          <a:xfrm>
            <a:off x="8454887" y="5979970"/>
            <a:ext cx="25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Подпись художника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9342743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B83297D-E7CF-4AE1-B86C-E0E65FA6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93" y="313923"/>
            <a:ext cx="4530413" cy="6230154"/>
          </a:xfrm>
          <a:prstGeom prst="rect">
            <a:avLst/>
          </a:prstGeom>
          <a:ln>
            <a:solidFill>
              <a:srgbClr val="996600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39AAC-E14A-49BC-8257-9A2FF9E311FB}"/>
              </a:ext>
            </a:extLst>
          </p:cNvPr>
          <p:cNvSpPr txBox="1"/>
          <p:nvPr/>
        </p:nvSpPr>
        <p:spPr>
          <a:xfrm>
            <a:off x="490331" y="1139686"/>
            <a:ext cx="3180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63300"/>
                </a:solidFill>
              </a:rPr>
              <a:t>Иван Григорьевич Дереберя</a:t>
            </a:r>
          </a:p>
        </p:txBody>
      </p:sp>
    </p:spTree>
    <p:extLst>
      <p:ext uri="{BB962C8B-B14F-4D97-AF65-F5344CB8AC3E}">
        <p14:creationId xmlns:p14="http://schemas.microsoft.com/office/powerpoint/2010/main" xmlns="" val="191748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31FCC8-AA4F-4160-9AEC-572FF9ADC16B}"/>
              </a:ext>
            </a:extLst>
          </p:cNvPr>
          <p:cNvSpPr txBox="1"/>
          <p:nvPr/>
        </p:nvSpPr>
        <p:spPr>
          <a:xfrm>
            <a:off x="314741" y="533112"/>
            <a:ext cx="11347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Иван </a:t>
            </a:r>
            <a:r>
              <a:rPr lang="ru-RU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Дереберя</a:t>
            </a:r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 родился </a:t>
            </a:r>
            <a:r>
              <a:rPr lang="ru-RU" b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2" tooltip="4 ию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 июня</a:t>
            </a:r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3" tooltip="1923 г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1923 года</a:t>
            </a:r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в селе </a:t>
            </a:r>
            <a:r>
              <a:rPr lang="ru-RU" b="0" u="none" strike="noStrike" dirty="0" err="1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4" tooltip="Варенов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Вареновка</a:t>
            </a:r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5" tooltip="Неклиновский райо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Неклиновского района</a:t>
            </a:r>
            <a:r>
              <a:rPr lang="ru-RU" b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6" tooltip="Ростовская обла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Ростовской области</a:t>
            </a:r>
            <a:r>
              <a:rPr lang="ru-RU" b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            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507404-99A5-4E5D-8879-9F5D17225DCA}"/>
              </a:ext>
            </a:extLst>
          </p:cNvPr>
          <p:cNvSpPr txBox="1"/>
          <p:nvPr/>
        </p:nvSpPr>
        <p:spPr>
          <a:xfrm>
            <a:off x="314741" y="1072778"/>
            <a:ext cx="1156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  <a:cs typeface="Aharoni" panose="02010803020104030203" pitchFamily="2" charset="-79"/>
              </a:rPr>
              <a:t>В 1929 году семья будущего художника переехала в Таганрог. Где Иван Григорьевич учился в средней школе и занимался в изостудии городского Дома пионеров.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D082A9-F45C-41CD-A293-7D41C97414CF}"/>
              </a:ext>
            </a:extLst>
          </p:cNvPr>
          <p:cNvSpPr txBox="1"/>
          <p:nvPr/>
        </p:nvSpPr>
        <p:spPr>
          <a:xfrm>
            <a:off x="314741" y="1889443"/>
            <a:ext cx="11560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1941 г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1941 году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незадолго до оккупации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Таганро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Таганрога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Авиационный зав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авиационный завод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на котором работал токарем-универсалом Иван Дереберя, был эвакуирован в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Тбилис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Тбилиси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Иван прожил в Тбилиси с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194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1941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1948 г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1948 год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Посещал студию при </a:t>
            </a:r>
            <a:r>
              <a:rPr lang="ru-RU" b="0" i="0" u="sng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Тбилисская академия художест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Тбилисской Академии художеств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занимался в классе известного графика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Кобуладзе, Сергей Соломон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Сергея Кобуладзе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E629E0-ECF6-4EEB-8DE2-97709B006730}"/>
              </a:ext>
            </a:extLst>
          </p:cNvPr>
          <p:cNvSpPr txBox="1"/>
          <p:nvPr/>
        </p:nvSpPr>
        <p:spPr>
          <a:xfrm>
            <a:off x="314741" y="3214950"/>
            <a:ext cx="115608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В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15" tooltip="1953 г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1953 году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Иван Дереберя приступает к  творческой деятельности в Таганрогских художественных мастерских.  Начинает принимать  участие в городских и областных выставках. В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16" tooltip="1968 год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1968 году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 Иван Дереберя был принят в 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17" tooltip="Союз художников ССС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Союз художников СССР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dirty="0">
                <a:solidFill>
                  <a:srgbClr val="663300"/>
                </a:solidFill>
                <a:latin typeface="Arial" panose="020B0604020202020204" pitchFamily="34" charset="0"/>
              </a:rPr>
              <a:t>Также он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 участвует  в республиканских выставках «Художники России детям» (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18" tooltip="197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1976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), «Всегда начеку» (</a:t>
            </a:r>
            <a:r>
              <a:rPr lang="ru-RU" b="0" i="0" u="none" strike="noStrike" dirty="0">
                <a:solidFill>
                  <a:srgbClr val="663300"/>
                </a:solidFill>
                <a:effectLst/>
                <a:latin typeface="Arial" panose="020B0604020202020204" pitchFamily="34" charset="0"/>
                <a:hlinkClick r:id="rId19" tooltip="197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1977</a:t>
            </a:r>
            <a:r>
              <a:rPr lang="ru-RU" b="0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). Работы Деребери с этих выставок были приобретены в государственные музеи Москвы и Ленинграда</a:t>
            </a:r>
            <a:r>
              <a:rPr lang="ru-RU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482733-AD8F-4F7B-AA6C-4D17C4EA2670}"/>
              </a:ext>
            </a:extLst>
          </p:cNvPr>
          <p:cNvSpPr txBox="1"/>
          <p:nvPr/>
        </p:nvSpPr>
        <p:spPr>
          <a:xfrm>
            <a:off x="315570" y="4847559"/>
            <a:ext cx="115608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663300"/>
                </a:solidFill>
              </a:rPr>
              <a:t>С середины 60-х годов Дереберя  проявляет себя  как крупный исторический график и живописец.. В 1968 году, являясь одним из ведущих графиков Таганрога, Иван Григорьевич поднимается на новый профессиональный уровень, став Членом Союза художников СССР. В 1997 году Иван Григорьевич Дереберя и его серия «Чехов и Таганрог» были высоко оценены в Великобритании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0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DF14E8-4CAA-4286-B06B-64922C73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55" y="572213"/>
            <a:ext cx="6750689" cy="5258743"/>
          </a:xfrm>
          <a:prstGeom prst="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326E69-3FD8-4254-A702-6856D4D637C2}"/>
              </a:ext>
            </a:extLst>
          </p:cNvPr>
          <p:cNvSpPr txBox="1"/>
          <p:nvPr/>
        </p:nvSpPr>
        <p:spPr>
          <a:xfrm>
            <a:off x="4890052" y="6101121"/>
            <a:ext cx="24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« Старый базар»</a:t>
            </a:r>
          </a:p>
        </p:txBody>
      </p:sp>
    </p:spTree>
    <p:extLst>
      <p:ext uri="{BB962C8B-B14F-4D97-AF65-F5344CB8AC3E}">
        <p14:creationId xmlns:p14="http://schemas.microsoft.com/office/powerpoint/2010/main" xmlns="" val="1163237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FB46D1-16F2-49E7-A09B-F24973137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4" y="691436"/>
            <a:ext cx="5314122" cy="5259337"/>
          </a:xfrm>
          <a:prstGeom prst="rect">
            <a:avLst/>
          </a:prstGeom>
          <a:ln>
            <a:solidFill>
              <a:srgbClr val="9966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42644D-C9D4-4B86-8A05-D3EFAA09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47" y="691436"/>
            <a:ext cx="3862326" cy="5259337"/>
          </a:xfrm>
          <a:prstGeom prst="rect">
            <a:avLst/>
          </a:prstGeom>
          <a:ln>
            <a:solidFill>
              <a:srgbClr val="9966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811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774</TotalTime>
  <Words>736</Words>
  <Application>Microsoft Office PowerPoint</Application>
  <PresentationFormat>Произвольный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Савон</vt:lpstr>
      <vt:lpstr>художники старого Таганрога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2016</cp:lastModifiedBy>
  <cp:revision>10</cp:revision>
  <dcterms:created xsi:type="dcterms:W3CDTF">2024-01-14T18:03:50Z</dcterms:created>
  <dcterms:modified xsi:type="dcterms:W3CDTF">2024-02-17T11:26:06Z</dcterms:modified>
</cp:coreProperties>
</file>