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8" r:id="rId4"/>
    <p:sldId id="258" r:id="rId5"/>
    <p:sldId id="287" r:id="rId6"/>
    <p:sldId id="291" r:id="rId7"/>
    <p:sldId id="288" r:id="rId8"/>
    <p:sldId id="295" r:id="rId9"/>
    <p:sldId id="259" r:id="rId10"/>
    <p:sldId id="281" r:id="rId11"/>
    <p:sldId id="297" r:id="rId12"/>
    <p:sldId id="293" r:id="rId13"/>
    <p:sldId id="284" r:id="rId14"/>
    <p:sldId id="285" r:id="rId15"/>
    <p:sldId id="286" r:id="rId16"/>
    <p:sldId id="298" r:id="rId17"/>
    <p:sldId id="29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 varScale="1">
        <p:scale>
          <a:sx n="83" d="100"/>
          <a:sy n="83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0%BC%D0%B0%D0%BD%D0%B8%D1%84%D0%B5%D1%81%D1%82%20%D0%BE%20%D1%82%D1%80%D0%B5%D1%85%D0%B4%D0%BD%D0%B5%D0%B2%D0%BD%D0%BE%D0%B9%20%D0%B1%D0%B0%D1%80%D1%89%D0%B8%D0%BD%D0%B5%20%D0%B1%D1%8B%D0%BB%20%D0%B8%D0%B7%D0%B4%D0%B0%D0%BD%20%D0%B2%201797%20%D0%B3&amp;fp=0&amp;pos=2&amp;rpt=simage&amp;uinfo=ww-1583-wh-816-fw-1358-fh-598-pd-1&amp;img_url=http://900igr.net/datai/istorija/Pavel-1/0018-015-Manifest-o-trekhdnevnoj-barschine.jpg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488832" cy="2520280"/>
          </a:xfrm>
        </p:spPr>
        <p:txBody>
          <a:bodyPr>
            <a:noAutofit/>
          </a:bodyPr>
          <a:lstStyle/>
          <a:p>
            <a:r>
              <a:rPr lang="ru-RU" dirty="0" smtClean="0"/>
              <a:t>Внутренняя политика Павла 1</a:t>
            </a:r>
            <a:br>
              <a:rPr lang="ru-RU" dirty="0" smtClean="0"/>
            </a:br>
            <a:r>
              <a:rPr lang="ru-RU" dirty="0" smtClean="0"/>
              <a:t>1796-1801 гг.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1.Для солдат сократили число телесных  палочных  наказаний</a:t>
            </a:r>
          </a:p>
          <a:p>
            <a:r>
              <a:rPr lang="ru-RU" sz="3200" dirty="0" smtClean="0"/>
              <a:t>2. Низшие чины могли жаловаться на офицеров</a:t>
            </a:r>
          </a:p>
          <a:p>
            <a:r>
              <a:rPr lang="ru-RU" sz="3200" dirty="0" smtClean="0"/>
              <a:t>3.Отличившиеся солдаты увольнялись до окончания срока службы, получали в награду по 100 рублей и земельный надел в 15 десятин.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Положение солдат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Плюсы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Минусы</a:t>
            </a:r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Противоречия крестьянской политики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defRPr/>
            </a:pPr>
            <a:r>
              <a:rPr lang="ru-RU" b="1" dirty="0" smtClean="0"/>
              <a:t>1797 г. – Манифест об ограничении барщины тремя днями в неделю и запрещено привлекать крестьян к работам в воскресные и праздничные дни.</a:t>
            </a:r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r>
              <a:rPr lang="ru-RU" b="1" dirty="0" smtClean="0"/>
              <a:t>Были запрещены телесные наказания для лиц, достигших 70-летнего возраста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Крестьянский вопрос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5" name="Содержимое 4" descr="http://900igr.net/datai/istorija/Pavel-1/0018-015-Manifest-o-trekhdnevnoj-barschine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842" y="1481138"/>
            <a:ext cx="3253315" cy="4525962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Бюрократизм</a:t>
            </a:r>
            <a:r>
              <a:rPr lang="ru-RU" dirty="0" smtClean="0"/>
              <a:t> -  </a:t>
            </a:r>
            <a:r>
              <a:rPr lang="ru-RU" dirty="0" smtClean="0">
                <a:solidFill>
                  <a:schemeClr val="dk1"/>
                </a:solidFill>
              </a:rPr>
              <a:t>система управления чиновнической администрации, оторванной от народа и защищающей интересы господствующего класса.</a:t>
            </a:r>
          </a:p>
          <a:p>
            <a:endParaRPr lang="ru-RU" dirty="0" smtClean="0">
              <a:solidFill>
                <a:schemeClr val="dk1"/>
              </a:solidFill>
            </a:endParaRPr>
          </a:p>
          <a:p>
            <a:r>
              <a:rPr lang="ru-RU" dirty="0" smtClean="0">
                <a:solidFill>
                  <a:schemeClr val="dk1"/>
                </a:solidFill>
              </a:rPr>
              <a:t>В стране введен порядок, при котором все дела решались чиновниками и даже полицейскими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cs typeface="Aharoni" pitchFamily="2" charset="-79"/>
              </a:rPr>
              <a:t>Павел I был убежден, что он должен не только управлять своими подданными, но регламентировать их жизнь, хозяйство, быт. </a:t>
            </a:r>
          </a:p>
          <a:p>
            <a:pPr algn="ctr">
              <a:defRPr/>
            </a:pPr>
            <a:r>
              <a:rPr lang="ru-RU" b="1" dirty="0" smtClean="0">
                <a:cs typeface="Aharoni" pitchFamily="2" charset="-79"/>
              </a:rPr>
              <a:t>По указам Павла I в Петербурге было запрещено носить круглые шляпы, фраки, сапоги. </a:t>
            </a:r>
          </a:p>
          <a:p>
            <a:pPr algn="ctr">
              <a:defRPr/>
            </a:pPr>
            <a:r>
              <a:rPr lang="ru-RU" dirty="0" smtClean="0">
                <a:cs typeface="Aharoni" pitchFamily="2" charset="-79"/>
              </a:rPr>
              <a:t>Петербург по указам должен был засыпать в 10 ч. вечера и просыпаться в 6 утра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980729"/>
            <a:ext cx="62646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cs typeface="Aharoni" pitchFamily="2" charset="-79"/>
              </a:rPr>
              <a:t>Почему деятельность императора Павла 1 невозможно оценить однозначно</a:t>
            </a:r>
            <a:r>
              <a:rPr lang="ru-RU" sz="4000" dirty="0" smtClean="0">
                <a:cs typeface="Aharoni" pitchFamily="2" charset="-79"/>
              </a:rPr>
              <a:t>?</a:t>
            </a:r>
            <a:endParaRPr lang="ru-RU" sz="40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1796- 1801</a:t>
            </a:r>
            <a:endParaRPr lang="ru-RU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2078807" y="1484784"/>
            <a:ext cx="4797449" cy="4968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906463" y="908720"/>
            <a:ext cx="3737545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3" name="Объект 3"/>
          <p:cNvPicPr>
            <a:picLocks noChangeAspect="1"/>
          </p:cNvPicPr>
          <p:nvPr/>
        </p:nvPicPr>
        <p:blipFill>
          <a:blip r:embed="rId3" cstate="print"/>
          <a:srcRect t="5334" r="-603" b="8743"/>
          <a:stretch>
            <a:fillRect/>
          </a:stretch>
        </p:blipFill>
        <p:spPr>
          <a:xfrm>
            <a:off x="251520" y="260648"/>
            <a:ext cx="8496944" cy="6160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Почему деятельность императора Павла 1 невозможно оценить однозначно</a:t>
            </a:r>
            <a:r>
              <a:rPr lang="ru-RU" sz="4000" dirty="0" smtClean="0"/>
              <a:t>?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https://cgs-look.com/wp-content/uploads/2022/02/2022-02-05-23-08-3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2" name="Picture 4" descr="https://simhm.ru/uploads/posts/2021-10/1635509916_6-borovikovskiy-portret-pavla-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8640"/>
            <a:ext cx="4752528" cy="604007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3244334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6319322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prstClr val="black"/>
                </a:solidFill>
              </a:rPr>
              <a:t> 1796-1801</a:t>
            </a:r>
            <a:endParaRPr lang="ru-RU" sz="2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Закон </a:t>
            </a:r>
            <a:r>
              <a:rPr lang="ru-RU" sz="2800" b="1" dirty="0" smtClean="0"/>
              <a:t>1797 г. – новый указ о порядке престолонаследия: престол переходит представителю царствующей династии мужского пола (сыновьям или братьям в порядке старшинства</a:t>
            </a:r>
            <a:r>
              <a:rPr lang="ru-RU" b="1" dirty="0" smtClean="0"/>
              <a:t> порядке престолонаследия</a:t>
            </a:r>
          </a:p>
          <a:p>
            <a:endParaRPr lang="ru-RU" b="1" dirty="0" smtClean="0"/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предотвращало возможность дворцовых переворотов</a:t>
            </a:r>
          </a:p>
          <a:p>
            <a:endParaRPr lang="ru-RU" b="1" i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dic.academic.ru/pictures/wiki/files/65/Arakcheev_Alexey_Andreevi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77072"/>
            <a:ext cx="2016224" cy="2279232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4" name="Picture 7" descr="http://history-gatchina.ru/paul/malta/imgmalta/pal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933056"/>
            <a:ext cx="1944216" cy="2407022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6" name="Picture 9" descr="http://history-gatchina.ru/museum/pavpalac/imgpavpalac/kutaiso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933056"/>
            <a:ext cx="2160240" cy="2376264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755576" y="764704"/>
            <a:ext cx="705678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ключевые должности в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1">
              <a:spcBef>
                <a:spcPct val="0"/>
              </a:spcBef>
              <a:defRPr/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 были назначены</a:t>
            </a:r>
          </a:p>
          <a:p>
            <a:pPr algn="ctr" rtl="1">
              <a:spcBef>
                <a:spcPct val="0"/>
              </a:spcBef>
              <a:defRPr/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доверенные лица Павла 1</a:t>
            </a:r>
          </a:p>
          <a:p>
            <a:pPr algn="ctr" rtl="1">
              <a:spcBef>
                <a:spcPct val="0"/>
              </a:spcBef>
              <a:defRPr/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смещены ставленники </a:t>
            </a:r>
          </a:p>
          <a:p>
            <a:pPr algn="ctr" rtl="1">
              <a:spcBef>
                <a:spcPct val="0"/>
              </a:spcBef>
              <a:defRPr/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Екатерины </a:t>
            </a:r>
            <a:r>
              <a:rPr lang="en-US" alt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ru-RU" sz="3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6158" y="3356992"/>
            <a:ext cx="1985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spcBef>
                <a:spcPct val="50000"/>
              </a:spcBef>
            </a:pPr>
            <a:r>
              <a:rPr lang="ru-RU" altLang="ru-RU" sz="2400" b="1" i="1" dirty="0" smtClean="0">
                <a:solidFill>
                  <a:srgbClr val="C00000"/>
                </a:solidFill>
                <a:latin typeface="Times New Roman" pitchFamily="18" charset="0"/>
              </a:rPr>
              <a:t>А.А.Аракчеев</a:t>
            </a:r>
            <a:endParaRPr lang="ru-RU" altLang="ru-RU" sz="24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31840" y="3356992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altLang="ru-RU" sz="2400" b="1" i="1" dirty="0" smtClean="0">
                <a:solidFill>
                  <a:srgbClr val="C00000"/>
                </a:solidFill>
                <a:latin typeface="Times New Roman" pitchFamily="18" charset="0"/>
              </a:rPr>
              <a:t>П.А.Пален</a:t>
            </a:r>
            <a:endParaRPr lang="ru-RU" altLang="ru-RU" sz="24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24128" y="3356992"/>
            <a:ext cx="18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i="1" dirty="0" err="1" smtClean="0">
                <a:solidFill>
                  <a:srgbClr val="C00000"/>
                </a:solidFill>
                <a:latin typeface="Times New Roman" pitchFamily="18" charset="0"/>
              </a:rPr>
              <a:t>И.П.Кутайсов</a:t>
            </a:r>
            <a:endParaRPr lang="ru-RU" altLang="ru-RU" sz="20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7669212" cy="533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483768" y="404664"/>
            <a:ext cx="4032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000000"/>
                </a:solidFill>
              </a:rPr>
              <a:t>Гатчина при Павле 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 sz="28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https://cgs-look.com/wp-content/uploads/2022/02/2022-02-05-23-08-3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2304256" cy="4392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5" name="Прямоугольник 4"/>
          <p:cNvSpPr/>
          <p:nvPr/>
        </p:nvSpPr>
        <p:spPr>
          <a:xfrm>
            <a:off x="899592" y="5301208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Павел </a:t>
            </a:r>
            <a:r>
              <a:rPr lang="en-US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rgbClr val="051101"/>
                </a:solidFill>
                <a:latin typeface="Times New Roman" pitchFamily="18" charset="0"/>
                <a:cs typeface="Times New Roman" pitchFamily="18" charset="0"/>
              </a:rPr>
              <a:t>одел русских солдат в немецкие мундиры и парики с косами и буклями</a:t>
            </a:r>
            <a:r>
              <a:rPr lang="ru-RU" altLang="ru-RU" sz="2000" b="1" i="1" dirty="0" smtClean="0">
                <a:solidFill>
                  <a:srgbClr val="05110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764704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000000"/>
                </a:solidFill>
                <a:cs typeface="Times New Roman" pitchFamily="18" charset="0"/>
              </a:rPr>
              <a:t>За основу – принята</a:t>
            </a:r>
          </a:p>
          <a:p>
            <a:pPr algn="ctr" rtl="1"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000000"/>
                </a:solidFill>
                <a:cs typeface="Times New Roman" pitchFamily="18" charset="0"/>
              </a:rPr>
              <a:t>модель прусской армии</a:t>
            </a:r>
          </a:p>
          <a:p>
            <a:pPr algn="ctr" rtl="1"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000000"/>
                </a:solidFill>
                <a:cs typeface="Times New Roman" pitchFamily="18" charset="0"/>
              </a:rPr>
              <a:t>Жесточайшая дисциплина.</a:t>
            </a:r>
            <a:endParaRPr lang="ru-RU" altLang="ru-RU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692696"/>
            <a:ext cx="3024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0"/>
              </a:spcBef>
              <a:defRPr/>
            </a:pPr>
            <a:endParaRPr lang="ru-RU" altLang="ru-RU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rtl="1">
              <a:spcBef>
                <a:spcPct val="0"/>
              </a:spcBef>
              <a:defRPr/>
            </a:pPr>
            <a:endParaRPr lang="ru-RU" dirty="0"/>
          </a:p>
        </p:txBody>
      </p:sp>
      <p:sp>
        <p:nvSpPr>
          <p:cNvPr id="43010" name="AutoShape 2" descr="https://pics.livejournal.com/catherine_catty/pic/000ks4f9/s320x24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2" name="AutoShape 4" descr="https://pics.livejournal.com/catherine_catty/pic/000ks4f9/s320x24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3014" name="Picture 6" descr="https://pics.livejournal.com/catherine_catty/pic/000ks4f9/s320x2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7098" y="2132856"/>
            <a:ext cx="2257230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sun9-79.userapi.com/impf/c855532/v855532591/c34fb/m3xmoC7AI_8.jpg?size=604x358&amp;quality=96&amp;sign=5ed3b0f81552ba229fbaea9ddf8ae4ff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930" y="836712"/>
            <a:ext cx="8382694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indent="-91440">
              <a:buFont typeface="Arial" charset="0"/>
              <a:buChar char="•"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1798 году 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Павел I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запретил дворянам, прослужившим офицерами менее года, просить отставку.</a:t>
            </a:r>
          </a:p>
          <a:p>
            <a:pPr marL="91440" indent="-91440">
              <a:buFont typeface="Arial" charset="0"/>
              <a:buChar char="•"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 1797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дворян обязали платить налог для содержания органов местного самоуправления в губерниях..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alt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«Разжалованная грамота» дворянству</a:t>
            </a:r>
            <a:r>
              <a:rPr lang="ru-RU" sz="3600" dirty="0" smtClean="0"/>
              <a:t>        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272</TotalTime>
  <Words>314</Words>
  <Application>Microsoft Office PowerPoint</Application>
  <PresentationFormat>Экран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Внутренняя политика Павла 1 1796-1801 гг.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«Разжалованная грамота» дворянству          </vt:lpstr>
      <vt:lpstr>      Положение солдат</vt:lpstr>
      <vt:lpstr>Противоречия крестьянской политики</vt:lpstr>
      <vt:lpstr>          Крестьянский вопрос </vt:lpstr>
      <vt:lpstr>Слайд 13</vt:lpstr>
      <vt:lpstr>Слайд 14</vt:lpstr>
      <vt:lpstr>Слайд 15</vt:lpstr>
      <vt:lpstr>                 1796- 1801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политика Павла 1</dc:title>
  <dc:creator>Сергей</dc:creator>
  <cp:lastModifiedBy>Сергей</cp:lastModifiedBy>
  <cp:revision>32</cp:revision>
  <dcterms:created xsi:type="dcterms:W3CDTF">2022-12-10T11:51:25Z</dcterms:created>
  <dcterms:modified xsi:type="dcterms:W3CDTF">2023-01-11T08:49:10Z</dcterms:modified>
</cp:coreProperties>
</file>