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6" r:id="rId2"/>
    <p:sldId id="314" r:id="rId3"/>
    <p:sldId id="315" r:id="rId4"/>
    <p:sldId id="316" r:id="rId5"/>
    <p:sldId id="258" r:id="rId6"/>
    <p:sldId id="297" r:id="rId7"/>
    <p:sldId id="302" r:id="rId8"/>
    <p:sldId id="303" r:id="rId9"/>
    <p:sldId id="307" r:id="rId10"/>
    <p:sldId id="304" r:id="rId11"/>
    <p:sldId id="305" r:id="rId12"/>
    <p:sldId id="306" r:id="rId13"/>
    <p:sldId id="310" r:id="rId14"/>
    <p:sldId id="312" r:id="rId15"/>
    <p:sldId id="313" r:id="rId16"/>
    <p:sldId id="31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FF00"/>
    <a:srgbClr val="A50021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8" autoAdjust="0"/>
    <p:restoredTop sz="86358" autoAdjust="0"/>
  </p:normalViewPr>
  <p:slideViewPr>
    <p:cSldViewPr>
      <p:cViewPr>
        <p:scale>
          <a:sx n="70" d="100"/>
          <a:sy n="70" d="100"/>
        </p:scale>
        <p:origin x="-35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32654-4953-46CA-BD16-877DA2B3828B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F905D-95E9-4A6B-9253-5E0074DD6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95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F905D-95E9-4A6B-9253-5E0074DD661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202ECF-3525-4C73-89D6-E91750809E6F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5F58C-6EB9-4844-9721-57F1424C12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1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898937-63C2-460F-B8E7-0EC9F5A83653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CEC76-570B-483C-ABEA-AF12C35D28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32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921D3B-C8AD-4FC3-9429-E7CB450B274A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13F34-0722-4986-8107-12C3449A98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8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4FFB79-C56E-4DDC-901B-D45C8B7E40E2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BB328-0E04-4FF7-94C8-85305B3009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66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19ECC-6F64-4B2B-A54D-19B7A69A3662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A0E1D8-1DF5-4B6F-97C2-DA73784059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5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759BE-B90A-4F65-891B-281DACD34D15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3E347-4AEF-4300-AD9B-864516ACB2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7938AF-D322-4A9B-B682-B768BD4332DA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AC1B6-8AD2-4612-9074-5032E5D790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59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069EE-1C16-4E2C-8A48-3ACDCBC1AD72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4C6FE-B8E0-4FE4-8D27-92FD1CD3B5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1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3AD51-B87D-4B78-A9A8-67E074E6BEE6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C20B1-602B-42EE-97E8-48737B7AAD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30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2ECB7-A7CC-4493-BF36-FB58E457DE2B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F2B53-8D3D-466F-A871-7A2C763A27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7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959CCA-E574-43EB-9352-B4F59957745B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943789-4FFF-4D5D-A589-FDD791965B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1D487C-98C9-4DC6-B667-048589C53F9B}" type="datetimeFigureOut">
              <a:rPr lang="ru-RU" smtClean="0"/>
              <a:pPr>
                <a:defRPr/>
              </a:pPr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9783F0-7EBC-4251-A300-BD1394427F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1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0.png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8.jpe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.m4a"/><Relationship Id="rId7" Type="http://schemas.openxmlformats.org/officeDocument/2006/relationships/image" Target="../media/image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6.wdp"/><Relationship Id="rId4" Type="http://schemas.openxmlformats.org/officeDocument/2006/relationships/audio" Target="../media/media1.m4a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5176" y="147180"/>
            <a:ext cx="8216080" cy="22322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003120" y="396590"/>
            <a:ext cx="5140191" cy="1733427"/>
          </a:xfr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«ВЕСЁЛЫЙ ГНОМИК»</a:t>
            </a:r>
            <a:b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Мультимедийная игра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старшего дошкольного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alt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39003" y="4077072"/>
            <a:ext cx="4624064" cy="151216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Клименко Тамара Николаевна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музыкальный руководитель МБДОУ «Детский сад №13»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Миасс, 2023 год.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</p:txBody>
      </p:sp>
      <p:sp>
        <p:nvSpPr>
          <p:cNvPr id="2" name="AutoShape 2" descr="https://catherineasquithgallery.com/uploads/posts/2021-12/1639671316_212-catherineasquithgallery-com-p-rozovii-vesennii-fon-3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https://png.pngtree.com/png-clipart/20220111/ourmid/pngtree-original-hand-painted-romantic-cherry-blossoms-in-spring-png-image_428450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D:\Картинки\Карточки\4c4df83065048037a108620b03158b6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24805" r="4300" b="10174"/>
          <a:stretch/>
        </p:blipFill>
        <p:spPr bwMode="auto">
          <a:xfrm>
            <a:off x="34482" y="2379429"/>
            <a:ext cx="4799642" cy="4478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номики mi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8865" y="5144250"/>
            <a:ext cx="487363" cy="487363"/>
          </a:xfrm>
          <a:prstGeom prst="rect">
            <a:avLst/>
          </a:prstGeom>
        </p:spPr>
      </p:pic>
      <p:pic>
        <p:nvPicPr>
          <p:cNvPr id="44" name="Голос 00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122" y="5974053"/>
            <a:ext cx="487363" cy="487363"/>
          </a:xfrm>
          <a:prstGeom prst="rect">
            <a:avLst/>
          </a:prstGeom>
        </p:spPr>
      </p:pic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27" y="-511284"/>
            <a:ext cx="10708640" cy="755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0" y="458664"/>
            <a:ext cx="3312160" cy="14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меня есть домик.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Всё в лесу я </a:t>
            </a:r>
            <a:r>
              <a:rPr lang="ru-RU" sz="22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проживаю,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И на дудочке играю!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19872" y="34633"/>
            <a:ext cx="4592652" cy="3280210"/>
            <a:chOff x="3309844" y="-24697"/>
            <a:chExt cx="4265862" cy="3106723"/>
          </a:xfrm>
        </p:grpSpPr>
        <p:pic>
          <p:nvPicPr>
            <p:cNvPr id="25" name="Рисунок 24" descr="D:\Картинки\Карточки\aukCY_sBwyEYPJjQfXn7KiW9BtJ6mca5qc3Y_IcuQjrrD7LmxC4GhmWNIf_4wa7pv9Qgg1YxDVIPzGOVpbQkipkz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1" t="2763" r="2735" b="4143"/>
            <a:stretch/>
          </p:blipFill>
          <p:spPr bwMode="auto">
            <a:xfrm>
              <a:off x="3309844" y="306996"/>
              <a:ext cx="2844299" cy="27750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6" name="Группа 25"/>
            <p:cNvGrpSpPr/>
            <p:nvPr/>
          </p:nvGrpSpPr>
          <p:grpSpPr>
            <a:xfrm>
              <a:off x="4523012" y="-24697"/>
              <a:ext cx="3052694" cy="1022993"/>
              <a:chOff x="238699" y="83057"/>
              <a:chExt cx="2911475" cy="1026241"/>
            </a:xfrm>
          </p:grpSpPr>
          <p:sp>
            <p:nvSpPr>
              <p:cNvPr id="27" name="Выноска-облако 26"/>
              <p:cNvSpPr/>
              <p:nvPr/>
            </p:nvSpPr>
            <p:spPr>
              <a:xfrm>
                <a:off x="238699" y="83057"/>
                <a:ext cx="2911475" cy="1026241"/>
              </a:xfrm>
              <a:prstGeom prst="cloudCallou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b="1">
                    <a:effectLst/>
                    <a:ea typeface="Calibri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pic>
            <p:nvPicPr>
              <p:cNvPr id="28" name="Рисунок 27" descr="D:\Картинки\Карточки\maxresdefault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479" y="264146"/>
                <a:ext cx="1877273" cy="6227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" name="Надпись 2"/>
          <p:cNvSpPr txBox="1">
            <a:spLocks noChangeArrowheads="1"/>
          </p:cNvSpPr>
          <p:nvPr/>
        </p:nvSpPr>
        <p:spPr bwMode="auto">
          <a:xfrm>
            <a:off x="152110" y="4160694"/>
            <a:ext cx="8887630" cy="4953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365F91"/>
                </a:solidFill>
                <a:effectLst/>
                <a:latin typeface="Cambria"/>
                <a:ea typeface="Times New Roman"/>
                <a:cs typeface="Times New Roman"/>
              </a:rPr>
              <a:t>       </a:t>
            </a:r>
            <a:r>
              <a:rPr lang="ru-RU" sz="1400" b="1" kern="0" dirty="0" smtClean="0">
                <a:solidFill>
                  <a:srgbClr val="365F91"/>
                </a:solidFill>
                <a:effectLst/>
                <a:latin typeface="Cambria"/>
                <a:ea typeface="Times New Roman"/>
                <a:cs typeface="Times New Roman"/>
              </a:rPr>
              <a:t>   </a:t>
            </a:r>
            <a:r>
              <a:rPr lang="ru-RU" sz="3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Д У        </a:t>
            </a:r>
            <a:r>
              <a:rPr lang="ru-RU" sz="3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 -           Д </a:t>
            </a:r>
            <a:r>
              <a:rPr lang="ru-RU" sz="3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            </a:t>
            </a:r>
            <a:r>
              <a:rPr lang="ru-RU" sz="3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 ди      -     ди      -     </a:t>
            </a:r>
            <a:r>
              <a:rPr lang="ru-RU" sz="3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ди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37" name="Рисунок 36" descr="D:\Картинки\Гномик\700-nw (1)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342430" y="2849360"/>
            <a:ext cx="2740425" cy="874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 descr="D:\Картинки\Гномик\700-nw (1)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2252727" y="2839648"/>
            <a:ext cx="2740425" cy="874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D:\Картинки\Гномик\700-nw (1).jp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4674971" y="3356872"/>
            <a:ext cx="1729546" cy="546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D:\Картинки\Гномик\700-nw (1).jp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6057279" y="3401888"/>
            <a:ext cx="1729546" cy="546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Рисунок 44" descr="D:\Картинки\Гномик\700-nw (1).jp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7392010" y="3443254"/>
            <a:ext cx="1729546" cy="546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Надпись 2"/>
          <p:cNvSpPr txBox="1">
            <a:spLocks noChangeArrowheads="1"/>
          </p:cNvSpPr>
          <p:nvPr/>
        </p:nvSpPr>
        <p:spPr bwMode="auto">
          <a:xfrm>
            <a:off x="189071" y="6165464"/>
            <a:ext cx="8554720" cy="4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365F91"/>
                </a:solidFill>
                <a:effectLst/>
                <a:latin typeface="Cambria"/>
                <a:ea typeface="Times New Roman"/>
                <a:cs typeface="Times New Roman"/>
              </a:rPr>
              <a:t>  </a:t>
            </a:r>
            <a:r>
              <a:rPr lang="ru-RU" sz="1400" b="1" kern="0" dirty="0" smtClean="0">
                <a:solidFill>
                  <a:srgbClr val="365F91"/>
                </a:solidFill>
                <a:effectLst/>
                <a:latin typeface="Cambria"/>
                <a:ea typeface="Times New Roman"/>
                <a:cs typeface="Times New Roman"/>
              </a:rPr>
              <a:t>  </a:t>
            </a:r>
            <a:r>
              <a:rPr lang="ru-RU" sz="3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Т </a:t>
            </a:r>
            <a:r>
              <a:rPr lang="ru-RU" sz="3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        </a:t>
            </a:r>
            <a:r>
              <a:rPr lang="ru-RU" sz="3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 -           Т </a:t>
            </a:r>
            <a:r>
              <a:rPr lang="ru-RU" sz="3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           </a:t>
            </a:r>
            <a:r>
              <a:rPr lang="ru-RU" sz="3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  </a:t>
            </a:r>
            <a:r>
              <a:rPr lang="ru-RU" sz="3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ти   </a:t>
            </a:r>
            <a:r>
              <a:rPr lang="ru-RU" sz="3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  -     ти     -    </a:t>
            </a:r>
            <a:r>
              <a:rPr lang="ru-RU" sz="3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ти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47" name="Рисунок 46" descr="D:\Картинки\Гномик\700-nw (1)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302340" y="4865584"/>
            <a:ext cx="2740425" cy="874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Рисунок 47" descr="D:\Картинки\Гномик\700-nw (1)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2212637" y="4855872"/>
            <a:ext cx="2740425" cy="874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Рисунок 48" descr="D:\Картинки\Гномик\700-nw (1).jp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4634881" y="5373096"/>
            <a:ext cx="1729546" cy="546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 descr="D:\Картинки\Гномик\700-nw (1).jp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6017189" y="5418112"/>
            <a:ext cx="1729546" cy="546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Рисунок 50" descr="D:\Картинки\Гномик\700-nw (1).jp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7351920" y="5459478"/>
            <a:ext cx="1729546" cy="546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4900808"/>
      </p:ext>
    </p:extLst>
  </p:cSld>
  <p:clrMapOvr>
    <a:masterClrMapping/>
  </p:clrMapOvr>
  <p:transition spd="slow"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8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8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6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6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6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9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6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6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6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8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1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6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7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6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3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6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9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2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2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7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3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3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1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numSld="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лос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92" y="5985019"/>
            <a:ext cx="487363" cy="487363"/>
          </a:xfrm>
          <a:prstGeom prst="rect">
            <a:avLst/>
          </a:prstGeom>
        </p:spPr>
      </p:pic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24" y="-350520"/>
            <a:ext cx="10708640" cy="755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3059832" y="44972"/>
            <a:ext cx="3312160" cy="14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меня есть домик.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В колокольчики </a:t>
            </a:r>
            <a:r>
              <a:rPr lang="ru-RU" sz="22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играю,</a:t>
            </a:r>
            <a:endParaRPr lang="ru-RU" sz="1400" b="1" kern="0" dirty="0" smtClean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 smtClean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Никогда не унываю!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6" name="Рисунок 55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1930400" y="1707800"/>
            <a:ext cx="1402202" cy="1477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Рисунок 56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3543893" y="1707800"/>
            <a:ext cx="1402202" cy="1477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Рисунок 58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5531946" y="2005036"/>
            <a:ext cx="1114078" cy="1180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Рисунок 59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6790086" y="2005036"/>
            <a:ext cx="1114078" cy="1180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Рисунок 60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8048226" y="2005036"/>
            <a:ext cx="1114078" cy="1180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Надпись 2"/>
          <p:cNvSpPr txBox="1">
            <a:spLocks noChangeArrowheads="1"/>
          </p:cNvSpPr>
          <p:nvPr/>
        </p:nvSpPr>
        <p:spPr bwMode="auto">
          <a:xfrm>
            <a:off x="2122482" y="3236445"/>
            <a:ext cx="7039822" cy="44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Динь   </a:t>
            </a:r>
            <a:r>
              <a:rPr lang="ru-RU" sz="3200" b="1" i="1" dirty="0" smtClean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-    </a:t>
            </a: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Динь        </a:t>
            </a:r>
            <a:r>
              <a:rPr lang="ru-RU" sz="3200" b="1" i="1" dirty="0" smtClean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  </a:t>
            </a: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Дон   -  </a:t>
            </a:r>
            <a:r>
              <a:rPr lang="ru-RU" sz="3200" b="1" i="1" dirty="0" smtClean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дон   -  </a:t>
            </a: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дон!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0" name="Рисунок 49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1918193" y="3914379"/>
            <a:ext cx="1402202" cy="1477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Рисунок 50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3543893" y="3926458"/>
            <a:ext cx="1402202" cy="1477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5531946" y="4223694"/>
            <a:ext cx="1114078" cy="1180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6790086" y="4223694"/>
            <a:ext cx="1114078" cy="1180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Рисунок 54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8048226" y="4223694"/>
            <a:ext cx="1114078" cy="1180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Надпись 2"/>
          <p:cNvSpPr txBox="1">
            <a:spLocks noChangeArrowheads="1"/>
          </p:cNvSpPr>
          <p:nvPr/>
        </p:nvSpPr>
        <p:spPr bwMode="auto">
          <a:xfrm>
            <a:off x="2046224" y="5547685"/>
            <a:ext cx="7192337" cy="44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Бам     -    Бам        </a:t>
            </a:r>
            <a:r>
              <a:rPr lang="ru-RU" sz="3200" b="1" i="1" dirty="0" smtClean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    </a:t>
            </a: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Бом </a:t>
            </a:r>
            <a:r>
              <a:rPr lang="ru-RU" sz="3200" b="1" i="1" dirty="0" smtClean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  </a:t>
            </a: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- </a:t>
            </a:r>
            <a:r>
              <a:rPr lang="ru-RU" sz="3200" b="1" i="1" dirty="0" smtClean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бом  </a:t>
            </a:r>
            <a:r>
              <a:rPr lang="ru-RU" sz="3200" b="1" i="1" dirty="0" smtClean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 -  </a:t>
            </a:r>
            <a:r>
              <a:rPr lang="ru-RU" sz="3200" b="1" i="1" dirty="0">
                <a:solidFill>
                  <a:srgbClr val="17365D"/>
                </a:solidFill>
                <a:effectLst/>
                <a:latin typeface="Calibri"/>
                <a:ea typeface="Calibri"/>
                <a:cs typeface="Times New Roman"/>
              </a:rPr>
              <a:t>бом!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2" name="Рисунок 61" descr="D:\Картинки\Карточки\i_042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3" r="13889" b="62027"/>
          <a:stretch/>
        </p:blipFill>
        <p:spPr bwMode="auto">
          <a:xfrm flipH="1">
            <a:off x="-68310" y="2151325"/>
            <a:ext cx="1983902" cy="2726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564386"/>
      </p:ext>
    </p:extLst>
  </p:cSld>
  <p:clrMapOvr>
    <a:masterClrMapping/>
  </p:clrMapOvr>
  <p:transition spd="slow"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8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8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4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1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4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4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7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3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6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4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4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9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8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4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7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4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1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4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7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3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1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422" y="-350520"/>
            <a:ext cx="10708640" cy="755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3043187" y="188640"/>
            <a:ext cx="3833069" cy="15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2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меня есть домик.</a:t>
            </a:r>
            <a:endParaRPr lang="ru-RU" sz="2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Всё в лесу </a:t>
            </a:r>
            <a:r>
              <a:rPr lang="ru-RU" sz="2400" b="1" i="1" kern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я </a:t>
            </a:r>
            <a:r>
              <a:rPr lang="ru-RU" sz="2400" b="1" i="1" kern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проживаю,</a:t>
            </a:r>
            <a:endParaRPr lang="ru-RU" sz="2400" b="1" kern="0" dirty="0" smtClean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Звонко песни распеваю!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0" l="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960610" cy="2762788"/>
          </a:xfrm>
          <a:prstGeom prst="rect">
            <a:avLst/>
          </a:prstGeom>
          <a:noFill/>
        </p:spPr>
      </p:pic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2471583" y="3974316"/>
            <a:ext cx="4693920" cy="43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Вот такая вот игра!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180528" y="1827886"/>
            <a:ext cx="2081564" cy="1847326"/>
            <a:chOff x="-540568" y="1628800"/>
            <a:chExt cx="2265680" cy="1770608"/>
          </a:xfrm>
        </p:grpSpPr>
        <p:pic>
          <p:nvPicPr>
            <p:cNvPr id="25" name="Рисунок 24" descr="D:\Картинки\Гномик\cloud-image-free-vector.jpg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57667" l="16000" r="79667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 t="9646" r="19935" b="41801"/>
            <a:stretch/>
          </p:blipFill>
          <p:spPr bwMode="auto">
            <a:xfrm>
              <a:off x="-540568" y="1628800"/>
              <a:ext cx="2265680" cy="17706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0224" y="2160161"/>
              <a:ext cx="1091056" cy="678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002060"/>
                  </a:solidFill>
                  <a:latin typeface="Cambria" panose="02040503050406030204" pitchFamily="18" charset="0"/>
                </a:rPr>
                <a:t>Ла</a:t>
              </a:r>
              <a:endParaRPr lang="ru-RU" sz="40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01036" y="1827886"/>
            <a:ext cx="2081564" cy="1847326"/>
            <a:chOff x="-540568" y="1628800"/>
            <a:chExt cx="2265680" cy="1770608"/>
          </a:xfrm>
        </p:grpSpPr>
        <p:pic>
          <p:nvPicPr>
            <p:cNvPr id="30" name="Рисунок 29" descr="D:\Картинки\Гномик\cloud-image-free-vector.jpg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57667" l="16000" r="79667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 t="9646" r="19935" b="41801"/>
            <a:stretch/>
          </p:blipFill>
          <p:spPr bwMode="auto">
            <a:xfrm>
              <a:off x="-540568" y="1628800"/>
              <a:ext cx="2265680" cy="17706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60224" y="2160161"/>
              <a:ext cx="957975" cy="678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002060"/>
                  </a:solidFill>
                  <a:latin typeface="Cambria" panose="02040503050406030204" pitchFamily="18" charset="0"/>
                </a:rPr>
                <a:t>Ла</a:t>
              </a:r>
              <a:endParaRPr lang="ru-RU" sz="40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152193" y="2342519"/>
            <a:ext cx="1615055" cy="1332693"/>
            <a:chOff x="-540568" y="1628800"/>
            <a:chExt cx="2265680" cy="1770608"/>
          </a:xfrm>
        </p:grpSpPr>
        <p:pic>
          <p:nvPicPr>
            <p:cNvPr id="33" name="Рисунок 32" descr="D:\Картинки\Гномик\cloud-image-free-vector.jpg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57667" l="16000" r="79667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 t="9646" r="19935" b="41801"/>
            <a:stretch/>
          </p:blipFill>
          <p:spPr bwMode="auto">
            <a:xfrm>
              <a:off x="-540568" y="1628800"/>
              <a:ext cx="2265680" cy="17706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60222" y="2160161"/>
              <a:ext cx="1052091" cy="695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  <a:latin typeface="Cambria" panose="02040503050406030204" pitchFamily="18" charset="0"/>
                </a:rPr>
                <a:t>Ло</a:t>
              </a:r>
              <a:endParaRPr lang="ru-RU" sz="28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905962" y="2357855"/>
            <a:ext cx="1615055" cy="1332693"/>
            <a:chOff x="-540568" y="1628800"/>
            <a:chExt cx="2265680" cy="1770608"/>
          </a:xfrm>
        </p:grpSpPr>
        <p:pic>
          <p:nvPicPr>
            <p:cNvPr id="36" name="Рисунок 35" descr="D:\Картинки\Гномик\cloud-image-free-vector.jpg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57667" l="16000" r="79667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 t="9646" r="19935" b="41801"/>
            <a:stretch/>
          </p:blipFill>
          <p:spPr bwMode="auto">
            <a:xfrm>
              <a:off x="-540568" y="1628800"/>
              <a:ext cx="2265680" cy="17706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60222" y="2160161"/>
              <a:ext cx="997465" cy="695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  <a:latin typeface="Cambria" panose="02040503050406030204" pitchFamily="18" charset="0"/>
                </a:rPr>
                <a:t>Ли</a:t>
              </a:r>
              <a:endParaRPr lang="ru-RU" sz="28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21017" y="2357855"/>
            <a:ext cx="1615055" cy="1332693"/>
            <a:chOff x="-540568" y="1628800"/>
            <a:chExt cx="2265680" cy="1770608"/>
          </a:xfrm>
        </p:grpSpPr>
        <p:pic>
          <p:nvPicPr>
            <p:cNvPr id="39" name="Рисунок 38" descr="D:\Картинки\Гномик\cloud-image-free-vector.jpg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57667" l="16000" r="79667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 t="9646" r="19935" b="41801"/>
            <a:stretch/>
          </p:blipFill>
          <p:spPr bwMode="auto">
            <a:xfrm>
              <a:off x="-540568" y="1628800"/>
              <a:ext cx="2265680" cy="17706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60224" y="2160161"/>
              <a:ext cx="1008585" cy="695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  <a:latin typeface="Cambria" panose="02040503050406030204" pitchFamily="18" charset="0"/>
                </a:rPr>
                <a:t>Ла</a:t>
              </a:r>
              <a:endParaRPr lang="ru-RU" sz="28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597633"/>
      </p:ext>
    </p:extLst>
  </p:cSld>
  <p:clrMapOvr>
    <a:masterClrMapping/>
  </p:clrMapOvr>
  <p:transition spd="slow"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8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8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9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8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6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1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6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9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2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8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номики mi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8865" y="5144250"/>
            <a:ext cx="487363" cy="487363"/>
          </a:xfrm>
          <a:prstGeom prst="rect">
            <a:avLst/>
          </a:prstGeom>
        </p:spPr>
      </p:pic>
      <p:pic>
        <p:nvPicPr>
          <p:cNvPr id="44" name="Голос 00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122" y="5974053"/>
            <a:ext cx="487363" cy="487363"/>
          </a:xfrm>
          <a:prstGeom prst="rect">
            <a:avLst/>
          </a:prstGeom>
        </p:spPr>
      </p:pic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683" y="-511284"/>
            <a:ext cx="10708640" cy="7559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Группа 25"/>
          <p:cNvGrpSpPr/>
          <p:nvPr/>
        </p:nvGrpSpPr>
        <p:grpSpPr>
          <a:xfrm>
            <a:off x="3698574" y="116632"/>
            <a:ext cx="4401818" cy="1728192"/>
            <a:chOff x="121920" y="0"/>
            <a:chExt cx="2911475" cy="1107440"/>
          </a:xfrm>
        </p:grpSpPr>
        <p:sp>
          <p:nvSpPr>
            <p:cNvPr id="27" name="Выноска-облако 26"/>
            <p:cNvSpPr/>
            <p:nvPr/>
          </p:nvSpPr>
          <p:spPr>
            <a:xfrm>
              <a:off x="121920" y="0"/>
              <a:ext cx="2911475" cy="1107440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effectLst/>
                  <a:ea typeface="Calibri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pic>
          <p:nvPicPr>
            <p:cNvPr id="28" name="Рисунок 27" descr="D:\Картинки\Карточки\maxresdefault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743" y="220548"/>
              <a:ext cx="1983020" cy="6578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Рисунок 24" descr="D:\Картинки\Карточки\aukCY_sBwyEYPJjQfXn7KiW9BtJ6mca5qc3Y_IcuQjrrD7LmxC4GhmWNIf_4wa7pv9Qgg1YxDVIPzGOVpbQkipkz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2763" r="2735" b="4143"/>
          <a:stretch/>
        </p:blipFill>
        <p:spPr bwMode="auto">
          <a:xfrm>
            <a:off x="1259858" y="1712045"/>
            <a:ext cx="3941713" cy="3675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Картинки\Гномик\700-nw (1).jpg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-2220000" flipH="1">
            <a:off x="3169654" y="2507044"/>
            <a:ext cx="1883709" cy="6622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2894361"/>
      </p:ext>
    </p:extLst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numSld="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лос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92" y="5985019"/>
            <a:ext cx="487363" cy="487363"/>
          </a:xfrm>
          <a:prstGeom prst="rect">
            <a:avLst/>
          </a:prstGeom>
        </p:spPr>
      </p:pic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24" y="-350520"/>
            <a:ext cx="10708640" cy="75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 descr="D:\Картинки\Карточки\i_042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3" r="13889" b="62027"/>
          <a:stretch/>
        </p:blipFill>
        <p:spPr bwMode="auto">
          <a:xfrm flipH="1">
            <a:off x="1495151" y="2236865"/>
            <a:ext cx="2631141" cy="3374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Рисунок 58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4456306" y="2749286"/>
            <a:ext cx="1282988" cy="1359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5940152" y="2069572"/>
            <a:ext cx="1282988" cy="1359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Картинки\Карточки\png-transparent-christmas-ornament-bell-holidays-photography-christmas-decoratio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7380312" y="1389859"/>
            <a:ext cx="1282988" cy="1359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9749521"/>
      </p:ext>
    </p:extLst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095" y="-326914"/>
            <a:ext cx="10708640" cy="75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0" l="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41" y="3683124"/>
            <a:ext cx="1798097" cy="2761971"/>
          </a:xfrm>
          <a:prstGeom prst="rect">
            <a:avLst/>
          </a:prstGeom>
          <a:noFill/>
        </p:spPr>
      </p:pic>
      <p:pic>
        <p:nvPicPr>
          <p:cNvPr id="27" name="Рисунок 26" descr="D:\Картинки\Полька\1646890930_57-kartinkin-net-p-kartinki-tuchki-59.jpg"/>
          <p:cNvPicPr/>
          <p:nvPr/>
        </p:nvPicPr>
        <p:blipFill rotWithShape="1">
          <a:blip r:embed="rId6" cstate="print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78" b="78111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21314"/>
          <a:stretch/>
        </p:blipFill>
        <p:spPr bwMode="auto">
          <a:xfrm>
            <a:off x="3301425" y="356648"/>
            <a:ext cx="3218433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2775807" y="2226862"/>
            <a:ext cx="3531068" cy="2563524"/>
            <a:chOff x="2870228" y="2658968"/>
            <a:chExt cx="3531068" cy="2177379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3400814" y="2658968"/>
              <a:ext cx="3000482" cy="587816"/>
              <a:chOff x="5441064" y="2994958"/>
              <a:chExt cx="3000482" cy="587816"/>
            </a:xfrm>
          </p:grpSpPr>
          <p:pic>
            <p:nvPicPr>
              <p:cNvPr id="69" name="Рисунок 68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413366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Рисунок 69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782456" y="3231299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Рисунок 70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8204274" y="3092344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Рисунок 71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441064" y="299495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" name="Рисунок 72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875489" y="3026953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Рисунок 73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235792" y="320677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Рисунок 74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666397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" name="Рисунок 75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973972" y="324764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3140438" y="3151257"/>
              <a:ext cx="3000482" cy="587816"/>
              <a:chOff x="5441064" y="2994958"/>
              <a:chExt cx="3000482" cy="587816"/>
            </a:xfrm>
          </p:grpSpPr>
          <p:pic>
            <p:nvPicPr>
              <p:cNvPr id="61" name="Рисунок 60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413366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Рисунок 61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782456" y="3231299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Рисунок 62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8204274" y="3092344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Рисунок 63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441064" y="299495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Рисунок 64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875489" y="3026953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Рисунок 65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235792" y="320677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Рисунок 66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666397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Рисунок 67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973972" y="324764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" name="Группа 42"/>
            <p:cNvGrpSpPr/>
            <p:nvPr/>
          </p:nvGrpSpPr>
          <p:grpSpPr>
            <a:xfrm>
              <a:off x="2988864" y="3696314"/>
              <a:ext cx="3000482" cy="587816"/>
              <a:chOff x="5441064" y="2994958"/>
              <a:chExt cx="3000482" cy="587816"/>
            </a:xfrm>
          </p:grpSpPr>
          <p:pic>
            <p:nvPicPr>
              <p:cNvPr id="53" name="Рисунок 52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413366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Рисунок 53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782456" y="3231299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Рисунок 54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8204274" y="3092344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Рисунок 55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441064" y="299495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Рисунок 56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875489" y="3026953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Рисунок 57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235792" y="320677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Рисунок 58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666397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Рисунок 59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973972" y="324764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" name="Группа 43"/>
            <p:cNvGrpSpPr/>
            <p:nvPr/>
          </p:nvGrpSpPr>
          <p:grpSpPr>
            <a:xfrm>
              <a:off x="2870228" y="4248531"/>
              <a:ext cx="3000482" cy="587816"/>
              <a:chOff x="5441064" y="2994958"/>
              <a:chExt cx="3000482" cy="587816"/>
            </a:xfrm>
          </p:grpSpPr>
          <p:pic>
            <p:nvPicPr>
              <p:cNvPr id="45" name="Рисунок 44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413366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Рисунок 45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7782456" y="3231299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Рисунок 46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8204274" y="3092344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Рисунок 47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441064" y="299495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Рисунок 48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5875489" y="3026953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Рисунок 49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235792" y="320677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Рисунок 50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666397" y="3059648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Рисунок 51" descr="D:\Картинки\Полька\Blue-Drops-PNG-Clipart-Background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0000" flipH="1">
                <a:off x="6973972" y="3247647"/>
                <a:ext cx="237272" cy="3351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504126864"/>
      </p:ext>
    </p:extLst>
  </p:cSld>
  <p:clrMapOvr>
    <a:masterClrMapping/>
  </p:clrMapOvr>
  <p:transition spd="slow"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095" y="-326914"/>
            <a:ext cx="10708640" cy="75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0" l="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3452606"/>
            <a:ext cx="1917509" cy="2640690"/>
          </a:xfrm>
          <a:prstGeom prst="rect">
            <a:avLst/>
          </a:prstGeom>
          <a:noFill/>
        </p:spPr>
      </p:pic>
      <p:pic>
        <p:nvPicPr>
          <p:cNvPr id="27" name="Рисунок 26" descr="D:\Картинки\Полька\1646890930_57-kartinkin-net-p-kartinki-tuchki-59.jpg"/>
          <p:cNvPicPr/>
          <p:nvPr/>
        </p:nvPicPr>
        <p:blipFill rotWithShape="1">
          <a:blip r:embed="rId6" cstate="print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78" b="78111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21314"/>
          <a:stretch/>
        </p:blipFill>
        <p:spPr bwMode="auto">
          <a:xfrm>
            <a:off x="6300192" y="444255"/>
            <a:ext cx="2752714" cy="1584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Картинки\Полька\солнышк.jpg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6" b="93740" l="4382" r="9108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563" r="8126" b="6563"/>
          <a:stretch/>
        </p:blipFill>
        <p:spPr bwMode="auto">
          <a:xfrm>
            <a:off x="107504" y="188640"/>
            <a:ext cx="2418657" cy="2368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Надпись 2"/>
          <p:cNvSpPr txBox="1">
            <a:spLocks noChangeArrowheads="1"/>
          </p:cNvSpPr>
          <p:nvPr/>
        </p:nvSpPr>
        <p:spPr bwMode="auto">
          <a:xfrm>
            <a:off x="2302981" y="2069232"/>
            <a:ext cx="439248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1400" b="1" kern="0" dirty="0" smtClean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 smtClean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Приглашаю вас в свой домик.</a:t>
            </a:r>
            <a:endParaRPr lang="ru-RU" sz="1400" b="1" kern="0" dirty="0" smtClean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Приходите в гости</a:t>
            </a:r>
            <a:r>
              <a:rPr lang="ru-RU" sz="2200" b="1" i="1" dirty="0" smtClean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2017091"/>
      </p:ext>
    </p:extLst>
  </p:cSld>
  <p:clrMapOvr>
    <a:masterClrMapping/>
  </p:clrMapOvr>
  <p:transition spd="slow" advClick="0" advTm="2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12/1639671316_212-catherineasquithgallery-com-p-rozovii-vesennii-fon-3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https://png.pngtree.com/png-clipart/20220111/ourmid/pngtree-original-hand-painted-romantic-cherry-blossoms-in-spring-png-image_428450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5576" y="836712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игры обусловлена важностью развития музыкально-ритмических способностей и повышения эффективности процесса обучения детей.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6-7 лет.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ритма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музыкальной памяти.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 эмоционального настроя на обучение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сопровождение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«Гномики», слова и музыка К. Костина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про гномика: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разработка.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3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12/1639671316_212-catherineasquithgallery-com-p-rozovii-vesennii-fon-3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https://png.pngtree.com/png-clipart/20220111/ourmid/pngtree-original-hand-painted-romantic-cherry-blossoms-in-spring-png-image_428450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55576" y="692696"/>
            <a:ext cx="7848872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дыхательной системы, артикуляционного аппарата, моторики, зрительно-слуховой координации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материала в игровой форме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активная практическая деятельность по музицированию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Проблемного обучения: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детьми вариантов воплощения образов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гномиков 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движений, «звучащих» жестов,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атрибутов, музыкальных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шумовых инструментов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поиск детьми совместного решения по согласованию движений в ходе образно-пластической импровизации, выбору музыкальных инструментов, своей партии в оркестре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(мультимедийная форма игры).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12/1639671316_212-catherineasquithgallery-com-p-rozovii-vesennii-fon-3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https://png.pngtree.com/png-clipart/20220111/ourmid/pngtree-original-hand-painted-romantic-cherry-blossoms-in-spring-png-image_428450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599591" y="312738"/>
            <a:ext cx="8063681" cy="606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ритмического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 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передавать голосом и жестами основные средства музыкальной выразительности (темп, динамику, регистр, метро – ритм).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соотносить визуальный ряд с речевым.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воли, памяти, ассоциативного мышления.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интереса 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импровизационно-творческой деятельности.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выделять и чередовать сильные и слабые доли.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точного воспроизведения ритмического рисунка.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ритмичного декламирования текста под музыку и сопровождения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шумовыми, звуковысотными инструментами и звучащими жестами.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знаний о музыкальной паузе.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Коррекционно-оздоровительные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раскрепощение детей.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артикуляции, зрительно-слуховой координации, моторики.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саморегуляции и самоконтроля.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олос 0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158" y="6160019"/>
            <a:ext cx="487363" cy="487363"/>
          </a:xfrm>
          <a:prstGeom prst="rect">
            <a:avLst/>
          </a:prstGeom>
        </p:spPr>
      </p:pic>
      <p:pic>
        <p:nvPicPr>
          <p:cNvPr id="22" name="Рисунок 21" descr="D:\Картинки\Карточки\c865190c5be8264377b8d4e4a9a7bd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328" y="-350520"/>
            <a:ext cx="10708640" cy="75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D:\Картинки\Карточки\i_045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090290"/>
            <a:ext cx="4897120" cy="587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D:\Картинки\Карточки\cartoon-fairytale-houses-of-gnome-dwarf-or-elf-vector-44491615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36" b="39615" l="4000" r="2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9" t="7552" r="73822" b="60898"/>
          <a:stretch/>
        </p:blipFill>
        <p:spPr bwMode="auto">
          <a:xfrm>
            <a:off x="395536" y="2708919"/>
            <a:ext cx="2804160" cy="3137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Надпись 2"/>
          <p:cNvSpPr txBox="1">
            <a:spLocks noChangeArrowheads="1"/>
          </p:cNvSpPr>
          <p:nvPr/>
        </p:nvSpPr>
        <p:spPr bwMode="auto">
          <a:xfrm>
            <a:off x="2548255" y="188640"/>
            <a:ext cx="4132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Здравствуйте, ребята!</a:t>
            </a:r>
            <a:endParaRPr lang="ru-RU" sz="2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2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меня есть домик.</a:t>
            </a:r>
            <a:endParaRPr lang="ru-RU" sz="2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26" name="Рисунок 25" descr="D:\Картинки\Карточки\4c4df83065048037a108620b03158b66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r="4300" b="2605"/>
          <a:stretch/>
        </p:blipFill>
        <p:spPr bwMode="auto">
          <a:xfrm>
            <a:off x="4740910" y="270510"/>
            <a:ext cx="4799642" cy="6587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Голос 0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122" y="5974053"/>
            <a:ext cx="487363" cy="487363"/>
          </a:xfrm>
          <a:prstGeom prst="rect">
            <a:avLst/>
          </a:prstGeom>
        </p:spPr>
      </p:pic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790" y="-484768"/>
            <a:ext cx="10708640" cy="755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0" y="458664"/>
            <a:ext cx="3312160" cy="14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меня есть домик.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Всё в лесу я </a:t>
            </a:r>
            <a:r>
              <a:rPr lang="ru-RU" sz="22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проживаю,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И на дудочке играю!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309844" y="78718"/>
            <a:ext cx="4143419" cy="3189518"/>
            <a:chOff x="3309844" y="-107492"/>
            <a:chExt cx="4143419" cy="3189518"/>
          </a:xfrm>
        </p:grpSpPr>
        <p:pic>
          <p:nvPicPr>
            <p:cNvPr id="25" name="Рисунок 24" descr="D:\Картинки\Карточки\aukCY_sBwyEYPJjQfXn7KiW9BtJ6mca5qc3Y_IcuQjrrD7LmxC4GhmWNIf_4wa7pv9Qgg1YxDVIPzGOVpbQkipkz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1" t="2763" r="2735" b="4143"/>
            <a:stretch/>
          </p:blipFill>
          <p:spPr bwMode="auto">
            <a:xfrm>
              <a:off x="3309844" y="306996"/>
              <a:ext cx="2844299" cy="27750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6" name="Группа 25"/>
            <p:cNvGrpSpPr/>
            <p:nvPr/>
          </p:nvGrpSpPr>
          <p:grpSpPr>
            <a:xfrm>
              <a:off x="4400569" y="-107492"/>
              <a:ext cx="3052694" cy="1103935"/>
              <a:chOff x="121920" y="0"/>
              <a:chExt cx="2911475" cy="1107440"/>
            </a:xfrm>
          </p:grpSpPr>
          <p:sp>
            <p:nvSpPr>
              <p:cNvPr id="27" name="Выноска-облако 26"/>
              <p:cNvSpPr/>
              <p:nvPr/>
            </p:nvSpPr>
            <p:spPr>
              <a:xfrm>
                <a:off x="121920" y="0"/>
                <a:ext cx="2911475" cy="1107440"/>
              </a:xfrm>
              <a:prstGeom prst="cloudCallou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b="1">
                    <a:effectLst/>
                    <a:ea typeface="Calibri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pic>
            <p:nvPicPr>
              <p:cNvPr id="28" name="Рисунок 27" descr="D:\Картинки\Карточки\maxresdefault.jp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489" y="220548"/>
                <a:ext cx="1877273" cy="6227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" name="Группа 2"/>
          <p:cNvGrpSpPr/>
          <p:nvPr/>
        </p:nvGrpSpPr>
        <p:grpSpPr>
          <a:xfrm>
            <a:off x="152110" y="2924944"/>
            <a:ext cx="8969446" cy="3803336"/>
            <a:chOff x="152110" y="2924944"/>
            <a:chExt cx="8969446" cy="3803336"/>
          </a:xfrm>
        </p:grpSpPr>
        <p:sp>
          <p:nvSpPr>
            <p:cNvPr id="29" name="Надпись 2"/>
            <p:cNvSpPr txBox="1">
              <a:spLocks noChangeArrowheads="1"/>
            </p:cNvSpPr>
            <p:nvPr/>
          </p:nvSpPr>
          <p:spPr bwMode="auto">
            <a:xfrm>
              <a:off x="152110" y="4245990"/>
              <a:ext cx="8887630" cy="4953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Bef>
                  <a:spcPts val="2400"/>
                </a:spcBef>
                <a:spcAft>
                  <a:spcPts val="0"/>
                </a:spcAft>
              </a:pPr>
              <a:r>
                <a:rPr lang="ru-RU" sz="1400" b="1" kern="0" dirty="0">
                  <a:solidFill>
                    <a:srgbClr val="365F91"/>
                  </a:solidFill>
                  <a:effectLst/>
                  <a:latin typeface="Cambria"/>
                  <a:ea typeface="Times New Roman"/>
                  <a:cs typeface="Times New Roman"/>
                </a:rPr>
                <a:t>       </a:t>
              </a:r>
              <a:r>
                <a:rPr lang="ru-RU" sz="1400" b="1" kern="0" dirty="0" smtClean="0">
                  <a:solidFill>
                    <a:srgbClr val="365F91"/>
                  </a:solidFill>
                  <a:effectLst/>
                  <a:latin typeface="Cambria"/>
                  <a:ea typeface="Times New Roman"/>
                  <a:cs typeface="Times New Roman"/>
                </a:rPr>
                <a:t>   </a:t>
              </a:r>
              <a:r>
                <a:rPr lang="ru-RU" sz="3200" b="1" i="1" kern="0" dirty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Д У        </a:t>
              </a:r>
              <a:r>
                <a:rPr lang="ru-RU" sz="3200" b="1" i="1" kern="0" dirty="0" smtClean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 -           Д </a:t>
              </a:r>
              <a:r>
                <a:rPr lang="ru-RU" sz="3200" b="1" i="1" kern="0" dirty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У             </a:t>
              </a:r>
              <a:r>
                <a:rPr lang="ru-RU" sz="3200" b="1" i="1" kern="0" dirty="0" smtClean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 ди      -     ди      -     </a:t>
              </a:r>
              <a:r>
                <a:rPr lang="ru-RU" sz="3200" b="1" i="1" kern="0" dirty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ди</a:t>
              </a:r>
              <a:endParaRPr lang="ru-RU" sz="1400" b="1" kern="0" dirty="0">
                <a:solidFill>
                  <a:srgbClr val="365F91"/>
                </a:solidFill>
                <a:effectLst/>
                <a:latin typeface="Cambria"/>
                <a:ea typeface="Times New Roman"/>
                <a:cs typeface="Times New Roman"/>
              </a:endParaRPr>
            </a:p>
          </p:txBody>
        </p:sp>
        <p:sp>
          <p:nvSpPr>
            <p:cNvPr id="43" name="Надпись 2"/>
            <p:cNvSpPr txBox="1">
              <a:spLocks noChangeArrowheads="1"/>
            </p:cNvSpPr>
            <p:nvPr/>
          </p:nvSpPr>
          <p:spPr bwMode="auto">
            <a:xfrm>
              <a:off x="189071" y="6250760"/>
              <a:ext cx="8554720" cy="47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Bef>
                  <a:spcPts val="2400"/>
                </a:spcBef>
                <a:spcAft>
                  <a:spcPts val="0"/>
                </a:spcAft>
              </a:pPr>
              <a:r>
                <a:rPr lang="ru-RU" sz="1400" b="1" kern="0" dirty="0">
                  <a:solidFill>
                    <a:srgbClr val="365F91"/>
                  </a:solidFill>
                  <a:effectLst/>
                  <a:latin typeface="Cambria"/>
                  <a:ea typeface="Times New Roman"/>
                  <a:cs typeface="Times New Roman"/>
                </a:rPr>
                <a:t>  </a:t>
              </a:r>
              <a:r>
                <a:rPr lang="ru-RU" sz="1400" b="1" kern="0" dirty="0" smtClean="0">
                  <a:solidFill>
                    <a:srgbClr val="365F91"/>
                  </a:solidFill>
                  <a:effectLst/>
                  <a:latin typeface="Cambria"/>
                  <a:ea typeface="Times New Roman"/>
                  <a:cs typeface="Times New Roman"/>
                </a:rPr>
                <a:t>  </a:t>
              </a:r>
              <a:r>
                <a:rPr lang="ru-RU" sz="3200" b="1" i="1" kern="0" dirty="0" smtClean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Т </a:t>
              </a:r>
              <a:r>
                <a:rPr lang="ru-RU" sz="3200" b="1" i="1" kern="0" dirty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У         </a:t>
              </a:r>
              <a:r>
                <a:rPr lang="ru-RU" sz="3200" b="1" i="1" kern="0" dirty="0" smtClean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 -           Т </a:t>
              </a:r>
              <a:r>
                <a:rPr lang="ru-RU" sz="3200" b="1" i="1" kern="0" dirty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У            </a:t>
              </a:r>
              <a:r>
                <a:rPr lang="ru-RU" sz="3200" b="1" i="1" kern="0" dirty="0" smtClean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  </a:t>
              </a:r>
              <a:r>
                <a:rPr lang="ru-RU" sz="3200" b="1" i="1" kern="0" dirty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ти   </a:t>
              </a:r>
              <a:r>
                <a:rPr lang="ru-RU" sz="3200" b="1" i="1" kern="0" dirty="0" smtClean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  -     ти     -    </a:t>
              </a:r>
              <a:r>
                <a:rPr lang="ru-RU" sz="3200" b="1" i="1" kern="0" dirty="0">
                  <a:solidFill>
                    <a:srgbClr val="17365D"/>
                  </a:solidFill>
                  <a:effectLst/>
                  <a:latin typeface="Cambria"/>
                  <a:ea typeface="Times New Roman"/>
                  <a:cs typeface="Times New Roman"/>
                </a:rPr>
                <a:t>ти</a:t>
              </a:r>
              <a:endParaRPr lang="ru-RU" sz="1400" b="1" kern="0" dirty="0">
                <a:solidFill>
                  <a:srgbClr val="365F91"/>
                </a:solidFill>
                <a:effectLst/>
                <a:latin typeface="Cambria"/>
                <a:ea typeface="Times New Roman"/>
                <a:cs typeface="Times New Roman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42430" y="2924944"/>
              <a:ext cx="8779126" cy="1149657"/>
              <a:chOff x="205847" y="3068959"/>
              <a:chExt cx="8779126" cy="1149657"/>
            </a:xfrm>
          </p:grpSpPr>
          <p:pic>
            <p:nvPicPr>
              <p:cNvPr id="37" name="Рисунок 36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205847" y="3078671"/>
                <a:ext cx="2740425" cy="87410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8" name="Рисунок 37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2116144" y="3068959"/>
                <a:ext cx="2740425" cy="87410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0" name="Рисунок 39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4538388" y="3586183"/>
                <a:ext cx="1729546" cy="54605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4" name="Рисунок 23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5920696" y="3631199"/>
                <a:ext cx="1729546" cy="54605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5" name="Рисунок 44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7255427" y="3672565"/>
                <a:ext cx="1729546" cy="54605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6" name="Группа 45"/>
            <p:cNvGrpSpPr/>
            <p:nvPr/>
          </p:nvGrpSpPr>
          <p:grpSpPr>
            <a:xfrm>
              <a:off x="302340" y="4941168"/>
              <a:ext cx="8779126" cy="1149657"/>
              <a:chOff x="205847" y="3068959"/>
              <a:chExt cx="8779126" cy="1149657"/>
            </a:xfrm>
          </p:grpSpPr>
          <p:pic>
            <p:nvPicPr>
              <p:cNvPr id="47" name="Рисунок 46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205847" y="3078671"/>
                <a:ext cx="2740425" cy="87410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8" name="Рисунок 47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2116144" y="3068959"/>
                <a:ext cx="2740425" cy="87410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9" name="Рисунок 48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4538388" y="3586183"/>
                <a:ext cx="1729546" cy="54605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0" name="Рисунок 49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5920696" y="3631199"/>
                <a:ext cx="1729546" cy="54605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1" name="Рисунок 50" descr="D:\Картинки\Гномик\700-nw (1)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9714" b="69143" l="4000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" t="39799" r="4682" b="30435"/>
              <a:stretch/>
            </p:blipFill>
            <p:spPr bwMode="auto">
              <a:xfrm rot="19860000">
                <a:off x="7255427" y="3672565"/>
                <a:ext cx="1729546" cy="54605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77517577"/>
      </p:ext>
    </p:extLst>
  </p:cSld>
  <p:clrMapOvr>
    <a:masterClrMapping/>
  </p:clrMapOvr>
  <p:transition spd="slow"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лос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92" y="5985019"/>
            <a:ext cx="487363" cy="487363"/>
          </a:xfrm>
          <a:prstGeom prst="rect">
            <a:avLst/>
          </a:prstGeom>
        </p:spPr>
      </p:pic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24" y="-350520"/>
            <a:ext cx="10708640" cy="755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3059832" y="25252"/>
            <a:ext cx="3312160" cy="14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меня есть домик.</a:t>
            </a:r>
            <a:endParaRPr lang="ru-RU" sz="1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В колокольчики </a:t>
            </a:r>
            <a:r>
              <a:rPr lang="ru-RU" sz="22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играю,</a:t>
            </a:r>
            <a:endParaRPr lang="ru-RU" sz="1400" b="1" kern="0" dirty="0" smtClean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 smtClean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Никогда не унываю!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1930400" y="1707800"/>
            <a:ext cx="7308161" cy="4285740"/>
            <a:chOff x="0" y="0"/>
            <a:chExt cx="7731151" cy="5127262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0" y="0"/>
              <a:ext cx="7650480" cy="4422140"/>
              <a:chOff x="0" y="0"/>
              <a:chExt cx="7650480" cy="4422140"/>
            </a:xfrm>
          </p:grpSpPr>
          <p:grpSp>
            <p:nvGrpSpPr>
              <p:cNvPr id="47" name="Группа 46"/>
              <p:cNvGrpSpPr/>
              <p:nvPr/>
            </p:nvGrpSpPr>
            <p:grpSpPr>
              <a:xfrm>
                <a:off x="0" y="0"/>
                <a:ext cx="7650480" cy="1767840"/>
                <a:chOff x="0" y="0"/>
                <a:chExt cx="7650480" cy="1767840"/>
              </a:xfrm>
            </p:grpSpPr>
            <p:pic>
              <p:nvPicPr>
                <p:cNvPr id="56" name="Рисунок 55" descr="D:\Картинки\Карточки\png-transparent-christmas-ornament-bell-holidays-photography-christmas-decoration.pn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254" t="15649" b="4888"/>
                <a:stretch/>
              </p:blipFill>
              <p:spPr bwMode="auto">
                <a:xfrm>
                  <a:off x="0" y="0"/>
                  <a:ext cx="1483360" cy="1767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57" name="Рисунок 56" descr="D:\Картинки\Карточки\png-transparent-christmas-ornament-bell-holidays-photography-christmas-decoration.pn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254" t="15649" b="4888"/>
                <a:stretch/>
              </p:blipFill>
              <p:spPr bwMode="auto">
                <a:xfrm>
                  <a:off x="1706880" y="0"/>
                  <a:ext cx="1483360" cy="1767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grpSp>
              <p:nvGrpSpPr>
                <p:cNvPr id="58" name="Группа 57"/>
                <p:cNvGrpSpPr/>
                <p:nvPr/>
              </p:nvGrpSpPr>
              <p:grpSpPr>
                <a:xfrm>
                  <a:off x="3810000" y="355600"/>
                  <a:ext cx="3840480" cy="1412240"/>
                  <a:chOff x="0" y="0"/>
                  <a:chExt cx="3840480" cy="1412240"/>
                </a:xfrm>
              </p:grpSpPr>
              <p:pic>
                <p:nvPicPr>
                  <p:cNvPr id="59" name="Рисунок 58" descr="D:\Картинки\Карточки\png-transparent-christmas-ornament-bell-holidays-photography-christmas-decoration.png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254" t="15649" b="4888"/>
                  <a:stretch/>
                </p:blipFill>
                <p:spPr bwMode="auto">
                  <a:xfrm>
                    <a:off x="0" y="0"/>
                    <a:ext cx="1178560" cy="1412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0" name="Рисунок 59" descr="D:\Картинки\Карточки\png-transparent-christmas-ornament-bell-holidays-photography-christmas-decoration.png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254" t="15649" b="4888"/>
                  <a:stretch/>
                </p:blipFill>
                <p:spPr bwMode="auto">
                  <a:xfrm>
                    <a:off x="1330960" y="0"/>
                    <a:ext cx="1178560" cy="1412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1" name="Рисунок 60" descr="D:\Картинки\Карточки\png-transparent-christmas-ornament-bell-holidays-photography-christmas-decoration.png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254" t="15649" b="4888"/>
                  <a:stretch/>
                </p:blipFill>
                <p:spPr bwMode="auto">
                  <a:xfrm>
                    <a:off x="2661920" y="0"/>
                    <a:ext cx="1178560" cy="1412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</p:grpSp>
          <p:grpSp>
            <p:nvGrpSpPr>
              <p:cNvPr id="48" name="Группа 47"/>
              <p:cNvGrpSpPr/>
              <p:nvPr/>
            </p:nvGrpSpPr>
            <p:grpSpPr>
              <a:xfrm>
                <a:off x="0" y="2654300"/>
                <a:ext cx="7650480" cy="1767840"/>
                <a:chOff x="0" y="0"/>
                <a:chExt cx="7650480" cy="1767840"/>
              </a:xfrm>
            </p:grpSpPr>
            <p:pic>
              <p:nvPicPr>
                <p:cNvPr id="50" name="Рисунок 49" descr="D:\Картинки\Карточки\png-transparent-christmas-ornament-bell-holidays-photography-christmas-decoration.pn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254" t="15649" b="4888"/>
                <a:stretch/>
              </p:blipFill>
              <p:spPr bwMode="auto">
                <a:xfrm>
                  <a:off x="0" y="0"/>
                  <a:ext cx="1483360" cy="1767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51" name="Рисунок 50" descr="D:\Картинки\Карточки\png-transparent-christmas-ornament-bell-holidays-photography-christmas-decoration.pn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254" t="15649" b="4888"/>
                <a:stretch/>
              </p:blipFill>
              <p:spPr bwMode="auto">
                <a:xfrm>
                  <a:off x="1706880" y="0"/>
                  <a:ext cx="1483360" cy="1767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grpSp>
              <p:nvGrpSpPr>
                <p:cNvPr id="52" name="Группа 51"/>
                <p:cNvGrpSpPr/>
                <p:nvPr/>
              </p:nvGrpSpPr>
              <p:grpSpPr>
                <a:xfrm>
                  <a:off x="3810000" y="355600"/>
                  <a:ext cx="3840480" cy="1412240"/>
                  <a:chOff x="0" y="0"/>
                  <a:chExt cx="3840480" cy="1412240"/>
                </a:xfrm>
              </p:grpSpPr>
              <p:pic>
                <p:nvPicPr>
                  <p:cNvPr id="53" name="Рисунок 52" descr="D:\Картинки\Карточки\png-transparent-christmas-ornament-bell-holidays-photography-christmas-decoration.png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254" t="15649" b="4888"/>
                  <a:stretch/>
                </p:blipFill>
                <p:spPr bwMode="auto">
                  <a:xfrm>
                    <a:off x="0" y="0"/>
                    <a:ext cx="1178560" cy="1412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54" name="Рисунок 53" descr="D:\Картинки\Карточки\png-transparent-christmas-ornament-bell-holidays-photography-christmas-decoration.png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254" t="15649" b="4888"/>
                  <a:stretch/>
                </p:blipFill>
                <p:spPr bwMode="auto">
                  <a:xfrm>
                    <a:off x="1330960" y="0"/>
                    <a:ext cx="1178560" cy="1412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55" name="Рисунок 54" descr="D:\Картинки\Карточки\png-transparent-christmas-ornament-bell-holidays-photography-christmas-decoration.png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254" t="15649" b="4888"/>
                  <a:stretch/>
                </p:blipFill>
                <p:spPr bwMode="auto">
                  <a:xfrm>
                    <a:off x="2661920" y="0"/>
                    <a:ext cx="1178560" cy="1412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</p:grpSp>
          <p:sp>
            <p:nvSpPr>
              <p:cNvPr id="49" name="Надпись 2"/>
              <p:cNvSpPr txBox="1">
                <a:spLocks noChangeArrowheads="1"/>
              </p:cNvSpPr>
              <p:nvPr/>
            </p:nvSpPr>
            <p:spPr bwMode="auto">
              <a:xfrm>
                <a:off x="203200" y="1828800"/>
                <a:ext cx="744728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3200" b="1" i="1" dirty="0">
                    <a:solidFill>
                      <a:srgbClr val="17365D"/>
                    </a:solidFill>
                    <a:effectLst/>
                    <a:latin typeface="Calibri"/>
                    <a:ea typeface="Calibri"/>
                    <a:cs typeface="Times New Roman"/>
                  </a:rPr>
                  <a:t>Динь   </a:t>
                </a:r>
                <a:r>
                  <a:rPr lang="ru-RU" sz="3200" b="1" i="1" dirty="0" smtClean="0">
                    <a:solidFill>
                      <a:srgbClr val="17365D"/>
                    </a:solidFill>
                    <a:effectLst/>
                    <a:latin typeface="Calibri"/>
                    <a:ea typeface="Calibri"/>
                    <a:cs typeface="Times New Roman"/>
                  </a:rPr>
                  <a:t>-    </a:t>
                </a:r>
                <a:r>
                  <a:rPr lang="ru-RU" sz="3200" b="1" i="1" dirty="0">
                    <a:solidFill>
                      <a:srgbClr val="17365D"/>
                    </a:solidFill>
                    <a:effectLst/>
                    <a:latin typeface="Calibri"/>
                    <a:ea typeface="Calibri"/>
                    <a:cs typeface="Times New Roman"/>
                  </a:rPr>
                  <a:t>Динь        </a:t>
                </a:r>
                <a:r>
                  <a:rPr lang="ru-RU" sz="3200" b="1" i="1" dirty="0" smtClean="0">
                    <a:solidFill>
                      <a:srgbClr val="17365D"/>
                    </a:solidFill>
                    <a:effectLst/>
                    <a:latin typeface="Calibri"/>
                    <a:ea typeface="Calibri"/>
                    <a:cs typeface="Times New Roman"/>
                  </a:rPr>
                  <a:t>  </a:t>
                </a:r>
                <a:r>
                  <a:rPr lang="ru-RU" sz="3200" b="1" i="1" dirty="0">
                    <a:solidFill>
                      <a:srgbClr val="17365D"/>
                    </a:solidFill>
                    <a:effectLst/>
                    <a:latin typeface="Calibri"/>
                    <a:ea typeface="Calibri"/>
                    <a:cs typeface="Times New Roman"/>
                  </a:rPr>
                  <a:t>Дон   -  </a:t>
                </a:r>
                <a:r>
                  <a:rPr lang="ru-RU" sz="3200" b="1" i="1" dirty="0" smtClean="0">
                    <a:solidFill>
                      <a:srgbClr val="17365D"/>
                    </a:solidFill>
                    <a:effectLst/>
                    <a:latin typeface="Calibri"/>
                    <a:ea typeface="Calibri"/>
                    <a:cs typeface="Times New Roman"/>
                  </a:rPr>
                  <a:t>дон   -  </a:t>
                </a:r>
                <a:r>
                  <a:rPr lang="ru-RU" sz="3200" b="1" i="1" dirty="0">
                    <a:solidFill>
                      <a:srgbClr val="17365D"/>
                    </a:solidFill>
                    <a:effectLst/>
                    <a:latin typeface="Calibri"/>
                    <a:ea typeface="Calibri"/>
                    <a:cs typeface="Times New Roman"/>
                  </a:rPr>
                  <a:t>дон!</a:t>
                </a:r>
                <a:endParaRPr lang="ru-RU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46" name="Надпись 2"/>
            <p:cNvSpPr txBox="1">
              <a:spLocks noChangeArrowheads="1"/>
            </p:cNvSpPr>
            <p:nvPr/>
          </p:nvSpPr>
          <p:spPr bwMode="auto">
            <a:xfrm>
              <a:off x="122528" y="4593862"/>
              <a:ext cx="760862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3200" b="1" i="1" dirty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Бам     -    Бам        </a:t>
              </a:r>
              <a:r>
                <a:rPr lang="ru-RU" sz="3200" b="1" i="1" dirty="0" smtClean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    </a:t>
              </a:r>
              <a:r>
                <a:rPr lang="ru-RU" sz="3200" b="1" i="1" dirty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Бом </a:t>
              </a:r>
              <a:r>
                <a:rPr lang="ru-RU" sz="3200" b="1" i="1" dirty="0" smtClean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  </a:t>
              </a:r>
              <a:r>
                <a:rPr lang="ru-RU" sz="3200" b="1" i="1" dirty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- </a:t>
              </a:r>
              <a:r>
                <a:rPr lang="ru-RU" sz="3200" b="1" i="1" dirty="0" smtClean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 </a:t>
              </a:r>
              <a:r>
                <a:rPr lang="ru-RU" sz="3200" b="1" i="1" dirty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бом  </a:t>
              </a:r>
              <a:r>
                <a:rPr lang="ru-RU" sz="3200" b="1" i="1" dirty="0" smtClean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 -  </a:t>
              </a:r>
              <a:r>
                <a:rPr lang="ru-RU" sz="3200" b="1" i="1" dirty="0">
                  <a:solidFill>
                    <a:srgbClr val="17365D"/>
                  </a:solidFill>
                  <a:effectLst/>
                  <a:latin typeface="Calibri"/>
                  <a:ea typeface="Calibri"/>
                  <a:cs typeface="Times New Roman"/>
                </a:rPr>
                <a:t>бом!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62" name="Рисунок 61" descr="D:\Картинки\Карточки\i_042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3" r="13889" b="62027"/>
          <a:stretch/>
        </p:blipFill>
        <p:spPr bwMode="auto">
          <a:xfrm flipH="1">
            <a:off x="-68310" y="2151325"/>
            <a:ext cx="1983902" cy="2726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0786704"/>
      </p:ext>
    </p:extLst>
  </p:cSld>
  <p:clrMapOvr>
    <a:masterClrMapping/>
  </p:clrMapOvr>
  <p:transition spd="slow"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олос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9804" y="5279953"/>
            <a:ext cx="487363" cy="487363"/>
          </a:xfrm>
          <a:prstGeom prst="rect">
            <a:avLst/>
          </a:prstGeom>
        </p:spPr>
      </p:pic>
      <p:pic>
        <p:nvPicPr>
          <p:cNvPr id="21" name="Рисунок 20" descr="D:\Картинки\Карточки\c865190c5be8264377b8d4e4a9a7bd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422" y="-350520"/>
            <a:ext cx="10708640" cy="755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3043187" y="188640"/>
            <a:ext cx="3833069" cy="15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Я весёлый гномик.</a:t>
            </a:r>
            <a:endParaRPr lang="ru-RU" sz="2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>
                <a:solidFill>
                  <a:srgbClr val="17365D"/>
                </a:solidFill>
                <a:effectLst/>
                <a:latin typeface="Cambria"/>
                <a:ea typeface="Times New Roman"/>
                <a:cs typeface="Times New Roman"/>
              </a:rPr>
              <a:t>У меня есть домик.</a:t>
            </a:r>
            <a:endParaRPr lang="ru-RU" sz="2400" b="1" kern="0" dirty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Всё в лесу я </a:t>
            </a:r>
            <a:r>
              <a:rPr lang="ru-RU" sz="2400" b="1" i="1" kern="0" dirty="0" smtClean="0">
                <a:solidFill>
                  <a:srgbClr val="17375E"/>
                </a:solidFill>
                <a:effectLst/>
                <a:latin typeface="Cambria"/>
                <a:ea typeface="Times New Roman"/>
                <a:cs typeface="Times New Roman"/>
              </a:rPr>
              <a:t>проживаю,</a:t>
            </a:r>
            <a:endParaRPr lang="ru-RU" sz="2400" b="1" kern="0" dirty="0" smtClean="0">
              <a:solidFill>
                <a:srgbClr val="365F91"/>
              </a:solidFill>
              <a:effectLst/>
              <a:latin typeface="Cambria"/>
              <a:ea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Звонко песни распеваю!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20" l="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896427"/>
            <a:ext cx="1932032" cy="2767052"/>
          </a:xfrm>
          <a:prstGeom prst="rect">
            <a:avLst/>
          </a:prstGeom>
          <a:noFill/>
        </p:spPr>
      </p:pic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2471583" y="3974316"/>
            <a:ext cx="4693920" cy="43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17375E"/>
                </a:solidFill>
                <a:effectLst/>
                <a:latin typeface="Cambria"/>
                <a:ea typeface="Calibri"/>
                <a:cs typeface="Times New Roman"/>
              </a:rPr>
              <a:t>Вот такая вот игра!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215378" y="1843222"/>
            <a:ext cx="9540552" cy="1926828"/>
            <a:chOff x="-540568" y="1628800"/>
            <a:chExt cx="10384422" cy="184680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-540568" y="1628800"/>
              <a:ext cx="2265680" cy="1770608"/>
              <a:chOff x="-540568" y="1628800"/>
              <a:chExt cx="2265680" cy="1770608"/>
            </a:xfrm>
          </p:grpSpPr>
          <p:pic>
            <p:nvPicPr>
              <p:cNvPr id="25" name="Рисунок 24" descr="D:\Картинки\Гномик\cloud-image-free-vector.jpg"/>
              <p:cNvPicPr/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57667" l="16000" r="79667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5" t="9646" r="19935" b="41801"/>
              <a:stretch/>
            </p:blipFill>
            <p:spPr bwMode="auto">
              <a:xfrm>
                <a:off x="-540568" y="1628800"/>
                <a:ext cx="2265680" cy="177060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60224" y="2160161"/>
                <a:ext cx="1091056" cy="678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002060"/>
                    </a:solidFill>
                    <a:latin typeface="Cambria" panose="02040503050406030204" pitchFamily="18" charset="0"/>
                  </a:rPr>
                  <a:t>Ла</a:t>
                </a:r>
                <a:endParaRPr lang="ru-RU" sz="40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1877512" y="1666900"/>
              <a:ext cx="2265680" cy="1770608"/>
              <a:chOff x="-540568" y="1628800"/>
              <a:chExt cx="2265680" cy="1770608"/>
            </a:xfrm>
          </p:grpSpPr>
          <p:pic>
            <p:nvPicPr>
              <p:cNvPr id="30" name="Рисунок 29" descr="D:\Картинки\Гномик\cloud-image-free-vector.jpg"/>
              <p:cNvPicPr/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57667" l="16000" r="79667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5" t="9646" r="19935" b="41801"/>
              <a:stretch/>
            </p:blipFill>
            <p:spPr bwMode="auto">
              <a:xfrm>
                <a:off x="-540568" y="1628800"/>
                <a:ext cx="2265680" cy="177060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160224" y="2160161"/>
                <a:ext cx="957975" cy="678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002060"/>
                    </a:solidFill>
                    <a:latin typeface="Cambria" panose="02040503050406030204" pitchFamily="18" charset="0"/>
                  </a:rPr>
                  <a:t>Ла</a:t>
                </a:r>
                <a:endParaRPr lang="ru-RU" sz="40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4542284" y="2160160"/>
              <a:ext cx="1757908" cy="1277347"/>
              <a:chOff x="-540568" y="1628800"/>
              <a:chExt cx="2265680" cy="1770608"/>
            </a:xfrm>
          </p:grpSpPr>
          <p:pic>
            <p:nvPicPr>
              <p:cNvPr id="33" name="Рисунок 32" descr="D:\Картинки\Гномик\cloud-image-free-vector.jpg"/>
              <p:cNvPicPr/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57667" l="16000" r="79667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5" t="9646" r="19935" b="41801"/>
              <a:stretch/>
            </p:blipFill>
            <p:spPr bwMode="auto">
              <a:xfrm>
                <a:off x="-540568" y="1628800"/>
                <a:ext cx="2265680" cy="177060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160222" y="2160161"/>
                <a:ext cx="1052091" cy="695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2060"/>
                    </a:solidFill>
                    <a:latin typeface="Cambria" panose="02040503050406030204" pitchFamily="18" charset="0"/>
                  </a:rPr>
                  <a:t>Ло</a:t>
                </a:r>
                <a:endParaRPr lang="ru-RU" sz="28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6328038" y="2198261"/>
              <a:ext cx="1757908" cy="1277347"/>
              <a:chOff x="-540568" y="1628800"/>
              <a:chExt cx="2265680" cy="1770608"/>
            </a:xfrm>
          </p:grpSpPr>
          <p:pic>
            <p:nvPicPr>
              <p:cNvPr id="36" name="Рисунок 35" descr="D:\Картинки\Гномик\cloud-image-free-vector.jpg"/>
              <p:cNvPicPr/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57667" l="16000" r="79667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5" t="9646" r="19935" b="41801"/>
              <a:stretch/>
            </p:blipFill>
            <p:spPr bwMode="auto">
              <a:xfrm>
                <a:off x="-540568" y="1628800"/>
                <a:ext cx="2265680" cy="177060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160222" y="2160161"/>
                <a:ext cx="997465" cy="695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2060"/>
                    </a:solidFill>
                    <a:latin typeface="Cambria" panose="02040503050406030204" pitchFamily="18" charset="0"/>
                  </a:rPr>
                  <a:t>Ли</a:t>
                </a:r>
                <a:endParaRPr lang="ru-RU" sz="28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8085946" y="2198261"/>
              <a:ext cx="1757908" cy="1277347"/>
              <a:chOff x="-540568" y="1628800"/>
              <a:chExt cx="2265680" cy="1770608"/>
            </a:xfrm>
          </p:grpSpPr>
          <p:pic>
            <p:nvPicPr>
              <p:cNvPr id="39" name="Рисунок 38" descr="D:\Картинки\Гномик\cloud-image-free-vector.jpg"/>
              <p:cNvPicPr/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57667" l="16000" r="79667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5" t="9646" r="19935" b="41801"/>
              <a:stretch/>
            </p:blipFill>
            <p:spPr bwMode="auto">
              <a:xfrm>
                <a:off x="-540568" y="1628800"/>
                <a:ext cx="2265680" cy="177060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160224" y="2160161"/>
                <a:ext cx="1008585" cy="695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2060"/>
                    </a:solidFill>
                    <a:latin typeface="Cambria" panose="02040503050406030204" pitchFamily="18" charset="0"/>
                  </a:rPr>
                  <a:t>Ла</a:t>
                </a:r>
                <a:endParaRPr lang="ru-RU" sz="28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5794986"/>
      </p:ext>
    </p:extLst>
  </p:cSld>
  <p:clrMapOvr>
    <a:masterClrMapping/>
  </p:clrMapOvr>
  <p:transition spd="slow"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номики mi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8560" y="6124819"/>
            <a:ext cx="487363" cy="487363"/>
          </a:xfrm>
          <a:prstGeom prst="rect">
            <a:avLst/>
          </a:prstGeom>
        </p:spPr>
      </p:pic>
      <p:pic>
        <p:nvPicPr>
          <p:cNvPr id="3" name="Голос 00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158" y="6160019"/>
            <a:ext cx="487363" cy="487363"/>
          </a:xfrm>
          <a:prstGeom prst="rect">
            <a:avLst/>
          </a:prstGeom>
        </p:spPr>
      </p:pic>
      <p:pic>
        <p:nvPicPr>
          <p:cNvPr id="22" name="Рисунок 21" descr="D:\Картинки\Карточки\c865190c5be8264377b8d4e4a9a7bd2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328" y="-350520"/>
            <a:ext cx="10708640" cy="75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D:\Картинки\Карточки\4c4df83065048037a108620b03158b66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r="4300" b="2605"/>
          <a:stretch/>
        </p:blipFill>
        <p:spPr bwMode="auto">
          <a:xfrm>
            <a:off x="2409123" y="-350520"/>
            <a:ext cx="4799642" cy="6587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Картинки\Гномик\700-nw (1)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714" b="69143" l="4000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9799" r="4682" b="30435"/>
          <a:stretch/>
        </p:blipFill>
        <p:spPr bwMode="auto">
          <a:xfrm rot="19860000">
            <a:off x="717773" y="1305150"/>
            <a:ext cx="2039244" cy="668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Картинки\Карточки\png-transparent-christmas-ornament-bell-holidays-photography-christmas-decoration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5649" b="4888"/>
          <a:stretch/>
        </p:blipFill>
        <p:spPr bwMode="auto">
          <a:xfrm>
            <a:off x="999248" y="2941689"/>
            <a:ext cx="1262545" cy="1351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0589187"/>
      </p:ext>
    </p:extLst>
  </p:cSld>
  <p:clrMapOvr>
    <a:masterClrMapping/>
  </p:clrMapOvr>
  <p:transition spd="slow" advClick="0" advTm="3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3632</TotalTime>
  <Words>472</Words>
  <Application>Microsoft Office PowerPoint</Application>
  <PresentationFormat>Экран (4:3)</PresentationFormat>
  <Paragraphs>106</Paragraphs>
  <Slides>16</Slides>
  <Notes>10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«ВЕСЁЛЫЙ ГНОМИК» Мультимедийная игра для детей старшего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DreamLair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288</cp:revision>
  <dcterms:created xsi:type="dcterms:W3CDTF">2011-02-21T15:31:53Z</dcterms:created>
  <dcterms:modified xsi:type="dcterms:W3CDTF">2023-07-13T18:06:53Z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000800e85b0000000000010250600207f5200358026400</vt:lpwstr>
  </property>
</Properties>
</file>