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E157DC-22F4-4C2F-9CA9-39451711B7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9304128-4D16-4C13-B41E-28A509A79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D3CFC45-0DCB-433A-A89F-17AB41765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E8AE-EF08-4E03-86B3-C71641D4A2D0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EA9B41E-8223-442F-919F-4F867D4A2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F654DD1-EDAC-41C6-9DA2-79738F9CF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F2CE-3A2E-4953-95A1-E0D72138B22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D0B7B57-1C1E-4E1F-9F20-E1029B269A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67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C39857-04E8-45D9-B264-EE9668B2E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4A35E29-F55F-406D-8804-E7AD6DB35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0C5D52F-B67D-43E4-9FD7-1EFDCECCF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E8AE-EF08-4E03-86B3-C71641D4A2D0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3F1DF01-8A20-4A81-B24D-799B120CB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AA2B246-0FAD-467B-80BC-0E54000AC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F2CE-3A2E-4953-95A1-E0D72138B2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562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4284300-E835-448B-9054-8D07025223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B516B0F-518D-42E0-8ACA-3B964742C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B4E05B1-1098-4BF0-B4A5-7DA2C205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E8AE-EF08-4E03-86B3-C71641D4A2D0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19EBA99-CA77-4744-A3BE-71369BC3B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730820E-79A3-4DF0-BDBA-080385ADC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F2CE-3A2E-4953-95A1-E0D72138B2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745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D35693-5EC1-40A7-AD2D-6CB34F6CF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3CADB05-15A5-41B6-9CCF-362635F25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550666C-193E-4B8B-9100-DB1AC6C52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E8AE-EF08-4E03-86B3-C71641D4A2D0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CF2D206-E1B1-463C-80E8-8F655D4C2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864FBD6-4D7C-4D5A-ABF5-26727F188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F2CE-3A2E-4953-95A1-E0D72138B2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162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00B7CB-7168-4A35-8638-6C8B0371A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1BB1C62-1E96-421F-A4B4-A7E4ACA43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594AA66-65DB-4515-BEBC-A9EB8E8E4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E8AE-EF08-4E03-86B3-C71641D4A2D0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38272C8-946D-49D1-8F79-9C1C0E570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399688D-B82B-483A-AAF1-0C077CE83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F2CE-3A2E-4953-95A1-E0D72138B2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316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87F37A-D97C-4865-B5AF-158F76B16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DEDCADB-AC4F-4802-9E9F-2DD15B2C89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ACAC7C4-2660-47A2-B190-49AACE5B9E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71E9E20-0157-47A2-BB84-3032D0D26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E8AE-EF08-4E03-86B3-C71641D4A2D0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892E125-FF93-4614-B4D7-44C701B17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FA3C299-532F-423E-9604-BB035FE9C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F2CE-3A2E-4953-95A1-E0D72138B2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022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E33FBB-443A-43B5-BE63-B1C6BA107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E4BCD4F-4F63-4EAA-8F6F-528AFC4BA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C3489CA-A3FA-4C97-9A61-67F0552CC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88DE150-8457-4190-A3EC-747A25B370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CC0A8DB-C2C6-4185-A3BD-E391C1B09A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B14B129-14EE-4B17-AC9B-8536F4BBE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E8AE-EF08-4E03-86B3-C71641D4A2D0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C3BD3D6-E682-4E5F-812E-AF63BD541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D640C63-370A-4245-9F3C-1383B4164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F2CE-3A2E-4953-95A1-E0D72138B2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407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ABECE7-9978-4C91-8BAD-D92A8376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3BD5E42-36E8-48E2-ABCF-D4A2F59B3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E8AE-EF08-4E03-86B3-C71641D4A2D0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BECC6CC-1F9C-466E-BD41-9E889D04F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FDB13CD-5DF7-4081-A600-8D4993B2A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F2CE-3A2E-4953-95A1-E0D72138B2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64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0334373C-E419-47D1-B0B0-EAB886994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E8AE-EF08-4E03-86B3-C71641D4A2D0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7C7836B-49CC-4FD0-81B7-0A912B5BB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674E5DD-ADC3-49D0-BE79-DDA8B2220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F2CE-3A2E-4953-95A1-E0D72138B2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125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B5CF8C-6E18-4BBB-8A24-BDAFBBC84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A3E769E-2F26-4ED3-A5CE-B4430B06B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4562045-6E97-4FEC-9F3E-4F2F4782E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00618F4-7606-43AF-961A-09F2A5424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E8AE-EF08-4E03-86B3-C71641D4A2D0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F08495F-7BA4-43C6-9092-73E262BC7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8B815EA-DB1B-43B8-A673-B682F6CD0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F2CE-3A2E-4953-95A1-E0D72138B2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957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E08447-A5AC-4C4C-9A4F-936A7B088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4035283-3A2A-4A2D-948C-D3AB294A7F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2C8B680-EB91-41B6-9BD1-E6C0193792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78F63FE-C101-4DBD-AC02-09768C4C0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E8AE-EF08-4E03-86B3-C71641D4A2D0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7A0FFB6-53B2-4C4E-AED2-9F811B3C6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C7F59A5-744B-422E-B969-31E900B27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F2CE-3A2E-4953-95A1-E0D72138B2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400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4FF0B4-B35B-461C-B7E7-BC0181C71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1D18374-4BFC-471E-A779-88DA8660A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BDD061C-8A03-4255-9336-1BF6BD312B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7E8AE-EF08-4E03-86B3-C71641D4A2D0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DB920C0-C59D-409A-81DE-F5A869BEC7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B02627C-51D6-4616-8B49-65A835C31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6F2CE-3A2E-4953-95A1-E0D72138B22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E8E1618-873F-4315-B491-30C99FD873D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957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3139D56-6864-4666-969E-E3572FEF56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3673" y="4100802"/>
            <a:ext cx="6400800" cy="165576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Выполнила: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Чебанова</a:t>
            </a:r>
            <a:r>
              <a:rPr lang="ru-RU" dirty="0" smtClean="0">
                <a:solidFill>
                  <a:schemeClr val="bg1"/>
                </a:solidFill>
              </a:rPr>
              <a:t> Алина Леонидовна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Учащаяся 5 «ж» ДХШ имени С.И </a:t>
            </a:r>
            <a:r>
              <a:rPr lang="ru-RU" dirty="0" err="1" smtClean="0">
                <a:solidFill>
                  <a:schemeClr val="bg1"/>
                </a:solidFill>
              </a:rPr>
              <a:t>Блонской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60148" y="898883"/>
            <a:ext cx="102468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Итоговая работа по </a:t>
            </a:r>
            <a:r>
              <a:rPr lang="ru-RU" sz="3600" b="1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истории искусств </a:t>
            </a:r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тема:</a:t>
            </a:r>
            <a:b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«Памятник Александру</a:t>
            </a:r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Таганроге»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7817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A0F405-43E4-458A-8036-00EB14A20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708" y="365126"/>
            <a:ext cx="9802091" cy="82636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Содержание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xmlns="" id="{F0C96A22-16E1-428F-A6AB-653303053873}"/>
              </a:ext>
            </a:extLst>
          </p:cNvPr>
          <p:cNvGrpSpPr>
            <a:grpSpLocks/>
          </p:cNvGrpSpPr>
          <p:nvPr/>
        </p:nvGrpSpPr>
        <p:grpSpPr bwMode="auto">
          <a:xfrm>
            <a:off x="3541776" y="1856942"/>
            <a:ext cx="5105400" cy="555625"/>
            <a:chOff x="1248" y="2030"/>
            <a:chExt cx="3216" cy="350"/>
          </a:xfrm>
        </p:grpSpPr>
        <p:sp>
          <p:nvSpPr>
            <p:cNvPr id="10" name="Line 8">
              <a:extLst>
                <a:ext uri="{FF2B5EF4-FFF2-40B4-BE49-F238E27FC236}">
                  <a16:creationId xmlns:a16="http://schemas.microsoft.com/office/drawing/2014/main" xmlns="" id="{0D436FEB-9D09-4051-A52A-62A1C730EFA0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xmlns="" id="{BC60574B-BBC5-4B80-9D58-33FCD8A09283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xmlns="" id="{C2D45F54-6692-45FE-A046-69B9E67931F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20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xmlns="" id="{8730649B-0C49-4A1D-AADE-33AC09FCD76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xmlns="" id="{00438856-6ABC-4D60-93F7-53B4C7DBE0FC}"/>
              </a:ext>
            </a:extLst>
          </p:cNvPr>
          <p:cNvGrpSpPr>
            <a:grpSpLocks/>
          </p:cNvGrpSpPr>
          <p:nvPr/>
        </p:nvGrpSpPr>
        <p:grpSpPr bwMode="auto">
          <a:xfrm>
            <a:off x="3541776" y="2695142"/>
            <a:ext cx="5105400" cy="555625"/>
            <a:chOff x="1248" y="2640"/>
            <a:chExt cx="3216" cy="350"/>
          </a:xfrm>
        </p:grpSpPr>
        <p:sp>
          <p:nvSpPr>
            <p:cNvPr id="15" name="Line 13">
              <a:extLst>
                <a:ext uri="{FF2B5EF4-FFF2-40B4-BE49-F238E27FC236}">
                  <a16:creationId xmlns:a16="http://schemas.microsoft.com/office/drawing/2014/main" xmlns="" id="{A5C70CBB-37DA-4DE4-89D4-43A8449BE2AA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xmlns="" id="{47D961FA-B291-45C8-BEA0-52B97EE9448B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Text Box 15">
              <a:extLst>
                <a:ext uri="{FF2B5EF4-FFF2-40B4-BE49-F238E27FC236}">
                  <a16:creationId xmlns:a16="http://schemas.microsoft.com/office/drawing/2014/main" xmlns="" id="{A4E1F63E-9E82-4E3F-B7A9-D06DF0F665C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268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 Box 16">
              <a:extLst>
                <a:ext uri="{FF2B5EF4-FFF2-40B4-BE49-F238E27FC236}">
                  <a16:creationId xmlns:a16="http://schemas.microsoft.com/office/drawing/2014/main" xmlns="" id="{4BB595F3-DC10-46DE-ACEE-06CE630FDEB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9" name="Group 17">
            <a:extLst>
              <a:ext uri="{FF2B5EF4-FFF2-40B4-BE49-F238E27FC236}">
                <a16:creationId xmlns:a16="http://schemas.microsoft.com/office/drawing/2014/main" xmlns="" id="{F92CEF4C-C083-41F7-AE2F-4E850E54D866}"/>
              </a:ext>
            </a:extLst>
          </p:cNvPr>
          <p:cNvGrpSpPr>
            <a:grpSpLocks/>
          </p:cNvGrpSpPr>
          <p:nvPr/>
        </p:nvGrpSpPr>
        <p:grpSpPr bwMode="auto">
          <a:xfrm>
            <a:off x="3541776" y="3533342"/>
            <a:ext cx="5105400" cy="555625"/>
            <a:chOff x="1248" y="3230"/>
            <a:chExt cx="3216" cy="350"/>
          </a:xfrm>
        </p:grpSpPr>
        <p:sp>
          <p:nvSpPr>
            <p:cNvPr id="20" name="Line 18">
              <a:extLst>
                <a:ext uri="{FF2B5EF4-FFF2-40B4-BE49-F238E27FC236}">
                  <a16:creationId xmlns:a16="http://schemas.microsoft.com/office/drawing/2014/main" xmlns="" id="{CD5B4B27-833A-4054-9C01-48D95A2F6711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xmlns="" id="{7DA0F580-4848-48A2-A426-57A8B1475FBD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Text Box 20">
              <a:extLst>
                <a:ext uri="{FF2B5EF4-FFF2-40B4-BE49-F238E27FC236}">
                  <a16:creationId xmlns:a16="http://schemas.microsoft.com/office/drawing/2014/main" xmlns="" id="{BBA4FF57-27D1-4211-85F4-611D41B3725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32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 Box 21">
              <a:extLst>
                <a:ext uri="{FF2B5EF4-FFF2-40B4-BE49-F238E27FC236}">
                  <a16:creationId xmlns:a16="http://schemas.microsoft.com/office/drawing/2014/main" xmlns="" id="{255CED14-EC02-4C28-9405-FD41C4AA17C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4363631" y="1969932"/>
            <a:ext cx="4283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История создания монумента в Таганроге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371601" y="2881435"/>
            <a:ext cx="3787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Описание оригинального памятника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580220" y="3710871"/>
            <a:ext cx="2877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Восстановление памятника</a:t>
            </a:r>
          </a:p>
        </p:txBody>
      </p:sp>
    </p:spTree>
    <p:extLst>
      <p:ext uri="{BB962C8B-B14F-4D97-AF65-F5344CB8AC3E}">
        <p14:creationId xmlns:p14="http://schemas.microsoft.com/office/powerpoint/2010/main" val="3060403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50016" y="1696671"/>
            <a:ext cx="424961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</a:rPr>
              <a:t>Памятник Александру I — памятник российскому императору Александру I работы скульптора И. П. </a:t>
            </a:r>
            <a:r>
              <a:rPr lang="ru-RU" sz="2400" dirty="0" err="1">
                <a:solidFill>
                  <a:schemeClr val="bg1"/>
                </a:solidFill>
              </a:rPr>
              <a:t>Мартоса</a:t>
            </a:r>
            <a:r>
              <a:rPr lang="ru-RU" sz="2400" dirty="0">
                <a:solidFill>
                  <a:schemeClr val="bg1"/>
                </a:solidFill>
              </a:rPr>
              <a:t> и архитектора А. И. </a:t>
            </a:r>
            <a:r>
              <a:rPr lang="ru-RU" sz="2400" dirty="0">
                <a:solidFill>
                  <a:schemeClr val="bg1"/>
                </a:solidFill>
              </a:rPr>
              <a:t>Мельникова, установленный в Таганроге в 1831 </a:t>
            </a:r>
            <a:r>
              <a:rPr lang="ru-RU" sz="2400" dirty="0" smtClean="0">
                <a:solidFill>
                  <a:schemeClr val="bg1"/>
                </a:solidFill>
              </a:rPr>
              <a:t>году. </a:t>
            </a:r>
            <a:r>
              <a:rPr lang="ru-RU" sz="2400" dirty="0">
                <a:solidFill>
                  <a:schemeClr val="bg1"/>
                </a:solidFill>
              </a:rPr>
              <a:t>Первый памятник в истории Таганрога.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pastvu.com/_p/a/j/h/a/jha5d3mfnxf8hfser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037" y="2087169"/>
            <a:ext cx="3967659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0/03/Taganrog_alexanderImonume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83" y="1787445"/>
            <a:ext cx="2676554" cy="402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ортрет работы А. Г. Варне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306" y="4818554"/>
            <a:ext cx="151515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elnikov Avraam Ivanovich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984" y="4698831"/>
            <a:ext cx="1800000" cy="203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61292" y="6283569"/>
            <a:ext cx="2813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Скульптора И</a:t>
            </a:r>
            <a:r>
              <a:rPr lang="ru-RU" dirty="0"/>
              <a:t>. П. </a:t>
            </a:r>
            <a:r>
              <a:rPr lang="ru-RU" dirty="0" err="1"/>
              <a:t>Мартоса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428892" y="5960403"/>
            <a:ext cx="2907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Архитектор А</a:t>
            </a:r>
            <a:r>
              <a:rPr lang="ru-RU" dirty="0"/>
              <a:t>. И. Мельникова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1982" y="617931"/>
            <a:ext cx="72446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Памятник Александру </a:t>
            </a:r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7324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90692" y="1860794"/>
            <a:ext cx="4601308" cy="41296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>
                <a:solidFill>
                  <a:schemeClr val="bg1"/>
                </a:solidFill>
              </a:rPr>
              <a:t>Мысль о сооружении памятника возникла сразу же после кончины Александра I в Таганроге в 1825 </a:t>
            </a:r>
            <a:r>
              <a:rPr lang="ru-RU" sz="2200" dirty="0" smtClean="0">
                <a:solidFill>
                  <a:schemeClr val="bg1"/>
                </a:solidFill>
              </a:rPr>
              <a:t>году. </a:t>
            </a:r>
            <a:r>
              <a:rPr lang="ru-RU" sz="2200" dirty="0">
                <a:solidFill>
                  <a:schemeClr val="bg1"/>
                </a:solidFill>
              </a:rPr>
              <a:t>Просьба </a:t>
            </a:r>
            <a:r>
              <a:rPr lang="ru-RU" sz="2200" dirty="0" err="1">
                <a:solidFill>
                  <a:schemeClr val="bg1"/>
                </a:solidFill>
              </a:rPr>
              <a:t>таганрожцев</a:t>
            </a:r>
            <a:r>
              <a:rPr lang="ru-RU" sz="2200" dirty="0">
                <a:solidFill>
                  <a:schemeClr val="bg1"/>
                </a:solidFill>
              </a:rPr>
              <a:t> была уважена новым императором Николаем I. Тем более, что согласие составить проект монумента дал сам прославленный скульптор, ректор Академии художеств И. П. </a:t>
            </a:r>
            <a:r>
              <a:rPr lang="ru-RU" sz="2200" dirty="0" err="1" smtClean="0">
                <a:solidFill>
                  <a:schemeClr val="bg1"/>
                </a:solidFill>
              </a:rPr>
              <a:t>Мартос</a:t>
            </a:r>
            <a:r>
              <a:rPr lang="ru-RU" sz="2200" dirty="0" smtClean="0">
                <a:solidFill>
                  <a:schemeClr val="bg1"/>
                </a:solidFill>
              </a:rPr>
              <a:t>.</a:t>
            </a:r>
            <a:endParaRPr lang="ru-RU" sz="22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2050" name="Picture 2" descr="Franz Krüger - Portrait of Emperor Nicholas I - WGA122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396" y="1547713"/>
            <a:ext cx="1800000" cy="239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17476" y="3987584"/>
            <a:ext cx="2532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Император Николай I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72308" y="1779687"/>
            <a:ext cx="311833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Монумент был установлен по центру </a:t>
            </a:r>
            <a:r>
              <a:rPr lang="ru-RU" dirty="0" err="1" smtClean="0">
                <a:solidFill>
                  <a:schemeClr val="bg1"/>
                </a:solidFill>
              </a:rPr>
              <a:t>Иерусалисмской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площади, напротив греческого Иерусалимского Александро-Невского </a:t>
            </a:r>
            <a:r>
              <a:rPr lang="ru-RU" dirty="0" smtClean="0">
                <a:solidFill>
                  <a:schemeClr val="bg1"/>
                </a:solidFill>
              </a:rPr>
              <a:t>монастыря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В конце 1920-х годов памятник Александру I демонтировали и перевезли во двор дворца Александра I</a:t>
            </a:r>
            <a:r>
              <a:rPr lang="ru-RU" dirty="0" smtClean="0">
                <a:solidFill>
                  <a:schemeClr val="bg1"/>
                </a:solidFill>
              </a:rPr>
              <a:t>.. </a:t>
            </a:r>
            <a:r>
              <a:rPr lang="ru-RU" dirty="0">
                <a:solidFill>
                  <a:schemeClr val="bg1"/>
                </a:solidFill>
              </a:rPr>
              <a:t>В 1932 году по постановлению Таганрогского горсовета памятник отправлен в Ростов-на-Дону, где был перелит «на нужды советской промышленности».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3" name="Picture 5" descr="Aleksandro-Nevskiy Greek Jerusalem monastery Taganro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646" y="4448174"/>
            <a:ext cx="2857500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48146" y="6059269"/>
            <a:ext cx="5043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Иерусалимский Александро-Невский монастырь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18790" y="446874"/>
            <a:ext cx="113750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История создания монумента в Таганроге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9194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1646" y="1778733"/>
            <a:ext cx="353450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На высоком массивном пьедестале из серого с белыми прожилками гранита, к которому вели пять ступеней, стояла во весь рост бронзовая фигура императора. Александр I, одетый в генеральский мундир и ниспадающий плащ, гордо попирал ногой извивающуюся </a:t>
            </a:r>
            <a:r>
              <a:rPr lang="ru-RU" sz="2000" dirty="0" smtClean="0">
                <a:solidFill>
                  <a:schemeClr val="bg1"/>
                </a:solidFill>
              </a:rPr>
              <a:t>змею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3074" name="Picture 2" descr="Alexander I of Russia by G.Dawe (1826, Peterhof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5" y="1778121"/>
            <a:ext cx="216309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5175" y="5489303"/>
            <a:ext cx="2450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Александр I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280031" y="1611318"/>
            <a:ext cx="43492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Эта аллегория символизировала его победу над Наполеоном. Левой рукой царь придерживал эфес шпаги, в правой находился свод законов Российской империи. Крылатые ангелы у его ног символизировали «ангельский» характер Александра I. Скульптура поражала современников большим портретным сходством.</a:t>
            </a:r>
          </a:p>
          <a:p>
            <a:r>
              <a:rPr lang="ru-RU" dirty="0">
                <a:solidFill>
                  <a:schemeClr val="bg1"/>
                </a:solidFill>
              </a:rPr>
              <a:t>На лицевой грани пьедестала памятника была выполнена лаконичная надпись:</a:t>
            </a:r>
          </a:p>
          <a:p>
            <a:r>
              <a:rPr lang="ru-RU" b="1" dirty="0"/>
              <a:t>Александру </a:t>
            </a:r>
            <a:r>
              <a:rPr lang="ru-RU" b="1" dirty="0" smtClean="0"/>
              <a:t>Первому</a:t>
            </a:r>
            <a:endParaRPr lang="ru-RU" dirty="0"/>
          </a:p>
          <a:p>
            <a:r>
              <a:rPr lang="ru-RU" b="1" dirty="0"/>
              <a:t>1830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6" name="Picture 4" descr="https://upload.wikimedia.org/wikipedia/commons/thumb/3/35/Rapiere-Morges-1.jpg/240px-Rapiere-Morges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386" y="4773969"/>
            <a:ext cx="132515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37230" y="6330462"/>
            <a:ext cx="2590800" cy="37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эфес шпаги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0310" y="587551"/>
            <a:ext cx="112689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Описание оригинального памятника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4652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</a:rPr>
              <a:t>Модель таганрогского памятника Александру I работы </a:t>
            </a:r>
            <a:r>
              <a:rPr lang="ru-RU" sz="2400" dirty="0" err="1">
                <a:solidFill>
                  <a:schemeClr val="bg1"/>
                </a:solidFill>
              </a:rPr>
              <a:t>Мартоса</a:t>
            </a:r>
            <a:r>
              <a:rPr lang="ru-RU" sz="2400" dirty="0">
                <a:solidFill>
                  <a:schemeClr val="bg1"/>
                </a:solidFill>
              </a:rPr>
              <a:t> находится в экспозиции Государственного Русского музея в </a:t>
            </a:r>
            <a:r>
              <a:rPr lang="ru-RU" sz="2400" dirty="0" smtClean="0">
                <a:solidFill>
                  <a:schemeClr val="bg1"/>
                </a:solidFill>
              </a:rPr>
              <a:t>Санкт-Петербурге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100" name="Picture 4" descr="https://upload.wikimedia.org/wikipedia/commons/thumb/5/51/%D0%A1%D0%B0%D0%BD%D0%BA%D1%82-%D0%9F%D0%B5%D1%82%D0%B5%D1%80%D0%B1%D1%83%D1%80%D0%B3_%D0%BD%D0%B0%D1%87%D0%B0%D0%BB%D0%B0_XX_%D0%B2%D0%B5%D0%BA%D0%B0._%D0%A0%D1%83%D1%81%D1%81%D0%BA%D0%B8%D0%B9_%D0%BC%D1%83%D0%B7%D0%B5%D0%B9_%D0%B8%D0%BC%D0%BF._%D0%90%D0%BB%D0%B5%D0%BA%D1%81%D0%B0%D0%BD%D0%B4%D1%80%D0%B0_III.jpg/220px-%D0%A1%D0%B0%D0%BD%D0%BA%D1%82-%D0%9F%D0%B5%D1%82%D0%B5%D1%80%D0%B1%D1%83%D1%80%D0%B3_%D0%BD%D0%B0%D1%87%D0%B0%D0%BB%D0%B0_XX_%D0%B2%D0%B5%D0%BA%D0%B0._%D0%A0%D1%83%D1%81%D1%81%D0%BA%D0%B8%D0%B9_%D0%BC%D1%83%D0%B7%D0%B5%D0%B9_%D0%B8%D0%BC%D0%BF._%D0%90%D0%BB%D0%B5%D0%BA%D1%81%D0%B0%D0%BD%D0%B4%D1%80%D0%B0_I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005" y="3091961"/>
            <a:ext cx="4765883" cy="309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619" y="2869955"/>
            <a:ext cx="209550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40062" y="6353908"/>
            <a:ext cx="4923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Государственного Русского музея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1231" y="6072554"/>
            <a:ext cx="4443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Модель памятника на Парадной лестнице Русского музея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259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24" y="4338000"/>
            <a:ext cx="3569129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7123" y="1356701"/>
            <a:ext cx="5046785" cy="31566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В 1998 году, к 300-летию Таганрога, памятник было решено восстановить. Профинансировала проект коммерческая структура — Таганрогский филиал банка «Российский кредит» в лице его управляющего Г. А. Павленко. Копия памятника с некоторыми изменениями была изготовлена по сохранившимся в Санкт-Петербурге </a:t>
            </a:r>
            <a:r>
              <a:rPr lang="ru-RU" sz="2000" dirty="0" smtClean="0">
                <a:solidFill>
                  <a:schemeClr val="bg1"/>
                </a:solidFill>
              </a:rPr>
              <a:t>чертежам. </a:t>
            </a:r>
            <a:r>
              <a:rPr lang="ru-RU" sz="2000" dirty="0">
                <a:solidFill>
                  <a:schemeClr val="bg1"/>
                </a:solidFill>
              </a:rPr>
              <a:t>Открытие восстановленного памятника состоялось 11 сентября 1998 года. Был организован большой митинг, в присутствии местного казачества и городской администрации.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42031" y="1779687"/>
            <a:ext cx="3810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Современный монумент оказался сдвинут в сторону от центра площади, ближе к жилому дому. Через несколько лет были восстановлены цепи на тумбах, что придало памятнику достаточную монументальность.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 новом скульптурном решении с постамента исчезла змея, поскольку организаторы проекта посчитали, что Наполеоновское нашествие слишком далёкое для нас событие, чтобы напоминание о нём могло органично вписаться в художественный образ</a:t>
            </a:r>
            <a:r>
              <a:rPr lang="ru-RU" baseline="30000" dirty="0" smtClean="0">
                <a:solidFill>
                  <a:schemeClr val="bg1"/>
                </a:solidFill>
              </a:rPr>
              <a:t>[</a:t>
            </a:r>
            <a:r>
              <a:rPr lang="ru-RU" dirty="0" smtClean="0">
                <a:solidFill>
                  <a:schemeClr val="bg1"/>
                </a:solidFill>
              </a:rPr>
              <a:t>. Также из скульптурной композиции исчезли купидоны.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27663" y="60012"/>
            <a:ext cx="84581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Восстановление памятника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9226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756" y="1030235"/>
            <a:ext cx="7190864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1756" y="106905"/>
            <a:ext cx="84581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Восстановление памятника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8776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201</Words>
  <Application>Microsoft Office PowerPoint</Application>
  <PresentationFormat>Произвольный</PresentationFormat>
  <Paragraphs>37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Содержание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HP</cp:lastModifiedBy>
  <cp:revision>10</cp:revision>
  <dcterms:created xsi:type="dcterms:W3CDTF">2021-09-20T10:30:40Z</dcterms:created>
  <dcterms:modified xsi:type="dcterms:W3CDTF">2022-02-23T18:57:23Z</dcterms:modified>
</cp:coreProperties>
</file>