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/>
              </a:rPr>
              <a:t>Дифференциация звуков </a:t>
            </a:r>
            <a:r>
              <a:rPr lang="ru-RU" sz="3200" b="1" dirty="0" smtClean="0">
                <a:solidFill>
                  <a:srgbClr val="FFFF00"/>
                </a:solidFill>
                <a:effectLst/>
              </a:rPr>
              <a:t>и букв А-Я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изолированных, в слогах, словах и предложениях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424936" cy="45365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Составила учитель-логопед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Е.И. Кухаренко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МБОУ Ялтинская специальная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(коррекционная) школа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8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А-Я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предложениях.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Гала </a:t>
            </a:r>
            <a:r>
              <a:rPr lang="ru-RU" sz="4400" dirty="0" err="1" smtClean="0">
                <a:solidFill>
                  <a:srgbClr val="FFFF00"/>
                </a:solidFill>
              </a:rPr>
              <a:t>купиля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ляк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Вала </a:t>
            </a:r>
            <a:r>
              <a:rPr lang="ru-RU" sz="4400" dirty="0" err="1" smtClean="0">
                <a:solidFill>
                  <a:srgbClr val="FFFF00"/>
                </a:solidFill>
              </a:rPr>
              <a:t>наделя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халят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Юла </a:t>
            </a:r>
            <a:r>
              <a:rPr lang="ru-RU" sz="4400" dirty="0" err="1" smtClean="0">
                <a:solidFill>
                  <a:srgbClr val="FFFF00"/>
                </a:solidFill>
              </a:rPr>
              <a:t>поставиля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клаксу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Миля </a:t>
            </a:r>
            <a:r>
              <a:rPr lang="ru-RU" sz="4400" dirty="0" err="1" smtClean="0">
                <a:solidFill>
                  <a:srgbClr val="FFFF00"/>
                </a:solidFill>
              </a:rPr>
              <a:t>урониля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булявку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На </a:t>
            </a:r>
            <a:r>
              <a:rPr lang="ru-RU" sz="4400" dirty="0" err="1" smtClean="0">
                <a:solidFill>
                  <a:srgbClr val="FFFF00"/>
                </a:solidFill>
              </a:rPr>
              <a:t>полане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</a:rPr>
              <a:t>валалась</a:t>
            </a:r>
            <a:r>
              <a:rPr lang="ru-RU" sz="4400" dirty="0" smtClean="0">
                <a:solidFill>
                  <a:srgbClr val="FFFF00"/>
                </a:solidFill>
              </a:rPr>
              <a:t> флага.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2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Исправь ошибки.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Лампа купила Галю. </a:t>
            </a:r>
          </a:p>
          <a:p>
            <a:pPr marL="0" indent="0">
              <a:buNone/>
            </a:pPr>
            <a:r>
              <a:rPr lang="ru-RU" sz="4000" smtClean="0">
                <a:solidFill>
                  <a:srgbClr val="FFFF00"/>
                </a:solidFill>
              </a:rPr>
              <a:t>Салат ел Улю</a:t>
            </a:r>
            <a:r>
              <a:rPr lang="ru-RU" sz="4000" dirty="0" smtClean="0">
                <a:solidFill>
                  <a:srgbClr val="FFFF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Халат надел Валю.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Клякса поставила Юлю.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Поляна гуляла на Ляле.</a:t>
            </a:r>
          </a:p>
        </p:txBody>
      </p:sp>
    </p:spTree>
    <p:extLst>
      <p:ext uri="{BB962C8B-B14F-4D97-AF65-F5344CB8AC3E}">
        <p14:creationId xmlns:p14="http://schemas.microsoft.com/office/powerpoint/2010/main" val="390136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 занятия. Выбери подходящую картинку.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5922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2" y="3068960"/>
            <a:ext cx="2592288" cy="31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41076"/>
            <a:ext cx="2592288" cy="311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2060847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Мне все понятно!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6782" y="2113841"/>
            <a:ext cx="247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Понятно, но есть вопросы!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243700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Я ничего не понял!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Кукла Аня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 descr="C:\Users\Vladimir\Desktop\da554545ea83c2c48871612898edbe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7034"/>
            <a:ext cx="612068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2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Сравнение А-Я по артикуляции.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рот открыт, язык лежит внизу, звук поется, тянется, он гласный. На письме обозначается буквой А.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ЙА- это 2 звука: Й - сначала губы растягиваются в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улыбке,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спинка языка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выгнута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крутой горкой, а потом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- рот открыт, язык лежит внизу.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письме обозначаются буквой Я.</a:t>
            </a:r>
          </a:p>
        </p:txBody>
      </p:sp>
    </p:spTree>
    <p:extLst>
      <p:ext uri="{BB962C8B-B14F-4D97-AF65-F5344CB8AC3E}">
        <p14:creationId xmlns:p14="http://schemas.microsoft.com/office/powerpoint/2010/main" val="200181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Когда буква Я дает два звука?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687733"/>
          </a:xfrm>
        </p:spPr>
        <p:txBody>
          <a:bodyPr/>
          <a:lstStyle/>
          <a:p>
            <a:pPr lvl="8"/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Я </a:t>
            </a:r>
            <a:r>
              <a:rPr lang="ru-RU" sz="2400" u="sng" dirty="0" smtClean="0">
                <a:solidFill>
                  <a:srgbClr val="FFFF00"/>
                </a:solidFill>
              </a:rPr>
              <a:t>смягчает</a:t>
            </a:r>
            <a:r>
              <a:rPr lang="ru-RU" sz="2400" dirty="0" smtClean="0">
                <a:solidFill>
                  <a:srgbClr val="FFFF00"/>
                </a:solidFill>
              </a:rPr>
              <a:t> предыдущий согласный звук  в слове(</a:t>
            </a:r>
            <a:r>
              <a:rPr lang="ru-RU" sz="2400" dirty="0" err="1" smtClean="0">
                <a:solidFill>
                  <a:srgbClr val="FFFF00"/>
                </a:solidFill>
              </a:rPr>
              <a:t>мЯсо</a:t>
            </a:r>
            <a:r>
              <a:rPr lang="ru-RU" sz="2400" dirty="0" smtClean="0">
                <a:solidFill>
                  <a:srgbClr val="FFFF00"/>
                </a:solidFill>
              </a:rPr>
              <a:t>).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Буква Я </a:t>
            </a:r>
            <a:r>
              <a:rPr lang="ru-RU" sz="2400" u="sng" dirty="0" smtClean="0">
                <a:solidFill>
                  <a:srgbClr val="FFFF00"/>
                </a:solidFill>
              </a:rPr>
              <a:t>дает 2 звука</a:t>
            </a:r>
            <a:r>
              <a:rPr lang="ru-RU" sz="2400" dirty="0" smtClean="0">
                <a:solidFill>
                  <a:srgbClr val="FFFF00"/>
                </a:solidFill>
              </a:rPr>
              <a:t>, если она: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FFFF00"/>
                </a:solidFill>
              </a:rPr>
              <a:t>с</a:t>
            </a:r>
            <a:r>
              <a:rPr lang="ru-RU" sz="2400" dirty="0" smtClean="0">
                <a:solidFill>
                  <a:srgbClr val="FFFF00"/>
                </a:solidFill>
              </a:rPr>
              <a:t>тоит в начале слова (яма);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FFFF00"/>
                </a:solidFill>
              </a:rPr>
              <a:t>с</a:t>
            </a:r>
            <a:r>
              <a:rPr lang="ru-RU" sz="2400" dirty="0" smtClean="0">
                <a:solidFill>
                  <a:srgbClr val="FFFF00"/>
                </a:solidFill>
              </a:rPr>
              <a:t>тоит в слове после гласной буквы (маяк);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- стоит в слове после разделительного мягкого знака (семья);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2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Буквы А-Я.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ru-RU" dirty="0" smtClean="0"/>
              <a:t>			</a:t>
            </a:r>
            <a:r>
              <a:rPr lang="ru-RU" sz="2400" dirty="0" smtClean="0"/>
              <a:t>Два столба наискосок,</a:t>
            </a:r>
            <a:endParaRPr lang="ru-RU" sz="2400" dirty="0"/>
          </a:p>
          <a:p>
            <a:pPr marL="1746504" lvl="8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	Между ними поясок.</a:t>
            </a:r>
            <a:endParaRPr lang="ru-RU" sz="2400" dirty="0"/>
          </a:p>
        </p:txBody>
      </p:sp>
      <p:pic>
        <p:nvPicPr>
          <p:cNvPr id="1026" name="Picture 2" descr="https://avatars.mds.yandex.net/i?id=607cfdfdd42a1e07fa977217cb5a518b-52681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2143125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faa6cb133ad3147148328e1f1f5b5507b3b54fa3-766200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40671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4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Дифференциация А-Я в слогах.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МА-МЯ				КА-КА-КЯ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НА-НЯ				ДА-ДА-ДЯ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ПА-ПЯ				ТЯ-ТА-ТЯ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СА-СЯ				БА-БЯ-БА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ФА-ФЯ				ВЯ-ВЯ-ВА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ЛА-ЛЯ				ЗА-ЗЯ-ЗЯ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ГА-ГЯ				ПА-ПЯ-ПА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РА-РЯ				СЯ-СЯ-СА</a:t>
            </a:r>
          </a:p>
        </p:txBody>
      </p:sp>
    </p:spTree>
    <p:extLst>
      <p:ext uri="{BB962C8B-B14F-4D97-AF65-F5344CB8AC3E}">
        <p14:creationId xmlns:p14="http://schemas.microsoft.com/office/powerpoint/2010/main" val="38637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Допиши недостающие элементы буквам А-Я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s.znanio.ru/8c0997/fb/2a/6990a5514a4645be011f7493bd3aa2b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64674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ladimir\Desktop\K6LwBAANI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69127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2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Графическая запись слов. Запиши только букву А или Я из названия картинки.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6-22.userapi.com/s/v1/if2/xCSP3JpVrE_hAdivZhauDYyPXqoPV46-TnPHj-dXIuGcBAxrwkhrDtN35FCWJSkhd3LT_m3EbfUig9EvfA3ZkP3d.jpg?size=934x934&amp;quality=96&amp;crop=33,33,934,934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194421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7a6c350296241dad7ac65efa7bdfbdb70b5e78ae-849731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721922"/>
            <a:ext cx="20817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get.pxhere.com/photo/nature-plant-photography-leaf-flower-petal-red-natural-botany-yellow-flora-wildflower-close-up-australia-outdoors-poppy-coquelicot-outback-macro-photography-flowering-plant-plant-stem-land-plant-poppy-family-mildura-1034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62" y="1700809"/>
            <a:ext cx="2035564" cy="19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.pinimg.com/originals/66/fe/f8/66fef86a5e5e9aff6ddd5d416f2477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55" y="1700808"/>
            <a:ext cx="2027810" cy="19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w7.pngwing.com/pngs/434/909/png-transparent-nail-polish-cosmetics-color-polish-cosmetics-accessories-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2" y="3861048"/>
            <a:ext cx="2033072" cy="22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avatars.mds.yandex.net/i?id=861e837f025bfae67246c56ccf835306efb6e124-849661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861048"/>
            <a:ext cx="2081781" cy="22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avatars.mds.yandex.net/i?id=d0bf1a8e1d4e24778a5cc9343515c8bee454bb39-6235060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96" y="3846759"/>
            <a:ext cx="2060930" cy="22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avatars.mds.yandex.net/i?id=ae6e30a892c36308f6a11706c8d82d011c01bb60-8269337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55" y="3846759"/>
            <a:ext cx="2099818" cy="22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Вставь пропущенный слог ЛА или ЛЯ, запиши слова в два столбика.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Ха __ т, </a:t>
            </a:r>
            <a:r>
              <a:rPr lang="ru-RU" sz="4800" dirty="0" err="1" smtClean="0">
                <a:solidFill>
                  <a:srgbClr val="FFFF00"/>
                </a:solidFill>
              </a:rPr>
              <a:t>аку</a:t>
            </a:r>
            <a:r>
              <a:rPr lang="ru-RU" sz="4800" dirty="0" smtClean="0">
                <a:solidFill>
                  <a:srgbClr val="FFFF00"/>
                </a:solidFill>
              </a:rPr>
              <a:t> __ , __ </a:t>
            </a:r>
            <a:r>
              <a:rPr lang="ru-RU" sz="4800" dirty="0">
                <a:solidFill>
                  <a:srgbClr val="FFFF00"/>
                </a:solidFill>
              </a:rPr>
              <a:t>м</a:t>
            </a:r>
            <a:r>
              <a:rPr lang="ru-RU" sz="4800" dirty="0" smtClean="0">
                <a:solidFill>
                  <a:srgbClr val="FFFF00"/>
                </a:solidFill>
              </a:rPr>
              <a:t>ка</a:t>
            </a:r>
            <a:r>
              <a:rPr lang="ru-RU" sz="4800" dirty="0">
                <a:solidFill>
                  <a:srgbClr val="FFFF00"/>
                </a:solidFill>
              </a:rPr>
              <a:t>,</a:t>
            </a:r>
            <a:r>
              <a:rPr lang="ru-RU" sz="4800" dirty="0" smtClean="0">
                <a:solidFill>
                  <a:srgbClr val="FFFF00"/>
                </a:solidFill>
              </a:rPr>
              <a:t> ф __ га, </a:t>
            </a:r>
          </a:p>
          <a:p>
            <a:pPr marL="0" indent="0" algn="just">
              <a:buNone/>
            </a:pPr>
            <a:r>
              <a:rPr lang="ru-RU" sz="4800" dirty="0" err="1" smtClean="0">
                <a:solidFill>
                  <a:srgbClr val="FFFF00"/>
                </a:solidFill>
              </a:rPr>
              <a:t>пу</a:t>
            </a:r>
            <a:r>
              <a:rPr lang="ru-RU" sz="4800" dirty="0" smtClean="0">
                <a:solidFill>
                  <a:srgbClr val="FFFF00"/>
                </a:solidFill>
              </a:rPr>
              <a:t>__ , ку __ к, </a:t>
            </a:r>
            <a:r>
              <a:rPr lang="ru-RU" sz="4800" dirty="0" err="1" smtClean="0">
                <a:solidFill>
                  <a:srgbClr val="FFFF00"/>
                </a:solidFill>
              </a:rPr>
              <a:t>ска</a:t>
            </a:r>
            <a:r>
              <a:rPr lang="ru-RU" sz="4800" dirty="0" smtClean="0">
                <a:solidFill>
                  <a:srgbClr val="FFFF00"/>
                </a:solidFill>
              </a:rPr>
              <a:t> __ , во __ ,</a:t>
            </a:r>
          </a:p>
          <a:p>
            <a:pPr marL="0" indent="0" algn="just">
              <a:buNone/>
            </a:pPr>
            <a:r>
              <a:rPr lang="ru-RU" sz="4800" dirty="0" err="1" smtClean="0">
                <a:solidFill>
                  <a:srgbClr val="FFFF00"/>
                </a:solidFill>
              </a:rPr>
              <a:t>бу</a:t>
            </a:r>
            <a:r>
              <a:rPr lang="ru-RU" sz="4800" dirty="0" smtClean="0">
                <a:solidFill>
                  <a:srgbClr val="FFFF00"/>
                </a:solidFill>
              </a:rPr>
              <a:t> __ </a:t>
            </a:r>
            <a:r>
              <a:rPr lang="ru-RU" sz="4800" dirty="0" err="1" smtClean="0">
                <a:solidFill>
                  <a:srgbClr val="FFFF00"/>
                </a:solidFill>
              </a:rPr>
              <a:t>вка</a:t>
            </a:r>
            <a:r>
              <a:rPr lang="ru-RU" sz="4800" dirty="0" smtClean="0">
                <a:solidFill>
                  <a:srgbClr val="FFFF00"/>
                </a:solidFill>
              </a:rPr>
              <a:t>, к __ </a:t>
            </a:r>
            <a:r>
              <a:rPr lang="ru-RU" sz="4800" dirty="0" err="1" smtClean="0">
                <a:solidFill>
                  <a:srgbClr val="FFFF00"/>
                </a:solidFill>
              </a:rPr>
              <a:t>кса</a:t>
            </a:r>
            <a:r>
              <a:rPr lang="ru-RU" sz="4800" dirty="0" smtClean="0">
                <a:solidFill>
                  <a:srgbClr val="FFFF00"/>
                </a:solidFill>
              </a:rPr>
              <a:t>, </a:t>
            </a:r>
            <a:r>
              <a:rPr lang="ru-RU" sz="4800" dirty="0" err="1" smtClean="0">
                <a:solidFill>
                  <a:srgbClr val="FFFF00"/>
                </a:solidFill>
              </a:rPr>
              <a:t>пиа</a:t>
            </a:r>
            <a:r>
              <a:rPr lang="ru-RU" sz="4800" dirty="0" smtClean="0">
                <a:solidFill>
                  <a:srgbClr val="FFFF00"/>
                </a:solidFill>
              </a:rPr>
              <a:t> __, Га __, по __ на, си __ ч, </a:t>
            </a:r>
            <a:r>
              <a:rPr lang="ru-RU" sz="4800" dirty="0" err="1" smtClean="0">
                <a:solidFill>
                  <a:srgbClr val="FFFF00"/>
                </a:solidFill>
              </a:rPr>
              <a:t>са</a:t>
            </a:r>
            <a:r>
              <a:rPr lang="ru-RU" sz="4800" dirty="0" smtClean="0">
                <a:solidFill>
                  <a:srgbClr val="FFFF00"/>
                </a:solidFill>
              </a:rPr>
              <a:t> __ т, пи __ , к __ </a:t>
            </a:r>
            <a:r>
              <a:rPr lang="ru-RU" sz="4800" dirty="0" err="1" smtClean="0">
                <a:solidFill>
                  <a:srgbClr val="FFFF00"/>
                </a:solidFill>
              </a:rPr>
              <a:t>тва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323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375</TotalTime>
  <Words>314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Дифференциация звуков и букв А-Я изолированных, в слогах, словах и предложениях</vt:lpstr>
      <vt:lpstr>Кукла Аня</vt:lpstr>
      <vt:lpstr>Сравнение А-Я по артикуляции.</vt:lpstr>
      <vt:lpstr>Когда буква Я дает два звука?</vt:lpstr>
      <vt:lpstr>Буквы А-Я.</vt:lpstr>
      <vt:lpstr>Дифференциация А-Я в слогах.</vt:lpstr>
      <vt:lpstr>Допиши недостающие элементы буквам А-Я.</vt:lpstr>
      <vt:lpstr>Графическая запись слов. Запиши только букву А или Я из названия картинки.</vt:lpstr>
      <vt:lpstr>Вставь пропущенный слог ЛА или ЛЯ, запиши слова в два столбика.</vt:lpstr>
      <vt:lpstr>Дифференциация А-Я в предложениях.</vt:lpstr>
      <vt:lpstr>Исправь ошибки.</vt:lpstr>
      <vt:lpstr>Итог занятия. Выбери подходящую картинку.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гласных звуков У-Ю.</dc:title>
  <dc:creator>Vladimir</dc:creator>
  <cp:lastModifiedBy>Vladimir</cp:lastModifiedBy>
  <cp:revision>35</cp:revision>
  <dcterms:created xsi:type="dcterms:W3CDTF">2017-11-10T16:08:29Z</dcterms:created>
  <dcterms:modified xsi:type="dcterms:W3CDTF">2023-02-11T15:19:08Z</dcterms:modified>
</cp:coreProperties>
</file>