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91" r:id="rId3"/>
    <p:sldId id="292" r:id="rId4"/>
    <p:sldId id="293" r:id="rId5"/>
    <p:sldId id="294" r:id="rId6"/>
    <p:sldId id="295" r:id="rId7"/>
    <p:sldId id="310" r:id="rId8"/>
    <p:sldId id="289" r:id="rId9"/>
    <p:sldId id="318" r:id="rId10"/>
    <p:sldId id="296" r:id="rId11"/>
    <p:sldId id="307" r:id="rId12"/>
    <p:sldId id="298" r:id="rId13"/>
    <p:sldId id="257" r:id="rId14"/>
    <p:sldId id="301" r:id="rId15"/>
    <p:sldId id="300" r:id="rId16"/>
    <p:sldId id="302" r:id="rId17"/>
    <p:sldId id="299" r:id="rId18"/>
    <p:sldId id="303" r:id="rId19"/>
    <p:sldId id="304" r:id="rId20"/>
    <p:sldId id="311" r:id="rId21"/>
    <p:sldId id="314" r:id="rId22"/>
    <p:sldId id="309" r:id="rId23"/>
    <p:sldId id="317" r:id="rId24"/>
    <p:sldId id="315" r:id="rId25"/>
    <p:sldId id="284" r:id="rId26"/>
    <p:sldId id="306" r:id="rId27"/>
    <p:sldId id="285" r:id="rId28"/>
    <p:sldId id="286" r:id="rId2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17C4D8F7-907E-4D40-8248-9DE78800C3CF}">
          <p14:sldIdLst>
            <p14:sldId id="256"/>
            <p14:sldId id="291"/>
            <p14:sldId id="292"/>
            <p14:sldId id="293"/>
            <p14:sldId id="294"/>
            <p14:sldId id="295"/>
            <p14:sldId id="310"/>
            <p14:sldId id="289"/>
            <p14:sldId id="318"/>
            <p14:sldId id="296"/>
            <p14:sldId id="307"/>
            <p14:sldId id="298"/>
            <p14:sldId id="257"/>
            <p14:sldId id="301"/>
            <p14:sldId id="300"/>
            <p14:sldId id="302"/>
            <p14:sldId id="299"/>
            <p14:sldId id="303"/>
            <p14:sldId id="304"/>
            <p14:sldId id="311"/>
            <p14:sldId id="314"/>
            <p14:sldId id="309"/>
            <p14:sldId id="317"/>
            <p14:sldId id="315"/>
            <p14:sldId id="284"/>
            <p14:sldId id="306"/>
            <p14:sldId id="285"/>
            <p14:sldId id="286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8FB25"/>
    <a:srgbClr val="305041"/>
    <a:srgbClr val="45735D"/>
    <a:srgbClr val="FFEA4F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4" d="100"/>
          <a:sy n="84" d="100"/>
        </p:scale>
        <p:origin x="1426" y="7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61B48A-E4BA-49B1-9665-4502BD1C5B79}" type="datetimeFigureOut">
              <a:rPr lang="ru-RU" smtClean="0"/>
              <a:t>29.11.2022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A3DD91-2E6F-439B-8F20-A15A1C967F1D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61B48A-E4BA-49B1-9665-4502BD1C5B79}" type="datetimeFigureOut">
              <a:rPr lang="ru-RU" smtClean="0"/>
              <a:t>29.11.2022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A3DD91-2E6F-439B-8F20-A15A1C967F1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61B48A-E4BA-49B1-9665-4502BD1C5B79}" type="datetimeFigureOut">
              <a:rPr lang="ru-RU" smtClean="0"/>
              <a:t>29.11.2022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A3DD91-2E6F-439B-8F20-A15A1C967F1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61B48A-E4BA-49B1-9665-4502BD1C5B79}" type="datetimeFigureOut">
              <a:rPr lang="ru-RU" smtClean="0"/>
              <a:t>29.11.2022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A3DD91-2E6F-439B-8F20-A15A1C967F1D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61B48A-E4BA-49B1-9665-4502BD1C5B79}" type="datetimeFigureOut">
              <a:rPr lang="ru-RU" smtClean="0"/>
              <a:t>29.11.2022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A3DD91-2E6F-439B-8F20-A15A1C967F1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61B48A-E4BA-49B1-9665-4502BD1C5B79}" type="datetimeFigureOut">
              <a:rPr lang="ru-RU" smtClean="0"/>
              <a:t>29.11.2022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A3DD91-2E6F-439B-8F20-A15A1C967F1D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61B48A-E4BA-49B1-9665-4502BD1C5B79}" type="datetimeFigureOut">
              <a:rPr lang="ru-RU" smtClean="0"/>
              <a:t>29.11.2022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A3DD91-2E6F-439B-8F20-A15A1C967F1D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61B48A-E4BA-49B1-9665-4502BD1C5B79}" type="datetimeFigureOut">
              <a:rPr lang="ru-RU" smtClean="0"/>
              <a:t>29.11.2022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A3DD91-2E6F-439B-8F20-A15A1C967F1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61B48A-E4BA-49B1-9665-4502BD1C5B79}" type="datetimeFigureOut">
              <a:rPr lang="ru-RU" smtClean="0"/>
              <a:t>29.11.2022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A3DD91-2E6F-439B-8F20-A15A1C967F1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61B48A-E4BA-49B1-9665-4502BD1C5B79}" type="datetimeFigureOut">
              <a:rPr lang="ru-RU" smtClean="0"/>
              <a:t>29.11.2022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A3DD91-2E6F-439B-8F20-A15A1C967F1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61B48A-E4BA-49B1-9665-4502BD1C5B79}" type="datetimeFigureOut">
              <a:rPr lang="ru-RU" smtClean="0"/>
              <a:t>29.11.2022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A3DD91-2E6F-439B-8F20-A15A1C967F1D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C61B48A-E4BA-49B1-9665-4502BD1C5B79}" type="datetimeFigureOut">
              <a:rPr lang="ru-RU" smtClean="0"/>
              <a:t>29.11.2022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18A3DD91-2E6F-439B-8F20-A15A1C967F1D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gi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933056"/>
            <a:ext cx="3892511" cy="2924944"/>
          </a:xfrm>
          <a:prstGeom prst="rect">
            <a:avLst/>
          </a:prstGeom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992624" y="5517232"/>
            <a:ext cx="3971865" cy="1080120"/>
          </a:xfrm>
        </p:spPr>
        <p:txBody>
          <a:bodyPr>
            <a:normAutofit fontScale="92500" lnSpcReduction="10000"/>
          </a:bodyPr>
          <a:lstStyle/>
          <a:p>
            <a:pPr algn="r">
              <a:defRPr/>
            </a:pP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Воспитатель </a:t>
            </a:r>
          </a:p>
          <a:p>
            <a:pPr algn="r">
              <a:defRPr/>
            </a:pPr>
            <a:r>
              <a:rPr lang="ru-RU" sz="1500" b="1" dirty="0" smtClean="0">
                <a:solidFill>
                  <a:schemeClr val="accent1">
                    <a:lumMod val="50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(1 младшей группы): </a:t>
            </a:r>
          </a:p>
          <a:p>
            <a:pPr algn="r">
              <a:defRPr/>
            </a:pP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Мурашкина О.В.</a:t>
            </a:r>
            <a:endParaRPr lang="ru-RU" sz="2000" b="1" dirty="0">
              <a:solidFill>
                <a:schemeClr val="accent1">
                  <a:lumMod val="50000"/>
                </a:schemeClr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endParaRPr lang="ru-RU" sz="2800" dirty="0">
              <a:latin typeface="Monotype Corsiva" pitchFamily="66" charset="0"/>
            </a:endParaRPr>
          </a:p>
          <a:p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51521" y="404665"/>
            <a:ext cx="8568952" cy="3456384"/>
          </a:xfrm>
        </p:spPr>
        <p:txBody>
          <a:bodyPr/>
          <a:lstStyle/>
          <a:p>
            <a:pPr marL="182880" indent="0" algn="ctr">
              <a:buNone/>
            </a:pPr>
            <a:r>
              <a:rPr lang="ru-RU" sz="2000" dirty="0">
                <a:effectLst/>
              </a:rPr>
              <a:t>Муниципальное бюджетное дошкольное образовательное учреждение </a:t>
            </a:r>
            <a:r>
              <a:rPr lang="ru-RU" sz="2000" dirty="0" err="1">
                <a:effectLst/>
              </a:rPr>
              <a:t>Курагинский</a:t>
            </a:r>
            <a:r>
              <a:rPr lang="ru-RU" sz="2000" dirty="0">
                <a:effectLst/>
              </a:rPr>
              <a:t> детский сад № 9 </a:t>
            </a:r>
            <a:r>
              <a:rPr lang="ru-RU" sz="2000" dirty="0" smtClean="0">
                <a:effectLst/>
              </a:rPr>
              <a:t>«Алёнушка»</a:t>
            </a:r>
            <a:br>
              <a:rPr lang="ru-RU" sz="2000" dirty="0" smtClean="0">
                <a:effectLst/>
              </a:rPr>
            </a:br>
            <a:r>
              <a:rPr lang="ru-RU" sz="2000" dirty="0" smtClean="0">
                <a:effectLst/>
              </a:rPr>
              <a:t/>
            </a:r>
            <a:br>
              <a:rPr lang="ru-RU" sz="2000" dirty="0" smtClean="0">
                <a:effectLst/>
              </a:rPr>
            </a:br>
            <a:r>
              <a:rPr lang="ru-RU" sz="200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/>
            </a:r>
            <a:br>
              <a:rPr lang="ru-RU" sz="200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</a:br>
            <a:r>
              <a:rPr lang="ru-RU" sz="3500" dirty="0" smtClean="0">
                <a:solidFill>
                  <a:srgbClr val="FF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/>
            </a:r>
            <a:br>
              <a:rPr lang="ru-RU" sz="3500" dirty="0" smtClean="0">
                <a:solidFill>
                  <a:srgbClr val="FF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</a:br>
            <a:r>
              <a:rPr lang="ru-RU" sz="3200" dirty="0" smtClean="0">
                <a:solidFill>
                  <a:srgbClr val="FF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ЗДОРОВЬЕСБЕРЕГАЮЩИЕ ТЕХНОЛОГИИ В ДОУ</a:t>
            </a:r>
            <a:r>
              <a:rPr lang="ru-RU" sz="32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/>
            </a:r>
            <a:br>
              <a:rPr lang="ru-RU" sz="32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</a:br>
            <a:r>
              <a:rPr lang="ru-RU" sz="32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/>
            </a:r>
            <a:br>
              <a:rPr lang="ru-RU" sz="32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</a:br>
            <a:r>
              <a:rPr lang="ru-RU" sz="4800" dirty="0" smtClean="0">
                <a:solidFill>
                  <a:srgbClr val="FF0000"/>
                </a:solidFill>
                <a:latin typeface="Monotype Corsiva" pitchFamily="66" charset="0"/>
              </a:rPr>
              <a:t>«СУ-ДЖОК  ТЕРАПИЯ»</a:t>
            </a:r>
            <a:endParaRPr lang="ru-RU" sz="4800" dirty="0"/>
          </a:p>
        </p:txBody>
      </p:sp>
      <p:sp>
        <p:nvSpPr>
          <p:cNvPr id="7" name="Подзаголовок 2"/>
          <p:cNvSpPr txBox="1">
            <a:spLocks/>
          </p:cNvSpPr>
          <p:nvPr/>
        </p:nvSpPr>
        <p:spPr>
          <a:xfrm>
            <a:off x="2339752" y="5589239"/>
            <a:ext cx="3971865" cy="108012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0" indent="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endParaRPr lang="ru-RU" sz="2000" b="1" dirty="0" smtClean="0">
              <a:solidFill>
                <a:schemeClr val="accent1">
                  <a:lumMod val="50000"/>
                </a:schemeClr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algn="r">
              <a:defRPr/>
            </a:pPr>
            <a:endParaRPr lang="ru-RU" sz="2000" b="1" dirty="0">
              <a:solidFill>
                <a:schemeClr val="accent1">
                  <a:lumMod val="50000"/>
                </a:schemeClr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algn="r">
              <a:defRPr/>
            </a:pP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2021 год</a:t>
            </a:r>
          </a:p>
          <a:p>
            <a:endParaRPr lang="ru-RU" sz="2800" dirty="0" smtClean="0">
              <a:latin typeface="Monotype Corsiva" pitchFamily="66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228631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2" grpId="0"/>
      <p:bldP spid="7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sz="half" idx="2"/>
          </p:nvPr>
        </p:nvSpPr>
        <p:spPr>
          <a:xfrm>
            <a:off x="539552" y="404664"/>
            <a:ext cx="7920880" cy="4824536"/>
          </a:xfrm>
        </p:spPr>
        <p:txBody>
          <a:bodyPr>
            <a:normAutofit fontScale="55000" lnSpcReduction="20000"/>
          </a:bodyPr>
          <a:lstStyle/>
          <a:p>
            <a:pPr marL="0" indent="0" algn="just">
              <a:buNone/>
            </a:pPr>
            <a:endParaRPr lang="ru-RU" b="1" dirty="0" smtClean="0"/>
          </a:p>
          <a:p>
            <a:pPr marL="0" indent="0" algn="just">
              <a:buNone/>
            </a:pPr>
            <a:r>
              <a:rPr lang="ru-RU" sz="3300" b="1" dirty="0" smtClean="0"/>
              <a:t>Актуальность</a:t>
            </a:r>
            <a:r>
              <a:rPr lang="ru-RU" sz="3300" dirty="0"/>
              <a:t>.  </a:t>
            </a:r>
            <a:endParaRPr lang="ru-RU" sz="3300" dirty="0" smtClean="0"/>
          </a:p>
          <a:p>
            <a:pPr marL="0" indent="0" algn="just">
              <a:buNone/>
            </a:pPr>
            <a:endParaRPr lang="ru-RU" sz="3300" dirty="0" smtClean="0"/>
          </a:p>
          <a:p>
            <a:pPr marL="0" indent="0" algn="just">
              <a:lnSpc>
                <a:spcPts val="2360"/>
              </a:lnSpc>
              <a:buNone/>
            </a:pPr>
            <a:r>
              <a:rPr lang="ru-RU" sz="3300" b="1" dirty="0" smtClean="0"/>
              <a:t>	</a:t>
            </a:r>
            <a:r>
              <a:rPr lang="ru-RU" sz="33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</a:t>
            </a:r>
            <a:r>
              <a:rPr lang="ru-RU" sz="3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здоровья детей -  одна из основных проблем в современном обществе. Дошкольный возраст наиболее ответственный этап в жизни каждого человека. Именно в этом возрастном периоде закладываются основы здоровья. </a:t>
            </a:r>
            <a:endParaRPr lang="ru-RU" sz="33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ts val="2360"/>
              </a:lnSpc>
              <a:buNone/>
            </a:pPr>
            <a:r>
              <a:rPr lang="ru-RU" sz="33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3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настоящее время идёт постоянный поиск новых и совершенствование старых форм, средств и методов оздоровления детей в условиях дошкольных образовательных учреждений. </a:t>
            </a:r>
            <a:endParaRPr lang="ru-RU" sz="33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70000"/>
              </a:lnSpc>
              <a:buNone/>
            </a:pPr>
            <a:endParaRPr lang="ru-RU" sz="29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70000"/>
              </a:lnSpc>
              <a:buNone/>
            </a:pPr>
            <a:r>
              <a:rPr lang="ru-RU" sz="45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Одним </a:t>
            </a:r>
            <a:r>
              <a:rPr lang="ru-RU" sz="4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 таких методов является  Су-</a:t>
            </a:r>
            <a:r>
              <a:rPr lang="ru-RU" sz="4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Джок</a:t>
            </a:r>
            <a:r>
              <a:rPr lang="ru-RU" sz="4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терапия.</a:t>
            </a:r>
          </a:p>
          <a:p>
            <a:pPr>
              <a:lnSpc>
                <a:spcPts val="2360"/>
              </a:lnSpc>
            </a:pPr>
            <a:endParaRPr lang="ru-RU" sz="2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706679" y="4797152"/>
            <a:ext cx="7862707" cy="1152128"/>
          </a:xfrm>
        </p:spPr>
        <p:txBody>
          <a:bodyPr/>
          <a:lstStyle/>
          <a:p>
            <a:pPr marL="0" indent="0">
              <a:buNone/>
            </a:pPr>
            <a:r>
              <a:rPr lang="ru-RU" sz="3000" dirty="0" smtClean="0"/>
              <a:t>ЗДОРОВЬЕСБЕРЕГАЮЩИЕ ТЕХНОЛОГИИ</a:t>
            </a:r>
            <a:endParaRPr lang="ru-RU" sz="3000" dirty="0"/>
          </a:p>
        </p:txBody>
      </p:sp>
    </p:spTree>
    <p:extLst>
      <p:ext uri="{BB962C8B-B14F-4D97-AF65-F5344CB8AC3E}">
        <p14:creationId xmlns:p14="http://schemas.microsoft.com/office/powerpoint/2010/main" val="2903717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339752" y="188640"/>
            <a:ext cx="5472608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400" b="1" dirty="0">
                <a:solidFill>
                  <a:srgbClr val="C00000"/>
                </a:solidFill>
              </a:rPr>
              <a:t>Что такое </a:t>
            </a:r>
            <a:r>
              <a:rPr lang="ru-RU" sz="2400" b="1" dirty="0" smtClean="0">
                <a:solidFill>
                  <a:srgbClr val="C00000"/>
                </a:solidFill>
              </a:rPr>
              <a:t>Су-Джок </a:t>
            </a:r>
            <a:r>
              <a:rPr lang="ru-RU" sz="2400" b="1" dirty="0">
                <a:solidFill>
                  <a:srgbClr val="C00000"/>
                </a:solidFill>
              </a:rPr>
              <a:t>терапия</a:t>
            </a:r>
            <a:r>
              <a:rPr lang="ru-RU" sz="2400" b="1" dirty="0" smtClean="0">
                <a:solidFill>
                  <a:srgbClr val="C00000"/>
                </a:solidFill>
              </a:rPr>
              <a:t>?</a:t>
            </a:r>
          </a:p>
          <a:p>
            <a:pPr lvl="0"/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732990" y="1862326"/>
            <a:ext cx="556720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/>
              <a:t>Су-Джок </a:t>
            </a:r>
            <a:r>
              <a:rPr lang="ru-RU" sz="2400" dirty="0"/>
              <a:t>терапия – это одно из направлений восточной медицины, разработанное южно-корейским профессором Пак </a:t>
            </a:r>
            <a:r>
              <a:rPr lang="ru-RU" sz="2400" dirty="0" err="1"/>
              <a:t>Чже</a:t>
            </a:r>
            <a:r>
              <a:rPr lang="ru-RU" sz="2400" dirty="0"/>
              <a:t> </a:t>
            </a:r>
            <a:r>
              <a:rPr lang="ru-RU" sz="2400" dirty="0" smtClean="0"/>
              <a:t>ВУ.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764704"/>
            <a:ext cx="2236093" cy="2951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755576" y="3789040"/>
            <a:ext cx="7380312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lang="ru-RU" sz="2000" dirty="0"/>
              <a:t>Метод терапии Су-Джок основан на том, что каждому органу человеческого тела соответствуют биоактивные точки, расположенные на кистях и стопах. Воздействуя на эти точки, можно избавиться от многих болезней или предотвратить их развитие. 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ru-RU" sz="2000" dirty="0"/>
              <a:t>Су-Джок - это метод, проверенный исследованиями и доказавший свою эффективность и безопасность. Эта система настолько проста и доступна, что освоить ее может даже  ребенок. 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0" y="186735"/>
            <a:ext cx="1805558" cy="1481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9801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1259632" y="188640"/>
            <a:ext cx="734481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latin typeface="Times New Roman CYR" panose="02020603050405020304" pitchFamily="18" charset="0"/>
              </a:rPr>
              <a:t>25 ноября проведено занятие </a:t>
            </a:r>
            <a:r>
              <a:rPr lang="ru-RU" b="1" dirty="0">
                <a:latin typeface="Times New Roman CYR" panose="02020603050405020304" pitchFamily="18" charset="0"/>
              </a:rPr>
              <a:t>по </a:t>
            </a:r>
            <a:r>
              <a:rPr lang="ru-RU" b="1" dirty="0" err="1">
                <a:latin typeface="Times New Roman CYR" panose="02020603050405020304" pitchFamily="18" charset="0"/>
              </a:rPr>
              <a:t>валеологии</a:t>
            </a:r>
            <a:r>
              <a:rPr lang="ru-RU" b="1" dirty="0">
                <a:latin typeface="Times New Roman CYR" panose="02020603050405020304" pitchFamily="18" charset="0"/>
              </a:rPr>
              <a:t> </a:t>
            </a:r>
            <a:r>
              <a:rPr lang="ru-RU" b="1" dirty="0" smtClean="0">
                <a:latin typeface="Times New Roman CYR" panose="02020603050405020304" pitchFamily="18" charset="0"/>
              </a:rPr>
              <a:t>в 1</a:t>
            </a:r>
            <a:r>
              <a:rPr lang="ru-RU" b="1" dirty="0" smtClean="0">
                <a:latin typeface="Times New Roman" panose="02020603050405020304" pitchFamily="18" charset="0"/>
              </a:rPr>
              <a:t> </a:t>
            </a:r>
            <a:r>
              <a:rPr lang="ru-RU" b="1" dirty="0">
                <a:latin typeface="Times New Roman CYR" panose="02020603050405020304" pitchFamily="18" charset="0"/>
              </a:rPr>
              <a:t>младшей группе</a:t>
            </a:r>
            <a:r>
              <a:rPr lang="ru-RU" b="1" dirty="0">
                <a:latin typeface="Times New Roman" panose="02020603050405020304" pitchFamily="18" charset="0"/>
              </a:rPr>
              <a:t>. </a:t>
            </a:r>
            <a:r>
              <a:rPr lang="ru-RU" b="1" dirty="0" err="1">
                <a:latin typeface="Times New Roman CYR" panose="02020603050405020304" pitchFamily="18" charset="0"/>
              </a:rPr>
              <a:t>Психогимнастика</a:t>
            </a:r>
            <a:r>
              <a:rPr lang="ru-RU" b="1" dirty="0">
                <a:latin typeface="Times New Roman CYR" panose="02020603050405020304" pitchFamily="18" charset="0"/>
              </a:rPr>
              <a:t> с элементами Су </a:t>
            </a:r>
            <a:r>
              <a:rPr lang="ru-RU" b="1" dirty="0" err="1">
                <a:latin typeface="Times New Roman CYR" panose="02020603050405020304" pitchFamily="18" charset="0"/>
              </a:rPr>
              <a:t>Джок</a:t>
            </a:r>
            <a:r>
              <a:rPr lang="ru-RU" b="1" dirty="0">
                <a:latin typeface="Times New Roman CYR" panose="02020603050405020304" pitchFamily="18" charset="0"/>
              </a:rPr>
              <a:t> терапии </a:t>
            </a:r>
            <a:endParaRPr lang="ru-RU" b="1" dirty="0" smtClean="0">
              <a:latin typeface="Times New Roman CYR" panose="02020603050405020304" pitchFamily="18" charset="0"/>
            </a:endParaRPr>
          </a:p>
          <a:p>
            <a:pPr algn="ctr"/>
            <a:r>
              <a:rPr lang="ru-RU" b="1" dirty="0" smtClean="0">
                <a:latin typeface="Times New Roman" panose="02020603050405020304" pitchFamily="18" charset="0"/>
              </a:rPr>
              <a:t>«</a:t>
            </a:r>
            <a:r>
              <a:rPr lang="ru-RU" b="1" dirty="0">
                <a:latin typeface="Times New Roman" panose="02020603050405020304" pitchFamily="18" charset="0"/>
              </a:rPr>
              <a:t>По </a:t>
            </a:r>
            <a:r>
              <a:rPr lang="ru-RU" b="1" dirty="0">
                <a:latin typeface="Times New Roman CYR" panose="02020603050405020304" pitchFamily="18" charset="0"/>
              </a:rPr>
              <a:t>дороге </a:t>
            </a:r>
            <a:r>
              <a:rPr lang="ru-RU" b="1" dirty="0" smtClean="0">
                <a:latin typeface="Times New Roman CYR" panose="02020603050405020304" pitchFamily="18" charset="0"/>
              </a:rPr>
              <a:t>в детский сад».</a:t>
            </a:r>
            <a:endParaRPr lang="ru-RU" dirty="0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584" y="1268760"/>
            <a:ext cx="7776864" cy="5238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4473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7904" y="764704"/>
            <a:ext cx="5184577" cy="5455121"/>
          </a:xfrm>
          <a:prstGeom prst="rect">
            <a:avLst/>
          </a:prstGeom>
        </p:spPr>
      </p:pic>
      <p:sp>
        <p:nvSpPr>
          <p:cNvPr id="14" name="Прямоугольник 13"/>
          <p:cNvSpPr/>
          <p:nvPr/>
        </p:nvSpPr>
        <p:spPr>
          <a:xfrm>
            <a:off x="467544" y="1988840"/>
            <a:ext cx="3024336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/>
              <a:t>	Занятие было с утра, поэтому мы повторили нашу пальчиковую гимнастику «Доброе утро».</a:t>
            </a:r>
          </a:p>
          <a:p>
            <a:pPr algn="just"/>
            <a:endParaRPr lang="ru-RU" dirty="0">
              <a:effectLst/>
            </a:endParaRPr>
          </a:p>
          <a:p>
            <a:pPr algn="just"/>
            <a:r>
              <a:rPr lang="ru-RU" dirty="0" smtClean="0"/>
              <a:t>Это способствовало раскрепощению детей в присутствии гостей, вовлечению в игровой процесс.</a:t>
            </a:r>
            <a:endParaRPr lang="ru-RU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765442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83721" y="548680"/>
            <a:ext cx="3168352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Шагает дочка с мамой рядом. </a:t>
            </a:r>
          </a:p>
          <a:p>
            <a:r>
              <a:rPr lang="ru-RU" dirty="0"/>
              <a:t>Но вот заныла по пути:</a:t>
            </a:r>
          </a:p>
          <a:p>
            <a:r>
              <a:rPr lang="ru-RU" dirty="0"/>
              <a:t>– Устала я шагать-идти. </a:t>
            </a:r>
          </a:p>
          <a:p>
            <a:r>
              <a:rPr lang="ru-RU" dirty="0"/>
              <a:t>– Зачем шагать? –</a:t>
            </a:r>
          </a:p>
          <a:p>
            <a:r>
              <a:rPr lang="ru-RU" dirty="0"/>
              <a:t>Сказала мать. –</a:t>
            </a:r>
          </a:p>
          <a:p>
            <a:r>
              <a:rPr lang="ru-RU" dirty="0"/>
              <a:t>Попробуй зайцем поскакать. </a:t>
            </a:r>
          </a:p>
          <a:p>
            <a:r>
              <a:rPr lang="ru-RU" dirty="0"/>
              <a:t>Вот так! </a:t>
            </a:r>
          </a:p>
          <a:p>
            <a:r>
              <a:rPr lang="ru-RU" dirty="0"/>
              <a:t>Ещё давай-ка! </a:t>
            </a:r>
          </a:p>
          <a:p>
            <a:r>
              <a:rPr lang="ru-RU" dirty="0"/>
              <a:t>Отлично. </a:t>
            </a:r>
          </a:p>
          <a:p>
            <a:r>
              <a:rPr lang="ru-RU" dirty="0"/>
              <a:t>Ай да зайка! </a:t>
            </a:r>
            <a:endParaRPr lang="ru-RU" dirty="0">
              <a:effectLst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7904" y="188640"/>
            <a:ext cx="5256584" cy="64389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3721" y="4146450"/>
            <a:ext cx="2780361" cy="2481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451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59587" y="303237"/>
            <a:ext cx="799288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Пока «шли» в детский сад дети перевоплощались в разных животных, старались имитировать их движения: </a:t>
            </a:r>
          </a:p>
          <a:p>
            <a:r>
              <a:rPr lang="ru-RU" dirty="0" smtClean="0"/>
              <a:t>- зайку (прыгали как зайки);</a:t>
            </a:r>
          </a:p>
          <a:p>
            <a:r>
              <a:rPr lang="ru-RU" dirty="0" smtClean="0">
                <a:effectLst/>
              </a:rPr>
              <a:t>-лисичку;</a:t>
            </a:r>
          </a:p>
          <a:p>
            <a:r>
              <a:rPr lang="ru-RU" dirty="0" smtClean="0">
                <a:effectLst/>
              </a:rPr>
              <a:t>- кошку, собачку, слона….</a:t>
            </a:r>
          </a:p>
          <a:p>
            <a:endParaRPr lang="ru-RU" dirty="0">
              <a:effectLst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9587" y="1844824"/>
            <a:ext cx="3780366" cy="3816424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1790" y="1201950"/>
            <a:ext cx="4108682" cy="5251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1045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5580112" y="3220945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/>
              <a:t>А это кто там за кустом,</a:t>
            </a:r>
          </a:p>
          <a:p>
            <a:r>
              <a:rPr lang="ru-RU" dirty="0"/>
              <a:t>С длинным рыженьким хвостом,</a:t>
            </a:r>
          </a:p>
          <a:p>
            <a:r>
              <a:rPr lang="ru-RU" dirty="0"/>
              <a:t>Ей на месте не сидится,</a:t>
            </a:r>
          </a:p>
          <a:p>
            <a:r>
              <a:rPr lang="ru-RU" dirty="0"/>
              <a:t>Это рыжая лисица!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56176" y="620688"/>
            <a:ext cx="2173840" cy="2276872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9592" y="4509120"/>
            <a:ext cx="2801902" cy="2098016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4427984" y="5533757"/>
            <a:ext cx="324280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А как ступает слон большой?</a:t>
            </a:r>
          </a:p>
          <a:p>
            <a:r>
              <a:rPr lang="ru-RU" dirty="0"/>
              <a:t>Трясутся стены дома</a:t>
            </a:r>
            <a:r>
              <a:rPr lang="ru-RU" dirty="0" smtClean="0"/>
              <a:t>!  Ой… </a:t>
            </a:r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512" y="260648"/>
            <a:ext cx="5256584" cy="4248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1935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5200188"/>
            <a:ext cx="1706296" cy="1555976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2267744" y="5516511"/>
            <a:ext cx="496855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Как за птенцом крадётся кошка?</a:t>
            </a:r>
          </a:p>
          <a:p>
            <a:r>
              <a:rPr lang="ru-RU" dirty="0"/>
              <a:t>Неслышно,</a:t>
            </a:r>
          </a:p>
          <a:p>
            <a:r>
              <a:rPr lang="ru-RU" dirty="0"/>
              <a:t>Тихо, осторожно…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36227" y="5229199"/>
            <a:ext cx="2164009" cy="1497955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1560" y="404664"/>
            <a:ext cx="8088676" cy="4618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2267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887" y="509278"/>
            <a:ext cx="1656184" cy="1480081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2551895" y="620688"/>
            <a:ext cx="414317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А вот, ежата на </a:t>
            </a:r>
            <a:r>
              <a:rPr lang="ru-RU" b="1" dirty="0"/>
              <a:t>дорожке </a:t>
            </a:r>
            <a:endParaRPr lang="ru-RU" b="1" dirty="0" smtClean="0"/>
          </a:p>
          <a:p>
            <a:r>
              <a:rPr lang="ru-RU" dirty="0" smtClean="0"/>
              <a:t>Ежата </a:t>
            </a:r>
            <a:r>
              <a:rPr lang="ru-RU" dirty="0"/>
              <a:t>колют нам ладошки,</a:t>
            </a:r>
          </a:p>
          <a:p>
            <a:r>
              <a:rPr lang="ru-RU" dirty="0"/>
              <a:t>Хотите поиграть немножко?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3608" y="2420888"/>
            <a:ext cx="7159749" cy="388843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32240" y="437531"/>
            <a:ext cx="1864447" cy="1623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8597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393540" y="620688"/>
            <a:ext cx="821090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/>
              <a:t>	Поскольку </a:t>
            </a:r>
            <a:r>
              <a:rPr lang="ru-RU" dirty="0"/>
              <a:t>на ладони находится множество биологически активных точек, эффективным способом их стимуляции является массаж специальным шариком. </a:t>
            </a:r>
            <a:endParaRPr lang="ru-RU" dirty="0" smtClean="0"/>
          </a:p>
          <a:p>
            <a:pPr algn="ctr"/>
            <a:r>
              <a:rPr lang="ru-RU" dirty="0" smtClean="0"/>
              <a:t>Прокатывая </a:t>
            </a:r>
            <a:r>
              <a:rPr lang="ru-RU" dirty="0"/>
              <a:t>шарик между ладошками, дети массируют </a:t>
            </a:r>
            <a:r>
              <a:rPr lang="ru-RU" dirty="0" err="1" smtClean="0"/>
              <a:t>мыщцы</a:t>
            </a:r>
            <a:r>
              <a:rPr lang="ru-RU" dirty="0" smtClean="0"/>
              <a:t> рук.</a:t>
            </a: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67944" y="2098016"/>
            <a:ext cx="4803626" cy="4680520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393540" y="2204864"/>
            <a:ext cx="3530388" cy="38472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/>
          </a:p>
          <a:p>
            <a:r>
              <a:rPr lang="ru-RU" sz="2200" dirty="0" smtClean="0"/>
              <a:t>Этот маленький дружок называется СУ-ДЖОК,</a:t>
            </a:r>
          </a:p>
          <a:p>
            <a:r>
              <a:rPr lang="ru-RU" sz="2200" dirty="0" smtClean="0"/>
              <a:t>Я его в руках катаю, </a:t>
            </a:r>
          </a:p>
          <a:p>
            <a:r>
              <a:rPr lang="ru-RU" sz="2200" dirty="0" smtClean="0"/>
              <a:t>свои пальцы разминаю.</a:t>
            </a:r>
          </a:p>
          <a:p>
            <a:r>
              <a:rPr lang="ru-RU" sz="2200" dirty="0" smtClean="0"/>
              <a:t>Будут пальчики сильней, </a:t>
            </a:r>
          </a:p>
          <a:p>
            <a:r>
              <a:rPr lang="ru-RU" sz="2200" dirty="0" smtClean="0"/>
              <a:t>а головушка умней.</a:t>
            </a:r>
          </a:p>
          <a:p>
            <a:endParaRPr lang="ru-RU" sz="2200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9592" y="5013176"/>
            <a:ext cx="1864447" cy="1623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6082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332656"/>
            <a:ext cx="8496944" cy="6192688"/>
          </a:xfrm>
        </p:spPr>
        <p:txBody>
          <a:bodyPr/>
          <a:lstStyle/>
          <a:p>
            <a:pPr marL="0" indent="0" algn="just">
              <a:buNone/>
            </a:pPr>
            <a:r>
              <a:rPr lang="en-US" sz="2500" dirty="0" smtClean="0">
                <a:effectLst/>
              </a:rPr>
              <a:t>	</a:t>
            </a:r>
            <a:r>
              <a:rPr lang="ru-RU" sz="2500" dirty="0" smtClean="0">
                <a:solidFill>
                  <a:schemeClr val="tx1"/>
                </a:solidFill>
                <a:effectLst/>
              </a:rPr>
              <a:t>Самый </a:t>
            </a:r>
            <a:r>
              <a:rPr lang="ru-RU" sz="2500" dirty="0">
                <a:solidFill>
                  <a:schemeClr val="tx1"/>
                </a:solidFill>
                <a:effectLst/>
              </a:rPr>
              <a:t>драгоценный дар, который человек получил от природы - это здоровье</a:t>
            </a:r>
            <a:r>
              <a:rPr lang="ru-RU" sz="2500" dirty="0" smtClean="0">
                <a:solidFill>
                  <a:schemeClr val="tx1"/>
                </a:solidFill>
                <a:effectLst/>
              </a:rPr>
              <a:t>.</a:t>
            </a:r>
            <a:r>
              <a:rPr lang="en-US" sz="2500" dirty="0" smtClean="0">
                <a:solidFill>
                  <a:schemeClr val="tx1"/>
                </a:solidFill>
                <a:effectLst/>
              </a:rPr>
              <a:t/>
            </a:r>
            <a:br>
              <a:rPr lang="en-US" sz="2500" dirty="0" smtClean="0">
                <a:solidFill>
                  <a:schemeClr val="tx1"/>
                </a:solidFill>
                <a:effectLst/>
              </a:rPr>
            </a:br>
            <a:r>
              <a:rPr lang="ru-RU" sz="2500" dirty="0" smtClean="0">
                <a:solidFill>
                  <a:schemeClr val="tx1"/>
                </a:solidFill>
                <a:effectLst/>
              </a:rPr>
              <a:t>Какой </a:t>
            </a:r>
            <a:r>
              <a:rPr lang="ru-RU" sz="2500" dirty="0">
                <a:solidFill>
                  <a:schemeClr val="tx1"/>
                </a:solidFill>
                <a:effectLst/>
              </a:rPr>
              <a:t>совершенной ни была бы медицина, она не может избавить каждого от болезней</a:t>
            </a:r>
            <a:r>
              <a:rPr lang="ru-RU" sz="2500" dirty="0" smtClean="0">
                <a:solidFill>
                  <a:schemeClr val="tx1"/>
                </a:solidFill>
                <a:effectLst/>
              </a:rPr>
              <a:t>.</a:t>
            </a:r>
            <a:r>
              <a:rPr lang="en-US" sz="2500" dirty="0" smtClean="0">
                <a:solidFill>
                  <a:schemeClr val="tx1"/>
                </a:solidFill>
                <a:effectLst/>
              </a:rPr>
              <a:t/>
            </a:r>
            <a:br>
              <a:rPr lang="en-US" sz="2500" dirty="0" smtClean="0">
                <a:solidFill>
                  <a:schemeClr val="tx1"/>
                </a:solidFill>
                <a:effectLst/>
              </a:rPr>
            </a:br>
            <a:r>
              <a:rPr lang="en-US" sz="2500" dirty="0">
                <a:solidFill>
                  <a:schemeClr val="tx1"/>
                </a:solidFill>
                <a:effectLst/>
              </a:rPr>
              <a:t>	</a:t>
            </a:r>
            <a:r>
              <a:rPr lang="ru-RU" sz="2500" dirty="0" smtClean="0">
                <a:solidFill>
                  <a:schemeClr val="tx1"/>
                </a:solidFill>
                <a:effectLst/>
              </a:rPr>
              <a:t> «Здоровье </a:t>
            </a:r>
            <a:r>
              <a:rPr lang="ru-RU" sz="2500" dirty="0">
                <a:solidFill>
                  <a:schemeClr val="tx1"/>
                </a:solidFill>
                <a:effectLst/>
              </a:rPr>
              <a:t>каждому человеку дает физкультура, закаливание, здоровый образ жизни</a:t>
            </a:r>
            <a:r>
              <a:rPr lang="ru-RU" sz="2500" dirty="0" smtClean="0">
                <a:solidFill>
                  <a:schemeClr val="tx1"/>
                </a:solidFill>
                <a:effectLst/>
              </a:rPr>
              <a:t>!» </a:t>
            </a:r>
            <a:r>
              <a:rPr lang="ru-RU" sz="2500" dirty="0">
                <a:solidFill>
                  <a:schemeClr val="tx1"/>
                </a:solidFill>
                <a:effectLst/>
              </a:rPr>
              <a:t>- эти слова принадлежат великому отечественному хирургу, ученому, академику Н. М. Амосову.</a:t>
            </a:r>
            <a:br>
              <a:rPr lang="ru-RU" sz="2500" dirty="0">
                <a:solidFill>
                  <a:schemeClr val="tx1"/>
                </a:solidFill>
                <a:effectLst/>
              </a:rPr>
            </a:br>
            <a:r>
              <a:rPr lang="ru-RU" sz="2500" dirty="0" smtClean="0">
                <a:solidFill>
                  <a:schemeClr val="tx1"/>
                </a:solidFill>
                <a:effectLst/>
              </a:rPr>
              <a:t/>
            </a:r>
            <a:br>
              <a:rPr lang="ru-RU" sz="2500" dirty="0" smtClean="0">
                <a:solidFill>
                  <a:schemeClr val="tx1"/>
                </a:solidFill>
                <a:effectLst/>
              </a:rPr>
            </a:br>
            <a:r>
              <a:rPr lang="ru-RU" sz="2500" dirty="0" smtClean="0">
                <a:solidFill>
                  <a:schemeClr val="tx1"/>
                </a:solidFill>
                <a:effectLst/>
              </a:rPr>
              <a:t>	Сохранение </a:t>
            </a:r>
            <a:r>
              <a:rPr lang="ru-RU" sz="2500" dirty="0">
                <a:solidFill>
                  <a:schemeClr val="tx1"/>
                </a:solidFill>
                <a:effectLst/>
              </a:rPr>
              <a:t>здоровья детей в процессе воспитания - одна из приоритетных задач нашего дошкольного учреждения. От состояния здоровья детей во многом зависит благополучие общества.</a:t>
            </a:r>
            <a:br>
              <a:rPr lang="ru-RU" sz="2500" dirty="0">
                <a:solidFill>
                  <a:schemeClr val="tx1"/>
                </a:solidFill>
                <a:effectLst/>
              </a:rPr>
            </a:br>
            <a:r>
              <a:rPr lang="ru-RU" sz="2500" dirty="0">
                <a:solidFill>
                  <a:schemeClr val="tx1"/>
                </a:solidFill>
                <a:effectLst/>
              </a:rPr>
              <a:t>Целью методической разработки является сохранение и укрепление здоровья воспитанников, привитие им навыков здорового образа жизни.</a:t>
            </a:r>
            <a:br>
              <a:rPr lang="ru-RU" sz="2500" dirty="0">
                <a:solidFill>
                  <a:schemeClr val="tx1"/>
                </a:solidFill>
                <a:effectLst/>
              </a:rPr>
            </a:br>
            <a:endParaRPr lang="ru-RU" sz="25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29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539552" y="2471704"/>
            <a:ext cx="8064896" cy="3891442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323528" y="332656"/>
            <a:ext cx="8280920" cy="21390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/>
              <a:t>	</a:t>
            </a:r>
            <a:r>
              <a:rPr lang="ru-RU" altLang="ru-RU" sz="2500" b="1" dirty="0">
                <a:solidFill>
                  <a:srgbClr val="FF0000"/>
                </a:solidFill>
              </a:rPr>
              <a:t>М</a:t>
            </a:r>
            <a:r>
              <a:rPr lang="ru-RU" altLang="ru-RU" sz="25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ассаж ушной </a:t>
            </a:r>
            <a:r>
              <a:rPr lang="ru-RU" altLang="ru-RU" sz="25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раковины.</a:t>
            </a:r>
          </a:p>
          <a:p>
            <a:r>
              <a:rPr lang="ru-RU" alt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Ушная </a:t>
            </a:r>
            <a:r>
              <a:rPr lang="ru-RU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раковина снабжена множеством нервных окончаний. В ухе разветвляются шесть нервов, осуществляющих связи с центральным и вегетативным отделами нервной системы и внутренними органами.</a:t>
            </a:r>
          </a:p>
          <a:p>
            <a:r>
              <a:rPr lang="ru-RU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Массаж ушной раковины позволяет активизировать биологически активные точки, оказывает общеукрепляющее, тонизирующее действие на весь организм, позволяет организму «проснуться».</a:t>
            </a:r>
          </a:p>
        </p:txBody>
      </p:sp>
    </p:spTree>
    <p:extLst>
      <p:ext uri="{BB962C8B-B14F-4D97-AF65-F5344CB8AC3E}">
        <p14:creationId xmlns:p14="http://schemas.microsoft.com/office/powerpoint/2010/main" val="2021587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3505" y="260648"/>
            <a:ext cx="2933515" cy="252028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755576" y="351237"/>
            <a:ext cx="4752528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Массаж эластичным кольцом.</a:t>
            </a:r>
          </a:p>
          <a:p>
            <a:pPr algn="just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	Помогает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стимулировать работу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внутренних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органов.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Кольцо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нужно надеть на палец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и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провести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массаж. </a:t>
            </a:r>
          </a:p>
          <a:p>
            <a:pPr algn="just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	Особенно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важно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воздействовать на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большой палец,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отвечающий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за голову  человека. 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507" y="2917991"/>
            <a:ext cx="2304256" cy="16933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539552" y="4725144"/>
            <a:ext cx="432048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Чтоб здоров был пальчик наш, </a:t>
            </a:r>
          </a:p>
          <a:p>
            <a:pPr algn="ctr"/>
            <a:r>
              <a:rPr lang="ru-RU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сделаем ему массаж, </a:t>
            </a:r>
          </a:p>
          <a:p>
            <a:pPr algn="ctr"/>
            <a:r>
              <a:rPr lang="ru-RU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посильнее разотрём.</a:t>
            </a:r>
            <a:endParaRPr lang="ru-RU" sz="2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И к другому перейдем….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13506" y="2882933"/>
            <a:ext cx="2941746" cy="3684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0275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552" y="1628800"/>
            <a:ext cx="4152900" cy="4680520"/>
          </a:xfrm>
          <a:prstGeom prst="rect">
            <a:avLst/>
          </a:prstGeom>
        </p:spPr>
      </p:pic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30213415"/>
              </p:ext>
            </p:extLst>
          </p:nvPr>
        </p:nvGraphicFramePr>
        <p:xfrm>
          <a:off x="683568" y="188640"/>
          <a:ext cx="4008884" cy="1005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08884"/>
              </a:tblGrid>
              <a:tr h="648072">
                <a:tc>
                  <a:txBody>
                    <a:bodyPr/>
                    <a:lstStyle/>
                    <a:p>
                      <a:pPr algn="ctr"/>
                      <a:r>
                        <a:rPr lang="ru-RU" sz="30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Сжимание шариков в кулачки</a:t>
                      </a:r>
                      <a:endParaRPr lang="ru-RU" sz="30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92080" y="1628800"/>
            <a:ext cx="3312368" cy="4712908"/>
          </a:xfrm>
          <a:prstGeom prst="rect">
            <a:avLst/>
          </a:prstGeom>
        </p:spPr>
      </p:pic>
      <p:graphicFrame>
        <p:nvGraphicFramePr>
          <p:cNvPr id="11" name="Таблица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62912268"/>
              </p:ext>
            </p:extLst>
          </p:nvPr>
        </p:nvGraphicFramePr>
        <p:xfrm>
          <a:off x="4943822" y="188640"/>
          <a:ext cx="4008884" cy="1005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08884"/>
              </a:tblGrid>
              <a:tr h="648072">
                <a:tc>
                  <a:txBody>
                    <a:bodyPr/>
                    <a:lstStyle/>
                    <a:p>
                      <a:pPr algn="ctr"/>
                      <a:r>
                        <a:rPr lang="ru-RU" sz="30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Катание шариков ладошками</a:t>
                      </a:r>
                      <a:endParaRPr lang="ru-RU" sz="30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57121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1600" y="116632"/>
            <a:ext cx="6512511" cy="1143000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/>
              <a:t>  </a:t>
            </a: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404664"/>
            <a:ext cx="4104456" cy="599918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19059" y="106947"/>
            <a:ext cx="3056127" cy="338437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19059" y="3531950"/>
            <a:ext cx="2952328" cy="3028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7595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115616" y="476672"/>
            <a:ext cx="784887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>
              <a:spcAft>
                <a:spcPts val="0"/>
              </a:spcAft>
            </a:pPr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Проведенное мероприятие посредством 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различных физических упражнений и движений </a:t>
            </a:r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формирует  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в детях способность к эмоционально-пластическому самовыражению, перевоплощению в игровой образ, </a:t>
            </a:r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развивает 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творческие </a:t>
            </a:r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возможности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Способствует 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нормализации и гармонизации  общения с окружающим миром. </a:t>
            </a:r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Учит 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имитировать движения  животных, их мимику</a:t>
            </a:r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 indent="450215" algn="just">
              <a:spcAft>
                <a:spcPts val="0"/>
              </a:spcAft>
            </a:pPr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С 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помощью су –</a:t>
            </a:r>
            <a:r>
              <a:rPr lang="ru-RU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джок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   терапии </a:t>
            </a:r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содействует 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физическому, эмоционально- эстетическому, социальному развитию  детей</a:t>
            </a:r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ru-RU" sz="1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576" y="2784996"/>
            <a:ext cx="4788532" cy="381235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0152" y="2784996"/>
            <a:ext cx="2715099" cy="3812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7800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2-конечная звезда 3"/>
          <p:cNvSpPr/>
          <p:nvPr/>
        </p:nvSpPr>
        <p:spPr>
          <a:xfrm>
            <a:off x="0" y="188640"/>
            <a:ext cx="9144000" cy="1008112"/>
          </a:xfrm>
          <a:prstGeom prst="star32">
            <a:avLst/>
          </a:prstGeom>
          <a:gradFill>
            <a:gsLst>
              <a:gs pos="0">
                <a:srgbClr val="C8FB25"/>
              </a:gs>
              <a:gs pos="56000">
                <a:srgbClr val="FFFF00"/>
              </a:gs>
              <a:gs pos="40000">
                <a:schemeClr val="accent4">
                  <a:tint val="64000"/>
                  <a:satMod val="160000"/>
                </a:schemeClr>
              </a:gs>
              <a:gs pos="20000">
                <a:schemeClr val="bg2">
                  <a:lumMod val="75000"/>
                </a:schemeClr>
              </a:gs>
              <a:gs pos="77000">
                <a:schemeClr val="bg2"/>
              </a:gs>
              <a:gs pos="100000">
                <a:srgbClr val="C8FB25"/>
              </a:gs>
            </a:gsLst>
          </a:gra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260648"/>
            <a:ext cx="8496943" cy="864096"/>
          </a:xfrm>
        </p:spPr>
        <p:txBody>
          <a:bodyPr/>
          <a:lstStyle/>
          <a:p>
            <a:pPr marL="0" indent="0" algn="ctr">
              <a:buNone/>
            </a:pPr>
            <a:r>
              <a:rPr lang="ru-RU" sz="2800" i="1" dirty="0" smtClean="0"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Неоспоримые достоинства </a:t>
            </a:r>
            <a:br>
              <a:rPr lang="ru-RU" sz="2800" i="1" dirty="0" smtClean="0"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</a:br>
            <a:r>
              <a:rPr lang="ru-RU" sz="2800" i="1" dirty="0" smtClean="0"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Су – </a:t>
            </a:r>
            <a:r>
              <a:rPr lang="ru-RU" sz="2800" i="1" dirty="0" err="1" smtClean="0"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Джок</a:t>
            </a:r>
            <a:r>
              <a:rPr lang="ru-RU" sz="2800" i="1" dirty="0" smtClean="0"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 терапии </a:t>
            </a:r>
            <a:endParaRPr lang="ru-RU" sz="28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0" y="1484784"/>
            <a:ext cx="9144000" cy="5373216"/>
          </a:xfrm>
          <a:gradFill>
            <a:gsLst>
              <a:gs pos="0">
                <a:srgbClr val="C8FB25"/>
              </a:gs>
              <a:gs pos="56000">
                <a:srgbClr val="FFFF00"/>
              </a:gs>
              <a:gs pos="40000">
                <a:schemeClr val="accent4">
                  <a:tint val="64000"/>
                  <a:satMod val="160000"/>
                </a:schemeClr>
              </a:gs>
              <a:gs pos="20000">
                <a:schemeClr val="bg2">
                  <a:lumMod val="75000"/>
                </a:schemeClr>
              </a:gs>
              <a:gs pos="77000">
                <a:schemeClr val="bg2"/>
              </a:gs>
              <a:gs pos="100000">
                <a:srgbClr val="C8FB25"/>
              </a:gs>
            </a:gsLst>
            <a:lin ang="8400000" scaled="0"/>
          </a:gradFill>
        </p:spPr>
        <p:txBody>
          <a:bodyPr>
            <a:normAutofit/>
          </a:bodyPr>
          <a:lstStyle/>
          <a:p>
            <a:r>
              <a:rPr lang="ru-RU" sz="2400" b="1" i="1" u="sng" dirty="0"/>
              <a:t>Высокая эффективность</a:t>
            </a:r>
            <a:r>
              <a:rPr lang="ru-RU" sz="2400" b="1" u="sng" dirty="0"/>
              <a:t> – при правильном применении наступает выраженный эффект.</a:t>
            </a:r>
            <a:endParaRPr lang="ru-RU" sz="2400" b="1" dirty="0"/>
          </a:p>
          <a:p>
            <a:r>
              <a:rPr lang="ru-RU" sz="2400" b="1" i="1" u="sng" dirty="0"/>
              <a:t>Абсолютная безопасность</a:t>
            </a:r>
            <a:r>
              <a:rPr lang="ru-RU" sz="2400" b="1" u="sng" dirty="0"/>
              <a:t> – неправильное применение никогда не наносит вред – оно просто неэффективно.</a:t>
            </a:r>
            <a:endParaRPr lang="ru-RU" sz="2400" b="1" dirty="0"/>
          </a:p>
          <a:p>
            <a:r>
              <a:rPr lang="ru-RU" sz="2400" b="1" i="1" u="sng" dirty="0"/>
              <a:t>Универсальность </a:t>
            </a:r>
            <a:r>
              <a:rPr lang="ru-RU" sz="2400" b="1" u="sng" dirty="0"/>
              <a:t>- Су – </a:t>
            </a:r>
            <a:r>
              <a:rPr lang="ru-RU" sz="2400" b="1" u="sng" dirty="0" err="1"/>
              <a:t>Джок</a:t>
            </a:r>
            <a:r>
              <a:rPr lang="ru-RU" sz="2400" b="1" u="sng" dirty="0"/>
              <a:t> терапию могут использовать и педагоги в своей работе, и родители в домашних условиях.</a:t>
            </a:r>
            <a:endParaRPr lang="ru-RU" sz="2400" b="1" dirty="0"/>
          </a:p>
          <a:p>
            <a:r>
              <a:rPr lang="ru-RU" sz="2400" b="1" i="1" u="sng" dirty="0"/>
              <a:t>Простота применения</a:t>
            </a:r>
            <a:r>
              <a:rPr lang="ru-RU" sz="2400" b="1" u="sng" dirty="0"/>
              <a:t> – для получения результата проводить стимуляцию биологически активных точек с помощью Су – </a:t>
            </a:r>
            <a:r>
              <a:rPr lang="ru-RU" sz="2400" b="1" u="sng" dirty="0" err="1"/>
              <a:t>Джок</a:t>
            </a:r>
            <a:r>
              <a:rPr lang="ru-RU" sz="2400" b="1" u="sng" dirty="0"/>
              <a:t> шариков. /они свободно продаются в аптеках и не требуют больших затрат/</a:t>
            </a:r>
            <a:endParaRPr lang="ru-RU" sz="2400" b="1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485279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" grpId="0"/>
      <p:bldP spid="3" grpId="0" build="p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683568" y="332656"/>
            <a:ext cx="8064896" cy="1296144"/>
          </a:xfrm>
        </p:spPr>
        <p:txBody>
          <a:bodyPr/>
          <a:lstStyle/>
          <a:p>
            <a:pPr marL="45720" indent="0">
              <a:buNone/>
            </a:pPr>
            <a:r>
              <a:rPr lang="ru-RU" dirty="0" smtClean="0"/>
              <a:t>Для использования и родителями методики СУ-ДЖОК к папке-передвижки «Здоровый образ жизни дошкольников» разработаны буклеты, в том числе и по Су-</a:t>
            </a:r>
            <a:r>
              <a:rPr lang="ru-RU" dirty="0" err="1" smtClean="0"/>
              <a:t>Джок</a:t>
            </a:r>
            <a:r>
              <a:rPr lang="ru-RU" dirty="0" smtClean="0"/>
              <a:t> терапии.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1628800"/>
            <a:ext cx="4882852" cy="252028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20172" y="2564904"/>
            <a:ext cx="3528392" cy="3958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2088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2-конечная звезда 3"/>
          <p:cNvSpPr/>
          <p:nvPr/>
        </p:nvSpPr>
        <p:spPr>
          <a:xfrm>
            <a:off x="107504" y="116632"/>
            <a:ext cx="8784976" cy="1152128"/>
          </a:xfrm>
          <a:prstGeom prst="star32">
            <a:avLst/>
          </a:prstGeom>
          <a:gradFill>
            <a:gsLst>
              <a:gs pos="0">
                <a:schemeClr val="bg2">
                  <a:lumMod val="75000"/>
                </a:schemeClr>
              </a:gs>
              <a:gs pos="49000">
                <a:schemeClr val="bg2">
                  <a:lumMod val="90000"/>
                </a:schemeClr>
              </a:gs>
              <a:gs pos="49100">
                <a:schemeClr val="accent4">
                  <a:tint val="64000"/>
                  <a:satMod val="160000"/>
                </a:schemeClr>
              </a:gs>
              <a:gs pos="18000">
                <a:srgbClr val="FFEA53"/>
              </a:gs>
              <a:gs pos="62089">
                <a:srgbClr val="C8FB25"/>
              </a:gs>
              <a:gs pos="86000">
                <a:schemeClr val="bg2">
                  <a:lumMod val="90000"/>
                </a:schemeClr>
              </a:gs>
              <a:gs pos="100000">
                <a:schemeClr val="bg2">
                  <a:lumMod val="75000"/>
                </a:schemeClr>
              </a:gs>
            </a:gsLst>
            <a:lin ang="6000000" scaled="0"/>
          </a:gra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188640"/>
            <a:ext cx="8928991" cy="936104"/>
          </a:xfrm>
        </p:spPr>
        <p:txBody>
          <a:bodyPr/>
          <a:lstStyle/>
          <a:p>
            <a:pPr marL="0" indent="0" algn="ctr">
              <a:buNone/>
            </a:pPr>
            <a:r>
              <a:rPr lang="ru-RU" sz="4800" dirty="0" smtClean="0">
                <a:solidFill>
                  <a:srgbClr val="FF0000"/>
                </a:solidFill>
                <a:latin typeface="Monotype Corsiva" pitchFamily="66" charset="0"/>
              </a:rPr>
              <a:t>Выводы:</a:t>
            </a:r>
            <a:endParaRPr lang="ru-RU" sz="4800" dirty="0">
              <a:solidFill>
                <a:srgbClr val="FF0000"/>
              </a:solidFill>
              <a:latin typeface="Monotype Corsiva" pitchFamily="66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467544" y="1412776"/>
            <a:ext cx="7776864" cy="4896544"/>
          </a:xfrm>
        </p:spPr>
        <p:txBody>
          <a:bodyPr>
            <a:noAutofit/>
          </a:bodyPr>
          <a:lstStyle/>
          <a:p>
            <a:pPr marL="45720" indent="0" algn="just">
              <a:buNone/>
            </a:pPr>
            <a:r>
              <a:rPr lang="ru-RU" sz="2400" b="1" dirty="0" smtClean="0">
                <a:solidFill>
                  <a:srgbClr val="0070C0"/>
                </a:solidFill>
              </a:rPr>
              <a:t>	Главный </a:t>
            </a:r>
            <a:r>
              <a:rPr lang="ru-RU" sz="2400" b="1" dirty="0">
                <a:solidFill>
                  <a:srgbClr val="0070C0"/>
                </a:solidFill>
              </a:rPr>
              <a:t>принцип при работе с детьми – не навреди. Ему полностью следует методика </a:t>
            </a:r>
            <a:r>
              <a:rPr lang="ru-RU" sz="2400" b="1" dirty="0" smtClean="0">
                <a:solidFill>
                  <a:srgbClr val="0070C0"/>
                </a:solidFill>
              </a:rPr>
              <a:t>       су-</a:t>
            </a:r>
            <a:r>
              <a:rPr lang="ru-RU" sz="2400" b="1" dirty="0" err="1" smtClean="0">
                <a:solidFill>
                  <a:srgbClr val="0070C0"/>
                </a:solidFill>
              </a:rPr>
              <a:t>джок</a:t>
            </a:r>
            <a:r>
              <a:rPr lang="ru-RU" sz="2400" b="1" dirty="0">
                <a:solidFill>
                  <a:srgbClr val="0070C0"/>
                </a:solidFill>
              </a:rPr>
              <a:t>. При отсутствии явных противопоказаний этот вид терапии подходит любому ребенку. Оказывается, такие проблемы, как слабое здоровье, нарушение и задержка речевого и психомоторного развития, </a:t>
            </a:r>
            <a:r>
              <a:rPr lang="ru-RU" sz="2400" b="1" dirty="0" err="1">
                <a:solidFill>
                  <a:srgbClr val="0070C0"/>
                </a:solidFill>
              </a:rPr>
              <a:t>гипервозбудимость</a:t>
            </a:r>
            <a:r>
              <a:rPr lang="ru-RU" sz="2400" b="1" dirty="0">
                <a:solidFill>
                  <a:srgbClr val="0070C0"/>
                </a:solidFill>
              </a:rPr>
              <a:t>, можно решить, занимаясь с ребенком по системе </a:t>
            </a:r>
            <a:r>
              <a:rPr lang="ru-RU" sz="2400" b="1" dirty="0">
                <a:solidFill>
                  <a:srgbClr val="FF0000"/>
                </a:solidFill>
              </a:rPr>
              <a:t>су-</a:t>
            </a:r>
            <a:r>
              <a:rPr lang="ru-RU" sz="2400" b="1" dirty="0" err="1">
                <a:solidFill>
                  <a:srgbClr val="FF0000"/>
                </a:solidFill>
              </a:rPr>
              <a:t>джок</a:t>
            </a:r>
            <a:r>
              <a:rPr lang="ru-RU" sz="2400" b="1" dirty="0">
                <a:solidFill>
                  <a:srgbClr val="0070C0"/>
                </a:solidFill>
              </a:rPr>
              <a:t> всего несколько минут в день. </a:t>
            </a:r>
          </a:p>
          <a:p>
            <a:pPr marL="45720" indent="0" algn="just">
              <a:buNone/>
            </a:pPr>
            <a:endParaRPr lang="ru-RU" sz="2400" dirty="0">
              <a:solidFill>
                <a:srgbClr val="0070C0"/>
              </a:solidFill>
            </a:endParaRPr>
          </a:p>
          <a:p>
            <a:pPr marL="45720" indent="0" algn="ctr">
              <a:buNone/>
            </a:pPr>
            <a:r>
              <a:rPr lang="ru-RU" sz="2400" b="1" dirty="0">
                <a:solidFill>
                  <a:srgbClr val="FF0000"/>
                </a:solidFill>
              </a:rPr>
              <a:t>Главное – делать это с большой любовью и верой в положительный результат.</a:t>
            </a:r>
          </a:p>
          <a:p>
            <a:pPr marL="45720" indent="0" algn="ctr">
              <a:buNone/>
            </a:pPr>
            <a:endParaRPr lang="ru-RU" sz="2400" b="1" dirty="0" smtClean="0">
              <a:solidFill>
                <a:srgbClr val="00B050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45720" indent="0" algn="ctr">
              <a:buNone/>
            </a:pPr>
            <a:endParaRPr lang="ru-RU" sz="2400" b="1" dirty="0"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396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" grpId="0"/>
      <p:bldP spid="3" grpId="0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20926527">
            <a:off x="1727555" y="3883092"/>
            <a:ext cx="6948770" cy="1051423"/>
          </a:xfrm>
        </p:spPr>
        <p:txBody>
          <a:bodyPr/>
          <a:lstStyle/>
          <a:p>
            <a:pPr marL="0" indent="0">
              <a:buNone/>
            </a:pPr>
            <a:r>
              <a:rPr lang="ru-RU" sz="4500" dirty="0" smtClean="0">
                <a:solidFill>
                  <a:srgbClr val="00B050"/>
                </a:solidFill>
                <a:latin typeface="Monotype Corsiva" pitchFamily="66" charset="0"/>
              </a:rPr>
              <a:t>Удачи, здоровья и успехов вам!</a:t>
            </a:r>
            <a:endParaRPr lang="ru-RU" sz="4500" dirty="0">
              <a:solidFill>
                <a:srgbClr val="00B050"/>
              </a:solidFill>
              <a:latin typeface="Monotype Corsiva" pitchFamily="66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668" y="0"/>
            <a:ext cx="3526548" cy="3538304"/>
          </a:xfrm>
        </p:spPr>
      </p:pic>
      <p:sp>
        <p:nvSpPr>
          <p:cNvPr id="5" name="Прямоугольник 4"/>
          <p:cNvSpPr>
            <a:spLocks/>
          </p:cNvSpPr>
          <p:nvPr/>
        </p:nvSpPr>
        <p:spPr>
          <a:xfrm rot="20849717">
            <a:off x="197068" y="2716819"/>
            <a:ext cx="8685160" cy="92333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glow rad="101600">
                    <a:srgbClr val="92D050">
                      <a:alpha val="60000"/>
                    </a:srgbClr>
                  </a:glow>
                  <a:reflection blurRad="12700" stA="28000" endPos="45000" dist="1000" dir="5400000" sy="-100000" algn="bl" rotWithShape="0"/>
                </a:effectLst>
              </a:rPr>
              <a:t>Спасибо за внимание!</a:t>
            </a:r>
            <a:endParaRPr lang="ru-RU" sz="5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glow rad="101600">
                  <a:srgbClr val="92D050">
                    <a:alpha val="60000"/>
                  </a:srgbClr>
                </a:glow>
                <a:reflection blurRad="12700" stA="28000" endPos="45000" dist="10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36286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508" b="508"/>
          <a:stretch>
            <a:fillRect/>
          </a:stretch>
        </p:blipFill>
        <p:spPr>
          <a:xfrm>
            <a:off x="5615608" y="3645024"/>
            <a:ext cx="3528392" cy="301525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04" y="116632"/>
            <a:ext cx="7776864" cy="328090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5576" y="4123950"/>
            <a:ext cx="3838575" cy="205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9236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15336" y="332656"/>
            <a:ext cx="8077144" cy="936104"/>
          </a:xfrm>
        </p:spPr>
        <p:txBody>
          <a:bodyPr/>
          <a:lstStyle/>
          <a:p>
            <a:pPr marL="0" indent="0">
              <a:buNone/>
            </a:pPr>
            <a:r>
              <a:rPr lang="ru-RU" sz="4000" dirty="0" err="1">
                <a:effectLst/>
              </a:rPr>
              <a:t>Здоровьесберегающая</a:t>
            </a:r>
            <a:r>
              <a:rPr lang="ru-RU" sz="4000" dirty="0">
                <a:effectLst/>
              </a:rPr>
              <a:t> среда.</a:t>
            </a:r>
            <a:endParaRPr lang="ru-RU" sz="4000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683568" y="1303708"/>
            <a:ext cx="7920880" cy="5112568"/>
          </a:xfrm>
        </p:spPr>
        <p:txBody>
          <a:bodyPr>
            <a:normAutofit fontScale="32500" lnSpcReduction="20000"/>
          </a:bodyPr>
          <a:lstStyle/>
          <a:p>
            <a:pPr algn="just">
              <a:lnSpc>
                <a:spcPct val="120000"/>
              </a:lnSpc>
            </a:pPr>
            <a:r>
              <a:rPr lang="ru-RU" sz="4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Предметно-развивающая среда помогает обеспечить гармоничное развитие ребенка, а также создать эмоционально-положительную обстановку. Она не только позволяет проводить игры и занятия, но и приучает детей к самостоятельным играм.</a:t>
            </a:r>
          </a:p>
          <a:p>
            <a:pPr>
              <a:lnSpc>
                <a:spcPct val="120000"/>
              </a:lnSpc>
            </a:pPr>
            <a:r>
              <a:rPr lang="ru-RU" sz="4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Здоровьесберегающая</a:t>
            </a:r>
            <a:r>
              <a:rPr lang="ru-RU" sz="4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среда в нашей группе включает в себя:</a:t>
            </a:r>
          </a:p>
          <a:p>
            <a:pPr>
              <a:lnSpc>
                <a:spcPct val="120000"/>
              </a:lnSpc>
            </a:pPr>
            <a:r>
              <a:rPr lang="ru-RU" sz="49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4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скакалки,</a:t>
            </a:r>
          </a:p>
          <a:p>
            <a:pPr>
              <a:lnSpc>
                <a:spcPct val="120000"/>
              </a:lnSpc>
            </a:pPr>
            <a:r>
              <a:rPr lang="ru-RU" sz="4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-мячи,</a:t>
            </a:r>
          </a:p>
          <a:p>
            <a:pPr>
              <a:lnSpc>
                <a:spcPct val="120000"/>
              </a:lnSpc>
            </a:pPr>
            <a:r>
              <a:rPr lang="ru-RU" sz="4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-обручи,</a:t>
            </a:r>
          </a:p>
          <a:p>
            <a:pPr>
              <a:lnSpc>
                <a:spcPct val="120000"/>
              </a:lnSpc>
            </a:pPr>
            <a:r>
              <a:rPr lang="ru-RU" sz="4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-массажные коврики и дорожки (для профилактики плоскостопия и ходьбы ладошками и </a:t>
            </a:r>
            <a:r>
              <a:rPr lang="ru-RU" sz="49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ступнями),</a:t>
            </a:r>
            <a:endParaRPr lang="ru-RU" sz="49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</a:pPr>
            <a:r>
              <a:rPr lang="ru-RU" sz="49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4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массажные шарики</a:t>
            </a:r>
            <a:r>
              <a:rPr lang="ru-RU" sz="49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СУ-ДЖОК</a:t>
            </a:r>
            <a:endParaRPr lang="ru-RU" sz="49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</a:pPr>
            <a:r>
              <a:rPr lang="ru-RU" sz="49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4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дуга для </a:t>
            </a:r>
            <a:r>
              <a:rPr lang="ru-RU" sz="4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подлезания</a:t>
            </a:r>
            <a:r>
              <a:rPr lang="ru-RU" sz="4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>
              <a:lnSpc>
                <a:spcPct val="120000"/>
              </a:lnSpc>
            </a:pPr>
            <a:r>
              <a:rPr lang="ru-RU" sz="49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4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кегли для сбивания мячиком</a:t>
            </a:r>
            <a:r>
              <a:rPr lang="ru-RU" sz="49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>
              <a:lnSpc>
                <a:spcPct val="120000"/>
              </a:lnSpc>
            </a:pPr>
            <a:r>
              <a:rPr lang="ru-RU" sz="4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-сухой бассейн.</a:t>
            </a:r>
          </a:p>
          <a:p>
            <a:pPr>
              <a:lnSpc>
                <a:spcPct val="120000"/>
              </a:lnSpc>
            </a:pPr>
            <a:r>
              <a:rPr lang="ru-RU" sz="49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Также </a:t>
            </a:r>
            <a:r>
              <a:rPr lang="ru-RU" sz="4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группе имеются пособия:</a:t>
            </a:r>
          </a:p>
          <a:p>
            <a:pPr>
              <a:lnSpc>
                <a:spcPct val="120000"/>
              </a:lnSpc>
            </a:pPr>
            <a:r>
              <a:rPr lang="ru-RU" sz="4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-для развития мелкой моторики рук: разнообразные «шнуровки», «бусы</a:t>
            </a:r>
            <a:r>
              <a:rPr lang="ru-RU" sz="49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».</a:t>
            </a:r>
            <a:endParaRPr lang="ru-RU" sz="49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" indent="0">
              <a:lnSpc>
                <a:spcPct val="120000"/>
              </a:lnSpc>
              <a:buNone/>
            </a:pPr>
            <a:endParaRPr lang="ru-RU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71209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32040" y="1005824"/>
            <a:ext cx="3960440" cy="540235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5586" y="1005824"/>
            <a:ext cx="3510390" cy="2927232"/>
          </a:xfrm>
          <a:prstGeom prst="rect">
            <a:avLst/>
          </a:prstGeom>
        </p:spPr>
      </p:pic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14147174"/>
              </p:ext>
            </p:extLst>
          </p:nvPr>
        </p:nvGraphicFramePr>
        <p:xfrm>
          <a:off x="845586" y="461384"/>
          <a:ext cx="3780420" cy="42707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80420"/>
              </a:tblGrid>
              <a:tr h="427072"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Следы</a:t>
                      </a:r>
                      <a:r>
                        <a:rPr lang="ru-RU" sz="2000" b="1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мешочки из круп</a:t>
                      </a:r>
                      <a:endParaRPr lang="ru-RU" sz="20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10" name="Таблица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43147183"/>
              </p:ext>
            </p:extLst>
          </p:nvPr>
        </p:nvGraphicFramePr>
        <p:xfrm>
          <a:off x="5040052" y="303181"/>
          <a:ext cx="3744416" cy="701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44416"/>
              </a:tblGrid>
              <a:tr h="415712"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Кегли,</a:t>
                      </a:r>
                      <a:r>
                        <a:rPr lang="ru-RU" sz="2000" b="1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мячи, обручи,</a:t>
                      </a:r>
                    </a:p>
                    <a:p>
                      <a:pPr algn="ctr"/>
                      <a:r>
                        <a:rPr lang="ru-RU" sz="2000" b="1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дуга для </a:t>
                      </a:r>
                      <a:r>
                        <a:rPr lang="ru-RU" sz="2000" b="1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подлезания</a:t>
                      </a:r>
                      <a:endParaRPr lang="ru-RU" sz="20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11" name="Рисунок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00781" y="4050424"/>
            <a:ext cx="2088232" cy="2370328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4179" y="4050424"/>
            <a:ext cx="1933575" cy="2357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406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37720" y="1041501"/>
            <a:ext cx="4554760" cy="5411835"/>
          </a:xfrm>
          <a:prstGeom prst="rect">
            <a:avLst/>
          </a:prstGeom>
        </p:spPr>
      </p:pic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93453776"/>
              </p:ext>
            </p:extLst>
          </p:nvPr>
        </p:nvGraphicFramePr>
        <p:xfrm>
          <a:off x="4743612" y="346341"/>
          <a:ext cx="3536776" cy="43545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36776"/>
              </a:tblGrid>
              <a:tr h="435456"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МАССАЖНЫЙ КОВРИК</a:t>
                      </a:r>
                      <a:endParaRPr lang="ru-RU" sz="20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9" name="Прямоугольник 8"/>
          <p:cNvSpPr/>
          <p:nvPr/>
        </p:nvSpPr>
        <p:spPr>
          <a:xfrm>
            <a:off x="395536" y="463210"/>
            <a:ext cx="3942184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FF0000"/>
                </a:solidFill>
              </a:rPr>
              <a:t>Преимущества массажных резиновых ковриков:</a:t>
            </a:r>
          </a:p>
          <a:p>
            <a:endParaRPr lang="ru-RU" sz="1600" dirty="0"/>
          </a:p>
          <a:p>
            <a:endParaRPr lang="ru-RU" sz="1600" dirty="0" smtClean="0"/>
          </a:p>
          <a:p>
            <a:r>
              <a:rPr lang="ru-RU" sz="1600" dirty="0" smtClean="0"/>
              <a:t>1. Профилактика </a:t>
            </a:r>
            <a:r>
              <a:rPr lang="ru-RU" sz="1600" dirty="0"/>
              <a:t>и лечение </a:t>
            </a:r>
            <a:r>
              <a:rPr lang="ru-RU" sz="1600" dirty="0" smtClean="0"/>
              <a:t>плоскостопия;</a:t>
            </a:r>
            <a:endParaRPr lang="ru-RU" sz="1600" dirty="0"/>
          </a:p>
          <a:p>
            <a:r>
              <a:rPr lang="ru-RU" sz="1600" dirty="0"/>
              <a:t>2. Профилактика сколиоза и других заболеваний </a:t>
            </a:r>
            <a:r>
              <a:rPr lang="ru-RU" sz="1600" dirty="0" smtClean="0"/>
              <a:t>опорно-двигательного </a:t>
            </a:r>
            <a:r>
              <a:rPr lang="ru-RU" sz="1600" dirty="0"/>
              <a:t>аппарата;</a:t>
            </a:r>
          </a:p>
          <a:p>
            <a:r>
              <a:rPr lang="ru-RU" sz="1600" dirty="0"/>
              <a:t>3. Активизируют кровообращение, укрепляют мышцы;</a:t>
            </a:r>
          </a:p>
          <a:p>
            <a:r>
              <a:rPr lang="ru-RU" sz="1600" dirty="0"/>
              <a:t>4. Массирует обе ноги одновременно, давая одинаковую нагрузку</a:t>
            </a:r>
            <a:r>
              <a:rPr lang="ru-RU" sz="1600" dirty="0" smtClean="0"/>
              <a:t>; </a:t>
            </a:r>
            <a:endParaRPr lang="ru-RU" sz="1600" dirty="0"/>
          </a:p>
          <a:p>
            <a:r>
              <a:rPr lang="ru-RU" sz="1600" dirty="0"/>
              <a:t>5. Устраняет первичные признаки простудных заболеваний;</a:t>
            </a:r>
          </a:p>
          <a:p>
            <a:r>
              <a:rPr lang="ru-RU" sz="1600" dirty="0"/>
              <a:t>6. Яркие цвета положительно воздействуют на психику</a:t>
            </a:r>
            <a:r>
              <a:rPr lang="ru-RU" sz="1600" dirty="0" smtClean="0"/>
              <a:t>;</a:t>
            </a:r>
            <a:endParaRPr lang="ru-RU" sz="1600" dirty="0"/>
          </a:p>
          <a:p>
            <a:r>
              <a:rPr lang="ru-RU" sz="1600" dirty="0"/>
              <a:t>8. </a:t>
            </a:r>
            <a:r>
              <a:rPr lang="ru-RU" sz="1600" dirty="0" smtClean="0"/>
              <a:t>Разбирается на </a:t>
            </a:r>
            <a:r>
              <a:rPr lang="ru-RU" sz="1600" dirty="0" err="1" smtClean="0"/>
              <a:t>пазлы</a:t>
            </a:r>
            <a:r>
              <a:rPr lang="ru-RU" sz="1600" dirty="0" smtClean="0"/>
              <a:t>, занимает мало места.</a:t>
            </a:r>
            <a:endParaRPr lang="ru-RU" sz="1600" dirty="0"/>
          </a:p>
          <a:p>
            <a:r>
              <a:rPr lang="ru-RU" sz="1600" dirty="0"/>
              <a:t>9. Уход за изделиями обеспечивает чистоту, отсутствие микробов на поверхности. </a:t>
            </a:r>
          </a:p>
        </p:txBody>
      </p:sp>
    </p:spTree>
    <p:extLst>
      <p:ext uri="{BB962C8B-B14F-4D97-AF65-F5344CB8AC3E}">
        <p14:creationId xmlns:p14="http://schemas.microsoft.com/office/powerpoint/2010/main" val="1518901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31755660"/>
              </p:ext>
            </p:extLst>
          </p:nvPr>
        </p:nvGraphicFramePr>
        <p:xfrm>
          <a:off x="251520" y="332656"/>
          <a:ext cx="3960440" cy="42707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60440"/>
              </a:tblGrid>
              <a:tr h="427072"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СУХОЙ БАССЕЙН</a:t>
                      </a:r>
                      <a:endParaRPr lang="ru-RU" sz="20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5875" y="939465"/>
            <a:ext cx="4018093" cy="5009815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4499992" y="1043715"/>
            <a:ext cx="4427618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rgbClr val="FF0000"/>
                </a:solidFill>
              </a:rPr>
              <a:t>Чем полезен </a:t>
            </a:r>
            <a:r>
              <a:rPr lang="ru-RU" b="1" dirty="0">
                <a:solidFill>
                  <a:srgbClr val="FF0000"/>
                </a:solidFill>
              </a:rPr>
              <a:t>сухой бассейн </a:t>
            </a:r>
            <a:endParaRPr lang="ru-RU" b="1" dirty="0" smtClean="0">
              <a:solidFill>
                <a:srgbClr val="FF0000"/>
              </a:solidFill>
            </a:endParaRPr>
          </a:p>
          <a:p>
            <a:pPr algn="ctr"/>
            <a:r>
              <a:rPr lang="ru-RU" b="1" dirty="0" smtClean="0">
                <a:solidFill>
                  <a:srgbClr val="FF0000"/>
                </a:solidFill>
              </a:rPr>
              <a:t>для </a:t>
            </a:r>
            <a:r>
              <a:rPr lang="ru-RU" b="1" dirty="0">
                <a:solidFill>
                  <a:srgbClr val="FF0000"/>
                </a:solidFill>
              </a:rPr>
              <a:t>ребенка</a:t>
            </a:r>
            <a:r>
              <a:rPr lang="ru-RU" dirty="0">
                <a:solidFill>
                  <a:srgbClr val="FF0000"/>
                </a:solidFill>
              </a:rPr>
              <a:t>?</a:t>
            </a:r>
          </a:p>
          <a:p>
            <a:r>
              <a:rPr lang="ru-RU" dirty="0"/>
              <a:t>Положительное влияние движений в </a:t>
            </a:r>
            <a:r>
              <a:rPr lang="ru-RU" b="1" dirty="0"/>
              <a:t>сухом бассейне</a:t>
            </a:r>
            <a:r>
              <a:rPr lang="ru-RU" dirty="0"/>
              <a:t> на опорно-двигательный аппарат ребенка. </a:t>
            </a:r>
            <a:r>
              <a:rPr lang="ru-RU" dirty="0" smtClean="0"/>
              <a:t>При выполнении </a:t>
            </a:r>
            <a:r>
              <a:rPr lang="ru-RU" dirty="0"/>
              <a:t>любых упражнений в </a:t>
            </a:r>
            <a:r>
              <a:rPr lang="ru-RU" b="1" dirty="0"/>
              <a:t>сухом бассейне</a:t>
            </a:r>
            <a:r>
              <a:rPr lang="ru-RU" dirty="0"/>
              <a:t>, тело ребенка буквально скользит по шарикам, которые бережно поддерживают позвоночник, снижая давление на него и корректируя правильную осанку. Кроме того, подвижные </a:t>
            </a:r>
            <a:r>
              <a:rPr lang="ru-RU" b="1" dirty="0"/>
              <a:t>игры в сухом </a:t>
            </a:r>
            <a:r>
              <a:rPr lang="ru-RU" b="1" dirty="0" smtClean="0"/>
              <a:t>бассейне </a:t>
            </a:r>
            <a:r>
              <a:rPr lang="ru-RU" u="sng" dirty="0" smtClean="0"/>
              <a:t>еще </a:t>
            </a:r>
            <a:r>
              <a:rPr lang="ru-RU" u="sng" dirty="0"/>
              <a:t>и очень благоприятно сказываются на дыхательной системе</a:t>
            </a:r>
            <a:r>
              <a:rPr lang="ru-RU" dirty="0"/>
              <a:t>: увеличивается объем легких, укрепляются дыхательные мышцы, быстрее формируется грудная клетка.</a:t>
            </a:r>
          </a:p>
        </p:txBody>
      </p:sp>
    </p:spTree>
    <p:extLst>
      <p:ext uri="{BB962C8B-B14F-4D97-AF65-F5344CB8AC3E}">
        <p14:creationId xmlns:p14="http://schemas.microsoft.com/office/powerpoint/2010/main" val="283595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91081781"/>
              </p:ext>
            </p:extLst>
          </p:nvPr>
        </p:nvGraphicFramePr>
        <p:xfrm>
          <a:off x="755576" y="342782"/>
          <a:ext cx="3528392" cy="64807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28392"/>
              </a:tblGrid>
              <a:tr h="648072">
                <a:tc>
                  <a:txBody>
                    <a:bodyPr/>
                    <a:lstStyle/>
                    <a:p>
                      <a:pPr algn="ctr"/>
                      <a:r>
                        <a:rPr lang="ru-RU" sz="30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СУ-ДЖОК</a:t>
                      </a:r>
                      <a:endParaRPr lang="ru-RU" sz="3000" b="1" baseline="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51505266"/>
              </p:ext>
            </p:extLst>
          </p:nvPr>
        </p:nvGraphicFramePr>
        <p:xfrm>
          <a:off x="4614407" y="342782"/>
          <a:ext cx="4062049" cy="64807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62049"/>
              </a:tblGrid>
              <a:tr h="648072">
                <a:tc>
                  <a:txBody>
                    <a:bodyPr/>
                    <a:lstStyle/>
                    <a:p>
                      <a:pPr algn="ctr"/>
                      <a:r>
                        <a:rPr lang="ru-RU" sz="30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Массажные</a:t>
                      </a:r>
                      <a:r>
                        <a:rPr lang="ru-RU" sz="3000" b="1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шарики</a:t>
                      </a: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9" name="Рисунок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552" y="1196752"/>
            <a:ext cx="8136904" cy="5472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3306786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453556"/>
            <a:ext cx="7992888" cy="1152128"/>
          </a:xfrm>
        </p:spPr>
        <p:txBody>
          <a:bodyPr/>
          <a:lstStyle/>
          <a:p>
            <a:pPr marL="0" indent="0" algn="just">
              <a:buNone/>
            </a:pPr>
            <a:r>
              <a:rPr lang="en-US" sz="2500" dirty="0" smtClean="0">
                <a:effectLst/>
              </a:rPr>
              <a:t>	</a:t>
            </a:r>
            <a:endParaRPr lang="ru-RU" sz="2500" dirty="0"/>
          </a:p>
        </p:txBody>
      </p:sp>
      <p:sp>
        <p:nvSpPr>
          <p:cNvPr id="3" name="Заголовок 1"/>
          <p:cNvSpPr txBox="1">
            <a:spLocks/>
          </p:cNvSpPr>
          <p:nvPr/>
        </p:nvSpPr>
        <p:spPr>
          <a:xfrm>
            <a:off x="547936" y="485056"/>
            <a:ext cx="7992888" cy="1152128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just">
              <a:buFont typeface="Georgia" pitchFamily="18" charset="0"/>
              <a:buNone/>
            </a:pPr>
            <a:r>
              <a:rPr lang="en-US" sz="2500" dirty="0" smtClean="0">
                <a:effectLst/>
              </a:rPr>
              <a:t>	</a:t>
            </a:r>
            <a:endParaRPr lang="ru-RU" sz="25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259632" y="260649"/>
            <a:ext cx="720080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Дыхательные упражнения </a:t>
            </a:r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«Снежинки»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Дыхательная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гимнастика стала неотъемлемой частью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физкультурно-оздоровительной работы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Комплексы дыхательной гимнастики способствуют выработке правильного дыхания, предупреждению простудных заболеваний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19374" y="1923365"/>
            <a:ext cx="4231248" cy="4321436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547042" y="2708920"/>
            <a:ext cx="3088854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Снег, снег кружится,</a:t>
            </a:r>
            <a:br>
              <a:rPr lang="ru-RU" dirty="0"/>
            </a:br>
            <a:r>
              <a:rPr lang="ru-RU" dirty="0"/>
              <a:t>Белая вся улица!</a:t>
            </a:r>
            <a:br>
              <a:rPr lang="ru-RU" dirty="0"/>
            </a:br>
            <a:r>
              <a:rPr lang="ru-RU" dirty="0" err="1"/>
              <a:t>Собралися</a:t>
            </a:r>
            <a:r>
              <a:rPr lang="ru-RU" dirty="0"/>
              <a:t> мы в кружок,</a:t>
            </a:r>
            <a:br>
              <a:rPr lang="ru-RU" dirty="0"/>
            </a:br>
            <a:r>
              <a:rPr lang="ru-RU" dirty="0"/>
              <a:t>Завертелись, как снежок.</a:t>
            </a:r>
            <a:r>
              <a:rPr lang="ru-RU" dirty="0">
                <a:solidFill>
                  <a:srgbClr val="000000"/>
                </a:solidFill>
              </a:rPr>
              <a:t/>
            </a:r>
            <a:br>
              <a:rPr lang="ru-RU" dirty="0">
                <a:solidFill>
                  <a:srgbClr val="000000"/>
                </a:solidFill>
              </a:rPr>
            </a:br>
            <a:endParaRPr lang="ru-RU" dirty="0" smtClean="0">
              <a:solidFill>
                <a:srgbClr val="000000"/>
              </a:solidFill>
            </a:endParaRPr>
          </a:p>
          <a:p>
            <a:pPr algn="r"/>
            <a:r>
              <a:rPr lang="ru-RU" dirty="0"/>
              <a:t>А. </a:t>
            </a:r>
            <a:r>
              <a:rPr lang="ru-RU" dirty="0" err="1"/>
              <a:t>Барто</a:t>
            </a:r>
            <a:r>
              <a:rPr lang="ru-RU" dirty="0">
                <a:solidFill>
                  <a:srgbClr val="000000"/>
                </a:solidFill>
              </a:rPr>
              <a:t/>
            </a:r>
            <a:br>
              <a:rPr lang="ru-RU" dirty="0">
                <a:solidFill>
                  <a:srgbClr val="000000"/>
                </a:solidFill>
              </a:rPr>
            </a:br>
            <a:endParaRPr lang="ru-RU" u="none" strike="noStrike" dirty="0">
              <a:solidFill>
                <a:srgbClr val="000000"/>
              </a:solidFill>
              <a:effectLst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514716" y="6346316"/>
            <a:ext cx="40248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Дети сдувают кусочки ваты с ладошек.</a:t>
            </a:r>
          </a:p>
        </p:txBody>
      </p:sp>
    </p:spTree>
    <p:extLst>
      <p:ext uri="{BB962C8B-B14F-4D97-AF65-F5344CB8AC3E}">
        <p14:creationId xmlns:p14="http://schemas.microsoft.com/office/powerpoint/2010/main" val="1994820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Воздушный поток">
  <a:themeElements>
    <a:clrScheme name="Эркер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Изящная">
      <a:fillStyleLst>
        <a:solidFill>
          <a:schemeClr val="phClr"/>
        </a:solidFill>
        <a:gradFill rotWithShape="1">
          <a:gsLst>
            <a:gs pos="0">
              <a:schemeClr val="phClr">
                <a:tint val="15000"/>
                <a:satMod val="250000"/>
              </a:schemeClr>
            </a:gs>
            <a:gs pos="49000">
              <a:schemeClr val="phClr">
                <a:tint val="50000"/>
                <a:satMod val="200000"/>
              </a:schemeClr>
            </a:gs>
            <a:gs pos="49100">
              <a:schemeClr val="phClr">
                <a:tint val="64000"/>
                <a:satMod val="160000"/>
              </a:schemeClr>
            </a:gs>
            <a:gs pos="92000">
              <a:schemeClr val="phClr">
                <a:tint val="50000"/>
                <a:satMod val="200000"/>
              </a:schemeClr>
            </a:gs>
            <a:gs pos="100000">
              <a:schemeClr val="phClr">
                <a:tint val="43000"/>
                <a:satMod val="19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4000"/>
              </a:schemeClr>
            </a:gs>
            <a:gs pos="49000">
              <a:schemeClr val="phClr">
                <a:tint val="96000"/>
                <a:shade val="84000"/>
                <a:satMod val="110000"/>
              </a:schemeClr>
            </a:gs>
            <a:gs pos="49100">
              <a:schemeClr val="phClr">
                <a:shade val="55000"/>
                <a:satMod val="150000"/>
              </a:schemeClr>
            </a:gs>
            <a:gs pos="92000">
              <a:schemeClr val="phClr">
                <a:tint val="98000"/>
                <a:shade val="90000"/>
                <a:satMod val="128000"/>
              </a:schemeClr>
            </a:gs>
            <a:gs pos="100000">
              <a:schemeClr val="phClr">
                <a:tint val="90000"/>
                <a:shade val="97000"/>
                <a:satMod val="128000"/>
              </a:schemeClr>
            </a:gs>
          </a:gsLst>
          <a:lin ang="5400000" scaled="1"/>
        </a:gradFill>
      </a:fillStyleLst>
      <a:lnStyleLst>
        <a:ln w="11430" cap="flat" cmpd="sng" algn="ctr">
          <a:solidFill>
            <a:schemeClr val="phClr"/>
          </a:solidFill>
          <a:prstDash val="solid"/>
        </a:ln>
        <a:ln w="40000" cap="flat" cmpd="sng" algn="ctr">
          <a:solidFill>
            <a:schemeClr val="phClr"/>
          </a:solidFill>
          <a:prstDash val="solid"/>
        </a:ln>
        <a:ln w="31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chemeClr val="phClr">
                <a:shade val="30000"/>
                <a:satMod val="150000"/>
                <a:alpha val="38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500000"/>
            </a:lightRig>
          </a:scene3d>
          <a:sp3d extrusionH="127000" prstMaterial="powder">
            <a:bevelT w="50800" h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1236</TotalTime>
  <Words>775</Words>
  <Application>Microsoft Office PowerPoint</Application>
  <PresentationFormat>Экран (4:3)</PresentationFormat>
  <Paragraphs>130</Paragraphs>
  <Slides>28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28</vt:i4>
      </vt:variant>
    </vt:vector>
  </HeadingPairs>
  <TitlesOfParts>
    <vt:vector size="37" baseType="lpstr">
      <vt:lpstr>Arial Unicode MS</vt:lpstr>
      <vt:lpstr>Arial</vt:lpstr>
      <vt:lpstr>Georgia</vt:lpstr>
      <vt:lpstr>Monotype Corsiva</vt:lpstr>
      <vt:lpstr>Times New Roman</vt:lpstr>
      <vt:lpstr>Times New Roman CYR</vt:lpstr>
      <vt:lpstr>Trebuchet MS</vt:lpstr>
      <vt:lpstr>Wingdings</vt:lpstr>
      <vt:lpstr>Воздушный поток</vt:lpstr>
      <vt:lpstr>Муниципальное бюджетное дошкольное образовательное учреждение Курагинский детский сад № 9 «Алёнушка»    ЗДОРОВЬЕСБЕРЕГАЮЩИЕ ТЕХНОЛОГИИ В ДОУ  «СУ-ДЖОК  ТЕРАПИЯ»</vt:lpstr>
      <vt:lpstr> Самый драгоценный дар, который человек получил от природы - это здоровье. Какой совершенной ни была бы медицина, она не может избавить каждого от болезней.   «Здоровье каждому человеку дает физкультура, закаливание, здоровый образ жизни!» - эти слова принадлежат великому отечественному хирургу, ученому, академику Н. М. Амосову.   Сохранение здоровья детей в процессе воспитания - одна из приоритетных задач нашего дошкольного учреждения. От состояния здоровья детей во многом зависит благополучие общества. Целью методической разработки является сохранение и укрепление здоровья воспитанников, привитие им навыков здорового образа жизни. </vt:lpstr>
      <vt:lpstr>Презентация PowerPoint</vt:lpstr>
      <vt:lpstr>Здоровьесберегающая среда.</vt:lpstr>
      <vt:lpstr>Презентация PowerPoint</vt:lpstr>
      <vt:lpstr>Презентация PowerPoint</vt:lpstr>
      <vt:lpstr>Презентация PowerPoint</vt:lpstr>
      <vt:lpstr>Презентация PowerPoint</vt:lpstr>
      <vt:lpstr> </vt:lpstr>
      <vt:lpstr>ЗДОРОВЬЕСБЕРЕГАЮЩИЕ ТЕХНОЛОГИИ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 </vt:lpstr>
      <vt:lpstr>Презентация PowerPoint</vt:lpstr>
      <vt:lpstr>Неоспоримые достоинства  Су – Джок терапии </vt:lpstr>
      <vt:lpstr>Презентация PowerPoint</vt:lpstr>
      <vt:lpstr>Выводы:</vt:lpstr>
      <vt:lpstr>Удачи, здоровья и успехов вам!</vt:lpstr>
    </vt:vector>
  </TitlesOfParts>
  <Company>HOME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Муниципальное дошкольное образовательное учреждение детский сад  общеразвивающего вида  №1«Солнышко» пгт Забайкальск   «Использование  су-джока в работе с детьми, имеющих нарушения речи»</dc:title>
  <dc:creator>WORK</dc:creator>
  <cp:lastModifiedBy>Пользователь Windows</cp:lastModifiedBy>
  <cp:revision>87</cp:revision>
  <dcterms:created xsi:type="dcterms:W3CDTF">2013-01-26T13:36:34Z</dcterms:created>
  <dcterms:modified xsi:type="dcterms:W3CDTF">2022-11-29T14:39:49Z</dcterms:modified>
</cp:coreProperties>
</file>