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92" r:id="rId6"/>
    <p:sldId id="293" r:id="rId7"/>
    <p:sldId id="294" r:id="rId8"/>
    <p:sldId id="295" r:id="rId9"/>
    <p:sldId id="297" r:id="rId10"/>
    <p:sldId id="298" r:id="rId11"/>
    <p:sldId id="296" r:id="rId12"/>
    <p:sldId id="299" r:id="rId13"/>
    <p:sldId id="268" r:id="rId14"/>
    <p:sldId id="277" r:id="rId15"/>
    <p:sldId id="281" r:id="rId16"/>
    <p:sldId id="280" r:id="rId17"/>
    <p:sldId id="283" r:id="rId18"/>
    <p:sldId id="303" r:id="rId19"/>
    <p:sldId id="300" r:id="rId20"/>
    <p:sldId id="301" r:id="rId21"/>
    <p:sldId id="302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средства визуализации в процессе формирования творческих способностей школьников на уроках литературы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197229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Мастер-класс учителя русского языка и литературы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 «Средняя общеобразовательная школа №24 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углубленным изучением отдельных предметов»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5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Лисовенко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Светланы Сергеевны</a:t>
            </a:r>
            <a:endParaRPr lang="ru-RU" sz="15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0"/>
            <a:ext cx="7929563" cy="6357916"/>
          </a:xfrm>
        </p:spPr>
        <p:txBody>
          <a:bodyPr>
            <a:normAutofit lnSpcReduction="1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«...Когда она улыбалась, ее темные, как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вишни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зрачки расширялись, вспыхивая невыразимо приятным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весело обнажала белые крепкие зубы, и, несмотря на множество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морщин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темной коже щек, всё лицо казалось молодым 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светлым.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Вся она – темная, но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светилась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изнутри – через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неугасимым, веселым и теплым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Она сутула, почти горбатая, очень полная, а двигалась легко и ловко, точно большая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– она и мягкая такая же, как этот ласковый зверь...»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М. Горький «Детство»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(портрет бабушки)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101" y="1600200"/>
            <a:ext cx="64517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Ментальные карты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технология изображения информации в графическом виде.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73189"/>
            <a:ext cx="7286676" cy="477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профессора Валерия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Эмануиловича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Штейнберга.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Инструментом и продуктом дидактической многомерной технологии является логико-смысловая модель (ЛСМ).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VE___malo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071546"/>
            <a:ext cx="1928826" cy="253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96752"/>
            <a:ext cx="5999584" cy="11430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714488"/>
            <a:ext cx="81439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Логико-смысловая модель 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(ЛСМ)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многомерная модель для представления знаний, состоящая из двух компонентов: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содержательного (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смысловые элементы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логического (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порядок расположения </a:t>
            </a:r>
          </a:p>
          <a:p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смысловых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элементов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7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Содержимое 137"/>
          <p:cNvSpPr>
            <a:spLocks noGrp="1"/>
          </p:cNvSpPr>
          <p:nvPr>
            <p:ph idx="1"/>
          </p:nvPr>
        </p:nvSpPr>
        <p:spPr>
          <a:xfrm>
            <a:off x="457200" y="260649"/>
            <a:ext cx="8472518" cy="1882467"/>
          </a:xfrm>
        </p:spPr>
        <p:txBody>
          <a:bodyPr>
            <a:normAutofit fontScale="40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algn="ctr">
              <a:buNone/>
            </a:pP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 шаг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– выделить центральное  ядро –</a:t>
            </a: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ключевое слово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71802" y="2924944"/>
            <a:ext cx="3500462" cy="13681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Роман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«Евгений Онегин»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6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60649"/>
            <a:ext cx="7123260" cy="7394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шаг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определить координаты</a:t>
            </a:r>
            <a:r>
              <a:rPr lang="ru-RU" b="1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>
            <a:endCxn id="16" idx="4"/>
          </p:cNvCxnSpPr>
          <p:nvPr/>
        </p:nvCxnSpPr>
        <p:spPr>
          <a:xfrm flipV="1">
            <a:off x="4572000" y="1961456"/>
            <a:ext cx="54006" cy="130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422108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3923928" y="5733256"/>
            <a:ext cx="936104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К7</a:t>
            </a:r>
          </a:p>
        </p:txBody>
      </p:sp>
      <p:sp>
        <p:nvSpPr>
          <p:cNvPr id="16" name="Овал 15"/>
          <p:cNvSpPr/>
          <p:nvPr/>
        </p:nvSpPr>
        <p:spPr>
          <a:xfrm>
            <a:off x="4283968" y="1412776"/>
            <a:ext cx="684076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7554" y="6309320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Лирические отступления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29058" y="107154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Образ Ленского</a:t>
            </a:r>
            <a:endParaRPr lang="ru-RU" sz="2000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5652120" y="3717032"/>
            <a:ext cx="244827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899592" y="3717032"/>
            <a:ext cx="280831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79512" y="3429000"/>
            <a:ext cx="720080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К1</a:t>
            </a:r>
          </a:p>
        </p:txBody>
      </p:sp>
      <p:sp>
        <p:nvSpPr>
          <p:cNvPr id="36" name="Овал 35"/>
          <p:cNvSpPr/>
          <p:nvPr/>
        </p:nvSpPr>
        <p:spPr>
          <a:xfrm>
            <a:off x="8100392" y="3429000"/>
            <a:ext cx="684076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400506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Художественные особенности произведения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6381328"/>
            <a:ext cx="2714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Критика Белинского</a:t>
            </a:r>
            <a:endParaRPr lang="ru-RU" sz="2000" b="1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flipV="1">
            <a:off x="5346305" y="1700808"/>
            <a:ext cx="2250031" cy="1721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1547664" y="1988840"/>
            <a:ext cx="2304256" cy="1433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763688" y="4077072"/>
            <a:ext cx="216024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364088" y="4077072"/>
            <a:ext cx="194421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899592" y="1700808"/>
            <a:ext cx="648072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К2</a:t>
            </a:r>
          </a:p>
        </p:txBody>
      </p:sp>
      <p:sp>
        <p:nvSpPr>
          <p:cNvPr id="54" name="Овал 53"/>
          <p:cNvSpPr/>
          <p:nvPr/>
        </p:nvSpPr>
        <p:spPr>
          <a:xfrm>
            <a:off x="972108" y="5733256"/>
            <a:ext cx="863588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К8</a:t>
            </a:r>
          </a:p>
        </p:txBody>
      </p:sp>
      <p:sp>
        <p:nvSpPr>
          <p:cNvPr id="55" name="Овал 54"/>
          <p:cNvSpPr/>
          <p:nvPr/>
        </p:nvSpPr>
        <p:spPr>
          <a:xfrm>
            <a:off x="7308304" y="5733256"/>
            <a:ext cx="863588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К6</a:t>
            </a:r>
          </a:p>
        </p:txBody>
      </p:sp>
      <p:sp>
        <p:nvSpPr>
          <p:cNvPr id="56" name="Овал 55"/>
          <p:cNvSpPr/>
          <p:nvPr/>
        </p:nvSpPr>
        <p:spPr>
          <a:xfrm>
            <a:off x="7596336" y="1412776"/>
            <a:ext cx="756084" cy="5760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К4</a:t>
            </a:r>
            <a:endParaRPr lang="ru-RU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174134" y="2786058"/>
            <a:ext cx="1969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Энциклопедичность романа</a:t>
            </a:r>
            <a:endParaRPr lang="ru-RU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95536" y="1412776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Образ Онегина</a:t>
            </a:r>
          </a:p>
          <a:p>
            <a:endParaRPr lang="ru-RU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929454" y="6150114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Основные темы романа</a:t>
            </a:r>
            <a:endParaRPr lang="ru-RU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199784" y="928670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Я так люблю Татьяну милую мою</a:t>
            </a:r>
            <a:endParaRPr lang="ru-RU" sz="2000" b="1" dirty="0"/>
          </a:p>
        </p:txBody>
      </p:sp>
      <p:sp>
        <p:nvSpPr>
          <p:cNvPr id="28" name="Овал 27"/>
          <p:cNvSpPr/>
          <p:nvPr/>
        </p:nvSpPr>
        <p:spPr>
          <a:xfrm>
            <a:off x="3419872" y="3284984"/>
            <a:ext cx="2376264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Роман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«Евгений Онегин»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7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60649"/>
            <a:ext cx="7123260" cy="8823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шаг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наполнить каждую координату смыслами,  т.е. узлами</a:t>
            </a:r>
          </a:p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63888" y="3284984"/>
            <a:ext cx="2088232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Роман «Евгений Онегин»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Прямая со стрелкой 9"/>
          <p:cNvCxnSpPr>
            <a:endCxn id="16" idx="4"/>
          </p:cNvCxnSpPr>
          <p:nvPr/>
        </p:nvCxnSpPr>
        <p:spPr>
          <a:xfrm flipV="1">
            <a:off x="4572000" y="1961456"/>
            <a:ext cx="72008" cy="130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422108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355976" y="5733256"/>
            <a:ext cx="792088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К7</a:t>
            </a:r>
          </a:p>
        </p:txBody>
      </p:sp>
      <p:sp>
        <p:nvSpPr>
          <p:cNvPr id="16" name="Овал 15"/>
          <p:cNvSpPr/>
          <p:nvPr/>
        </p:nvSpPr>
        <p:spPr>
          <a:xfrm>
            <a:off x="4283968" y="1412776"/>
            <a:ext cx="720080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5936" y="63093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Лирические отступления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23928" y="119675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Образ Ленского</a:t>
            </a:r>
            <a:endParaRPr lang="ru-RU" sz="1400" b="1" dirty="0"/>
          </a:p>
        </p:txBody>
      </p:sp>
      <p:cxnSp>
        <p:nvCxnSpPr>
          <p:cNvPr id="31" name="Прямая со стрелкой 30"/>
          <p:cNvCxnSpPr>
            <a:stCxn id="5" idx="6"/>
          </p:cNvCxnSpPr>
          <p:nvPr/>
        </p:nvCxnSpPr>
        <p:spPr>
          <a:xfrm flipV="1">
            <a:off x="5652120" y="3717032"/>
            <a:ext cx="244827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755576" y="3717032"/>
            <a:ext cx="280831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07504" y="3429000"/>
            <a:ext cx="648072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К1</a:t>
            </a:r>
          </a:p>
        </p:txBody>
      </p:sp>
      <p:sp>
        <p:nvSpPr>
          <p:cNvPr id="36" name="Овал 35"/>
          <p:cNvSpPr/>
          <p:nvPr/>
        </p:nvSpPr>
        <p:spPr>
          <a:xfrm>
            <a:off x="8100392" y="3429000"/>
            <a:ext cx="792088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0" y="400506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Худ. особенности</a:t>
            </a:r>
          </a:p>
          <a:p>
            <a:r>
              <a:rPr lang="ru-RU" sz="1400" b="1" dirty="0" smtClean="0"/>
              <a:t>произведения </a:t>
            </a:r>
            <a:endParaRPr lang="ru-RU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67544" y="638132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Критика Белинского</a:t>
            </a:r>
            <a:endParaRPr lang="ru-RU" sz="1400" b="1" dirty="0"/>
          </a:p>
        </p:txBody>
      </p:sp>
      <p:cxnSp>
        <p:nvCxnSpPr>
          <p:cNvPr id="40" name="Прямая со стрелкой 39"/>
          <p:cNvCxnSpPr>
            <a:stCxn id="5" idx="7"/>
          </p:cNvCxnSpPr>
          <p:nvPr/>
        </p:nvCxnSpPr>
        <p:spPr>
          <a:xfrm flipV="1">
            <a:off x="5346305" y="1700808"/>
            <a:ext cx="2250031" cy="1721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1547664" y="1988840"/>
            <a:ext cx="2304256" cy="1433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763688" y="4077072"/>
            <a:ext cx="2160240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364088" y="4077072"/>
            <a:ext cx="1944216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972108" y="1700808"/>
            <a:ext cx="575556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К2</a:t>
            </a:r>
          </a:p>
        </p:txBody>
      </p:sp>
      <p:sp>
        <p:nvSpPr>
          <p:cNvPr id="54" name="Овал 53"/>
          <p:cNvSpPr/>
          <p:nvPr/>
        </p:nvSpPr>
        <p:spPr>
          <a:xfrm>
            <a:off x="1331640" y="5733256"/>
            <a:ext cx="792088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К8</a:t>
            </a:r>
          </a:p>
        </p:txBody>
      </p:sp>
      <p:sp>
        <p:nvSpPr>
          <p:cNvPr id="55" name="Овал 54"/>
          <p:cNvSpPr/>
          <p:nvPr/>
        </p:nvSpPr>
        <p:spPr>
          <a:xfrm>
            <a:off x="7308304" y="5733256"/>
            <a:ext cx="863588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К6</a:t>
            </a:r>
          </a:p>
        </p:txBody>
      </p:sp>
      <p:sp>
        <p:nvSpPr>
          <p:cNvPr id="56" name="Овал 55"/>
          <p:cNvSpPr/>
          <p:nvPr/>
        </p:nvSpPr>
        <p:spPr>
          <a:xfrm>
            <a:off x="7596336" y="1412776"/>
            <a:ext cx="756084" cy="548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К4</a:t>
            </a:r>
            <a:endParaRPr lang="ru-RU" sz="12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745506" y="3214686"/>
            <a:ext cx="2398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Энциклопедичность романа</a:t>
            </a:r>
            <a:endParaRPr lang="ru-RU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23528" y="13407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Образ Онегина</a:t>
            </a:r>
            <a:endParaRPr lang="ru-RU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948264" y="63093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Основные темы романа</a:t>
            </a:r>
            <a:endParaRPr lang="ru-RU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199784" y="10527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Я так люблю Татьяну милую мою</a:t>
            </a:r>
            <a:endParaRPr lang="ru-RU" sz="1400" b="1" dirty="0"/>
          </a:p>
        </p:txBody>
      </p:sp>
      <p:sp>
        <p:nvSpPr>
          <p:cNvPr id="72" name="Блок-схема: узел 71"/>
          <p:cNvSpPr/>
          <p:nvPr/>
        </p:nvSpPr>
        <p:spPr>
          <a:xfrm flipH="1">
            <a:off x="4499992" y="213285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 flipH="1">
            <a:off x="4499992" y="2420888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 flipH="1">
            <a:off x="4499992" y="2708920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/>
          <p:cNvSpPr/>
          <p:nvPr/>
        </p:nvSpPr>
        <p:spPr>
          <a:xfrm flipH="1">
            <a:off x="4499992" y="299695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/>
          <p:cNvSpPr/>
          <p:nvPr/>
        </p:nvSpPr>
        <p:spPr>
          <a:xfrm flipH="1">
            <a:off x="6156176" y="2708920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/>
          <p:cNvSpPr/>
          <p:nvPr/>
        </p:nvSpPr>
        <p:spPr>
          <a:xfrm flipH="1">
            <a:off x="5652120" y="3068960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/>
          <p:cNvSpPr/>
          <p:nvPr/>
        </p:nvSpPr>
        <p:spPr>
          <a:xfrm flipH="1">
            <a:off x="6588224" y="2348880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/>
          <p:cNvSpPr/>
          <p:nvPr/>
        </p:nvSpPr>
        <p:spPr>
          <a:xfrm flipH="1">
            <a:off x="7020272" y="1988840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/>
          <p:cNvSpPr/>
          <p:nvPr/>
        </p:nvSpPr>
        <p:spPr>
          <a:xfrm flipH="1">
            <a:off x="6012160" y="371703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/>
          <p:cNvSpPr/>
          <p:nvPr/>
        </p:nvSpPr>
        <p:spPr>
          <a:xfrm flipH="1">
            <a:off x="6516216" y="371703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/>
          <p:cNvSpPr/>
          <p:nvPr/>
        </p:nvSpPr>
        <p:spPr>
          <a:xfrm flipH="1">
            <a:off x="7020272" y="371703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узел 82"/>
          <p:cNvSpPr/>
          <p:nvPr/>
        </p:nvSpPr>
        <p:spPr>
          <a:xfrm flipH="1">
            <a:off x="7524328" y="371703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узел 83"/>
          <p:cNvSpPr/>
          <p:nvPr/>
        </p:nvSpPr>
        <p:spPr>
          <a:xfrm flipH="1">
            <a:off x="6084168" y="4725144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узел 84"/>
          <p:cNvSpPr/>
          <p:nvPr/>
        </p:nvSpPr>
        <p:spPr>
          <a:xfrm flipH="1">
            <a:off x="6372200" y="5085184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узел 85"/>
          <p:cNvSpPr/>
          <p:nvPr/>
        </p:nvSpPr>
        <p:spPr>
          <a:xfrm flipH="1">
            <a:off x="5652120" y="4365104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узел 86"/>
          <p:cNvSpPr/>
          <p:nvPr/>
        </p:nvSpPr>
        <p:spPr>
          <a:xfrm flipH="1">
            <a:off x="6732240" y="537321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узел 87"/>
          <p:cNvSpPr/>
          <p:nvPr/>
        </p:nvSpPr>
        <p:spPr>
          <a:xfrm flipH="1">
            <a:off x="4499992" y="501317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узел 88"/>
          <p:cNvSpPr/>
          <p:nvPr/>
        </p:nvSpPr>
        <p:spPr>
          <a:xfrm flipH="1">
            <a:off x="4499992" y="465313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лок-схема: узел 89"/>
          <p:cNvSpPr/>
          <p:nvPr/>
        </p:nvSpPr>
        <p:spPr>
          <a:xfrm flipH="1">
            <a:off x="4499992" y="4365104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Блок-схема: узел 90"/>
          <p:cNvSpPr/>
          <p:nvPr/>
        </p:nvSpPr>
        <p:spPr>
          <a:xfrm flipH="1">
            <a:off x="4499992" y="5301208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Блок-схема: узел 91"/>
          <p:cNvSpPr/>
          <p:nvPr/>
        </p:nvSpPr>
        <p:spPr>
          <a:xfrm flipH="1">
            <a:off x="3491880" y="429309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Блок-схема: узел 92"/>
          <p:cNvSpPr/>
          <p:nvPr/>
        </p:nvSpPr>
        <p:spPr>
          <a:xfrm flipH="1">
            <a:off x="3059832" y="465313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Блок-схема: узел 93"/>
          <p:cNvSpPr/>
          <p:nvPr/>
        </p:nvSpPr>
        <p:spPr>
          <a:xfrm flipH="1">
            <a:off x="2627784" y="501317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Блок-схема: узел 94"/>
          <p:cNvSpPr/>
          <p:nvPr/>
        </p:nvSpPr>
        <p:spPr>
          <a:xfrm flipH="1">
            <a:off x="2195736" y="537321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Блок-схема: узел 95"/>
          <p:cNvSpPr/>
          <p:nvPr/>
        </p:nvSpPr>
        <p:spPr>
          <a:xfrm flipH="1">
            <a:off x="2339752" y="371703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Блок-схема: узел 96"/>
          <p:cNvSpPr/>
          <p:nvPr/>
        </p:nvSpPr>
        <p:spPr>
          <a:xfrm flipH="1">
            <a:off x="2987824" y="371703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Блок-схема: узел 97"/>
          <p:cNvSpPr/>
          <p:nvPr/>
        </p:nvSpPr>
        <p:spPr>
          <a:xfrm flipH="1">
            <a:off x="1835696" y="371703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/>
          <p:cNvSpPr/>
          <p:nvPr/>
        </p:nvSpPr>
        <p:spPr>
          <a:xfrm flipH="1">
            <a:off x="1187624" y="371703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/>
          <p:cNvSpPr/>
          <p:nvPr/>
        </p:nvSpPr>
        <p:spPr>
          <a:xfrm flipH="1">
            <a:off x="3059832" y="2924944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узел 100"/>
          <p:cNvSpPr/>
          <p:nvPr/>
        </p:nvSpPr>
        <p:spPr>
          <a:xfrm flipH="1">
            <a:off x="3491880" y="3212976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Блок-схема: узел 101"/>
          <p:cNvSpPr/>
          <p:nvPr/>
        </p:nvSpPr>
        <p:spPr>
          <a:xfrm flipH="1">
            <a:off x="2555776" y="263691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Блок-схема: узел 102"/>
          <p:cNvSpPr/>
          <p:nvPr/>
        </p:nvSpPr>
        <p:spPr>
          <a:xfrm flipH="1">
            <a:off x="1979712" y="2276872"/>
            <a:ext cx="152400" cy="1356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4643438" y="200024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Дуэль</a:t>
            </a:r>
            <a:endParaRPr lang="ru-RU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4643438" y="2285992"/>
            <a:ext cx="1428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 нечего делать друзья</a:t>
            </a:r>
            <a:endParaRPr lang="ru-RU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644008" y="2636912"/>
            <a:ext cx="142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Поэт-романтик</a:t>
            </a:r>
            <a:endParaRPr lang="ru-RU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644008" y="2924944"/>
            <a:ext cx="107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Помещик</a:t>
            </a:r>
            <a:endParaRPr lang="ru-RU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372200" y="2708920"/>
            <a:ext cx="155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Русская душа</a:t>
            </a:r>
            <a:endParaRPr lang="ru-RU" sz="14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796136" y="3068960"/>
            <a:ext cx="1490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Любит читать</a:t>
            </a:r>
            <a:endParaRPr lang="ru-RU" sz="1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6732240" y="2420888"/>
            <a:ext cx="241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Чувство собств. достоинства</a:t>
            </a:r>
            <a:endParaRPr lang="ru-RU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164288" y="2060848"/>
            <a:ext cx="1693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Верна своей любви</a:t>
            </a:r>
            <a:endParaRPr lang="ru-RU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143504" y="550070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Тема истинных и ложных ценностей</a:t>
            </a:r>
            <a:endParaRPr lang="ru-RU" sz="1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643438" y="5000636"/>
            <a:ext cx="165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Тема человеческих взаимоотношений</a:t>
            </a:r>
            <a:endParaRPr lang="ru-RU" sz="1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714876" y="4714884"/>
            <a:ext cx="1368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Тема природы</a:t>
            </a:r>
            <a:endParaRPr lang="ru-RU" sz="1400" dirty="0"/>
          </a:p>
        </p:txBody>
      </p:sp>
      <p:sp>
        <p:nvSpPr>
          <p:cNvPr id="115" name="TextBox 114"/>
          <p:cNvSpPr txBox="1"/>
          <p:nvPr/>
        </p:nvSpPr>
        <p:spPr>
          <a:xfrm>
            <a:off x="4572000" y="436510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Тема любви</a:t>
            </a:r>
            <a:endParaRPr lang="ru-RU" sz="1400" dirty="0"/>
          </a:p>
        </p:txBody>
      </p:sp>
      <p:sp>
        <p:nvSpPr>
          <p:cNvPr id="116" name="TextBox 115"/>
          <p:cNvSpPr txBox="1"/>
          <p:nvPr/>
        </p:nvSpPr>
        <p:spPr>
          <a:xfrm>
            <a:off x="2571736" y="5286388"/>
            <a:ext cx="192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Автобиографические</a:t>
            </a:r>
            <a:endParaRPr lang="ru-RU" sz="14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143240" y="4929199"/>
            <a:ext cx="142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Литературные</a:t>
            </a:r>
            <a:endParaRPr lang="ru-RU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214678" y="4572008"/>
            <a:ext cx="1499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Философские</a:t>
            </a:r>
            <a:endParaRPr lang="ru-RU" sz="1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3428992" y="4293096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Пейзажные</a:t>
            </a:r>
            <a:endParaRPr lang="ru-RU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635896" y="2924944"/>
            <a:ext cx="107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Душевная холодность</a:t>
            </a:r>
            <a:endParaRPr lang="ru-RU" sz="1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357554" y="271462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Дуэль</a:t>
            </a:r>
            <a:endParaRPr lang="ru-RU" sz="1400" dirty="0"/>
          </a:p>
        </p:txBody>
      </p:sp>
      <p:sp>
        <p:nvSpPr>
          <p:cNvPr id="122" name="TextBox 121"/>
          <p:cNvSpPr txBox="1"/>
          <p:nvPr/>
        </p:nvSpPr>
        <p:spPr>
          <a:xfrm>
            <a:off x="2771800" y="2348880"/>
            <a:ext cx="130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Письмо Татьяне</a:t>
            </a:r>
            <a:endParaRPr lang="ru-RU" sz="14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123728" y="1988840"/>
            <a:ext cx="116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Судьба  неизвестна</a:t>
            </a:r>
            <a:endParaRPr lang="ru-RU" sz="1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85720" y="5214950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Пушкин изобразил русское общество</a:t>
            </a:r>
            <a:endParaRPr lang="ru-RU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714348" y="471488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Энциклопедия русской жизни</a:t>
            </a:r>
            <a:endParaRPr lang="ru-RU" sz="1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1785918" y="4500570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Задушевное</a:t>
            </a:r>
            <a:endParaRPr lang="ru-RU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000232" y="3929066"/>
            <a:ext cx="1634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Историческое произведение</a:t>
            </a:r>
            <a:endParaRPr lang="ru-RU" sz="1400" dirty="0"/>
          </a:p>
        </p:txBody>
      </p:sp>
      <p:sp>
        <p:nvSpPr>
          <p:cNvPr id="128" name="TextBox 127"/>
          <p:cNvSpPr txBox="1"/>
          <p:nvPr/>
        </p:nvSpPr>
        <p:spPr>
          <a:xfrm>
            <a:off x="5868144" y="3861048"/>
            <a:ext cx="615553" cy="9252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Все слои населения</a:t>
            </a:r>
            <a:endParaRPr lang="ru-RU" sz="14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372200" y="3861048"/>
            <a:ext cx="615553" cy="12110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Воспитание и образование</a:t>
            </a:r>
            <a:endParaRPr lang="ru-RU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876256" y="3861048"/>
            <a:ext cx="400110" cy="576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Мода</a:t>
            </a:r>
            <a:endParaRPr lang="ru-RU" sz="14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452320" y="3861048"/>
            <a:ext cx="615553" cy="17825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Жизнь русского общества  1820хгг</a:t>
            </a:r>
            <a:endParaRPr lang="ru-RU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115616" y="2500306"/>
            <a:ext cx="615553" cy="114471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Свободный</a:t>
            </a:r>
            <a:r>
              <a:rPr lang="ru-RU" sz="1400" b="1" dirty="0" smtClean="0"/>
              <a:t> </a:t>
            </a:r>
            <a:r>
              <a:rPr lang="ru-RU" sz="1400" dirty="0" smtClean="0"/>
              <a:t>роман</a:t>
            </a:r>
            <a:endParaRPr lang="ru-RU" sz="1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691680" y="2786058"/>
            <a:ext cx="615553" cy="8589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/>
              <a:t>Образ автора</a:t>
            </a:r>
            <a:endParaRPr lang="ru-RU" sz="1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2214546" y="2571744"/>
            <a:ext cx="615553" cy="10732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err="1" smtClean="0"/>
              <a:t>Лирич</a:t>
            </a:r>
            <a:r>
              <a:rPr lang="ru-RU" sz="1400" dirty="0" smtClean="0"/>
              <a:t>. отступления</a:t>
            </a:r>
            <a:endParaRPr lang="ru-RU" sz="1400" dirty="0"/>
          </a:p>
        </p:txBody>
      </p:sp>
      <p:sp>
        <p:nvSpPr>
          <p:cNvPr id="135" name="TextBox 134"/>
          <p:cNvSpPr txBox="1"/>
          <p:nvPr/>
        </p:nvSpPr>
        <p:spPr>
          <a:xfrm>
            <a:off x="2915816" y="2928934"/>
            <a:ext cx="615553" cy="7160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err="1" smtClean="0"/>
              <a:t>Онег</a:t>
            </a:r>
            <a:r>
              <a:rPr lang="ru-RU" sz="1400" dirty="0" smtClean="0"/>
              <a:t> строфа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272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86742" cy="60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3108" y="2000240"/>
            <a:ext cx="4572032" cy="3357586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МУЖЕСТВО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и перспективность опыта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None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увлечь учеников? </a:t>
            </a:r>
          </a:p>
          <a:p>
            <a:pPr algn="ctr">
              <a:buNone/>
            </a:pP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вызвать у них желание учиться?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Координаты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К1-  толкование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К2- синонимы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К3- профессии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К4- прилагательные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К5- глаголы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К6- примеры из жизненного опыта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К7- примеры из художественных произведений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К8- пословицы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Логико-смысловая модель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способ работы с информацией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041" y="4429132"/>
            <a:ext cx="2780958" cy="202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209" y="428604"/>
            <a:ext cx="25458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0877" y="3429000"/>
            <a:ext cx="21221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 descr="C:\Users\Светлана\Desktop\Опыт 09.03\Облако слов\До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7605" y="571480"/>
            <a:ext cx="2513475" cy="3010475"/>
          </a:xfrm>
          <a:prstGeom prst="rect">
            <a:avLst/>
          </a:prstGeom>
          <a:noFill/>
        </p:spPr>
      </p:pic>
      <p:pic>
        <p:nvPicPr>
          <p:cNvPr id="9" name="Содержимое 3" descr="http://doc4web.ru/uploads/files/87/88559/hello_html_m5415e24c.pn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000636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C:\Users\учитель\Desktop\Анализ пр-й\img4.jp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500306"/>
            <a:ext cx="271464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47" name="Picture 3" descr="C:\Users\Светлана\Desktop\Опыт 09.03\Облако слов\Старый гени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52746" y="3071810"/>
            <a:ext cx="1285388" cy="1928826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3643314"/>
            <a:ext cx="1627188" cy="133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Возникновение методической идеи и последующего опыта связано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необходимостью формирования </a:t>
            </a:r>
            <a:r>
              <a:rPr lang="ru-RU" b="1" i="1" u="sng" dirty="0" err="1" smtClean="0">
                <a:latin typeface="Times New Roman" pitchFamily="18" charset="0"/>
                <a:cs typeface="Times New Roman" pitchFamily="18" charset="0"/>
              </a:rPr>
              <a:t>креативной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 высокообразованной личности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учащегося;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потенциальной возможностью создания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условий для развития творческих способностей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каждого ребенка;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сложностью организации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классного коллектива в процессе анализа художественного текста на уроках литературы.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необходимостью качественной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подготовки учащихся ко всем форматам ОГЭ и ЕГЭ по литературе и русскому языку.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визуализации: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представить и структурировать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учебный материал;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основной материал;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логичность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изложении информации;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смоделировать связь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 литературным текстом и графическим изображением.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%D0%A1%D0%B2%D0%B5%D1%82%D0%BB%D0%B0%D0%BD%D0%B0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A1%D0%B2%D0%B5%D1%82%D0%BB%D0%B0%D0%BD%D0%B0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s://avatars.mds.yandex.net/get-zen_doc/51182/pub_5b4e007c57357f00a824d7af_5b4e0099a5ed3100a96ebb82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765" y="1948389"/>
            <a:ext cx="6300470" cy="296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Клиповое мышление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https://avatars.mds.yandex.net/get-zen_doc/51182/pub_5b4e007c57357f00a824d7af_5b4e0099a5ed3100a96ebb82/scale_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429684" cy="451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средства визуализации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ментальные карты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логико-смысловые модели,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облако слов,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лента времени, </a:t>
            </a:r>
          </a:p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коллаж, 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интерактивные задания,</a:t>
            </a:r>
          </a:p>
          <a:p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основанные на визуальном ряде,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презентации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Облако слов</a:t>
            </a:r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визуальное представление списка категорий или тегов, также называемых метками, ярлыками, ключевыми словами и т. п.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Светлана\Desktop\Опыт 09.03\Облако слов\Ревизор и Капитанская д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071834" cy="2046703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1942"/>
            <a:ext cx="3511994" cy="23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000504"/>
            <a:ext cx="3062145" cy="250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 descr="C:\Users\Светлана\Desktop\Опыт 09.03\Облако слов\Послов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71612"/>
            <a:ext cx="2645055" cy="2715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Wordcloud</a:t>
            </a: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6883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92869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6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сribe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чертить)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создание визуального конспекта, небольших понятных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рисунков.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Л.Н. Толстой «После бала»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8617" y="1600200"/>
            <a:ext cx="3126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541</Words>
  <Application>Microsoft Office PowerPoint</Application>
  <PresentationFormat>Экран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Современные средства визуализации в процессе формирования творческих способностей школьников на уроках литературы   </vt:lpstr>
      <vt:lpstr> Актуальность и перспективность опыта</vt:lpstr>
      <vt:lpstr> Возникновение методической идеи и последующего опыта связано   </vt:lpstr>
      <vt:lpstr>Задачи визуализации:</vt:lpstr>
      <vt:lpstr>Клиповое мышление</vt:lpstr>
      <vt:lpstr>Современные средства визуализации</vt:lpstr>
      <vt:lpstr>Облако слов – это визуальное представление списка категорий или тегов, также называемых метками, ярлыками, ключевыми словами и т. п. </vt:lpstr>
      <vt:lpstr>Wordcloud.pro</vt:lpstr>
      <vt:lpstr>                    Скрайбинг (англ. sсribe - чертить) - создание визуального конспекта, небольших понятных    рисунков.          Л.Н. Толстой «После бала»              </vt:lpstr>
      <vt:lpstr>Презентация PowerPoint</vt:lpstr>
      <vt:lpstr>М. Горький «Детство»  (портрет бабушки)</vt:lpstr>
      <vt:lpstr>    Ментальные карты - это технология изображения информации в графическом виде.   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Координаты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Современные средства визуализации в процессе формирования творческих способностей школьников на уроках литературы   </dc:title>
  <cp:lastModifiedBy>учитель</cp:lastModifiedBy>
  <cp:revision>12</cp:revision>
  <dcterms:modified xsi:type="dcterms:W3CDTF">2022-02-16T20:05:30Z</dcterms:modified>
</cp:coreProperties>
</file>