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8" r:id="rId3"/>
    <p:sldId id="259" r:id="rId4"/>
    <p:sldId id="260" r:id="rId5"/>
    <p:sldId id="261" r:id="rId6"/>
    <p:sldId id="262" r:id="rId7"/>
    <p:sldId id="263" r:id="rId8"/>
    <p:sldId id="264" r:id="rId9"/>
    <p:sldId id="265" r:id="rId10"/>
    <p:sldId id="266" r:id="rId11"/>
    <p:sldId id="267" r:id="rId12"/>
  </p:sldIdLst>
  <p:sldSz cx="9144000" cy="5715000" type="screen16x1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026" y="-78"/>
      </p:cViewPr>
      <p:guideLst>
        <p:guide orient="horz" pos="180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5355"/>
            <a:ext cx="7772400" cy="122502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DA4714A-B8E0-4C05-B05E-75BBA8064D60}" type="datetimeFigureOut">
              <a:rPr lang="ru-RU" smtClean="0"/>
              <a:pPr/>
              <a:t>14.12.2021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DF1EEE-730A-495A-9E44-343DD186F0D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A4714A-B8E0-4C05-B05E-75BBA8064D60}" type="datetimeFigureOut">
              <a:rPr lang="ru-RU" smtClean="0"/>
              <a:pPr/>
              <a:t>14.12.2021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DF1EEE-730A-495A-9E44-343DD186F0D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865"/>
            <a:ext cx="2057400" cy="487627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865"/>
            <a:ext cx="6019800" cy="487627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A4714A-B8E0-4C05-B05E-75BBA8064D60}" type="datetimeFigureOut">
              <a:rPr lang="ru-RU" smtClean="0"/>
              <a:pPr/>
              <a:t>14.12.2021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DF1EEE-730A-495A-9E44-343DD186F0D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A4714A-B8E0-4C05-B05E-75BBA8064D60}" type="datetimeFigureOut">
              <a:rPr lang="ru-RU" smtClean="0"/>
              <a:pPr/>
              <a:t>14.12.2021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DF1EEE-730A-495A-9E44-343DD186F0D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17"/>
            <a:ext cx="7772400" cy="1135063"/>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DA4714A-B8E0-4C05-B05E-75BBA8064D60}" type="datetimeFigureOut">
              <a:rPr lang="ru-RU" smtClean="0"/>
              <a:pPr/>
              <a:t>14.12.2021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DF1EEE-730A-495A-9E44-343DD186F0D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DA4714A-B8E0-4C05-B05E-75BBA8064D60}" type="datetimeFigureOut">
              <a:rPr lang="ru-RU" smtClean="0"/>
              <a:pPr/>
              <a:t>14.12.2021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DF1EEE-730A-495A-9E44-343DD186F0D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DA4714A-B8E0-4C05-B05E-75BBA8064D60}" type="datetimeFigureOut">
              <a:rPr lang="ru-RU" smtClean="0"/>
              <a:pPr/>
              <a:t>14.12.2021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6DF1EEE-730A-495A-9E44-343DD186F0D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DA4714A-B8E0-4C05-B05E-75BBA8064D60}" type="datetimeFigureOut">
              <a:rPr lang="ru-RU" smtClean="0"/>
              <a:pPr/>
              <a:t>14.12.2021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6DF1EEE-730A-495A-9E44-343DD186F0D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A4714A-B8E0-4C05-B05E-75BBA8064D60}" type="datetimeFigureOut">
              <a:rPr lang="ru-RU" smtClean="0"/>
              <a:pPr/>
              <a:t>14.12.2021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6DF1EEE-730A-495A-9E44-343DD186F0D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27542"/>
            <a:ext cx="3008313" cy="968375"/>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A4714A-B8E0-4C05-B05E-75BBA8064D60}" type="datetimeFigureOut">
              <a:rPr lang="ru-RU" smtClean="0"/>
              <a:pPr/>
              <a:t>14.12.2021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DF1EEE-730A-495A-9E44-343DD186F0D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A4714A-B8E0-4C05-B05E-75BBA8064D60}" type="datetimeFigureOut">
              <a:rPr lang="ru-RU" smtClean="0"/>
              <a:pPr/>
              <a:t>14.12.2021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DF1EEE-730A-495A-9E44-343DD186F0D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BDA4714A-B8E0-4C05-B05E-75BBA8064D60}" type="datetimeFigureOut">
              <a:rPr lang="ru-RU" smtClean="0"/>
              <a:pPr/>
              <a:t>14.12.2021</a:t>
            </a:fld>
            <a:endParaRPr lang="ru-RU"/>
          </a:p>
        </p:txBody>
      </p:sp>
      <p:sp>
        <p:nvSpPr>
          <p:cNvPr id="5" name="Нижний колонтитул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36DF1EEE-730A-495A-9E44-343DD186F0D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714999"/>
          </a:xfrm>
          <a:solidFill>
            <a:schemeClr val="bg1">
              <a:lumMod val="85000"/>
            </a:schemeClr>
          </a:solidFill>
        </p:spPr>
        <p:txBody>
          <a:bodyPr/>
          <a:lstStyle/>
          <a:p>
            <a:r>
              <a:rPr lang="ru-RU" dirty="0" smtClean="0"/>
              <a:t>Презентация  </a:t>
            </a:r>
            <a:br>
              <a:rPr lang="ru-RU" dirty="0" smtClean="0"/>
            </a:br>
            <a:r>
              <a:rPr lang="ru-RU" b="1" dirty="0" smtClean="0"/>
              <a:t>Искусство Великой империи</a:t>
            </a:r>
            <a:br>
              <a:rPr lang="ru-RU" b="1" dirty="0" smtClean="0"/>
            </a:br>
            <a:r>
              <a:rPr lang="ru-RU" b="1" dirty="0" smtClean="0"/>
              <a:t>ВИЗАНТИЯ</a:t>
            </a:r>
            <a:r>
              <a:rPr lang="ru-RU" dirty="0" smtClean="0"/>
              <a:t/>
            </a:r>
            <a:br>
              <a:rPr lang="ru-RU" dirty="0" smtClean="0"/>
            </a:br>
            <a:r>
              <a:rPr lang="ru-RU" dirty="0" smtClean="0"/>
              <a:t/>
            </a:r>
            <a:br>
              <a:rPr lang="ru-RU" dirty="0" smtClean="0"/>
            </a:br>
            <a:r>
              <a:rPr lang="ru-RU" sz="1400" dirty="0" smtClean="0"/>
              <a:t>СОСТАВИТЕЛЬ</a:t>
            </a:r>
            <a:r>
              <a:rPr lang="ru-RU" sz="1800" dirty="0" smtClean="0"/>
              <a:t>: Учащаяся МАУ ДО ТДХШ им. С.И. Блонской</a:t>
            </a:r>
            <a:br>
              <a:rPr lang="ru-RU" sz="1800" dirty="0" smtClean="0"/>
            </a:br>
            <a:r>
              <a:rPr lang="ru-RU" sz="1800" b="1" dirty="0" smtClean="0"/>
              <a:t>Руденко Алина</a:t>
            </a:r>
            <a:r>
              <a:rPr lang="ru-RU" sz="1200" dirty="0" smtClean="0"/>
              <a:t/>
            </a:r>
            <a:br>
              <a:rPr lang="ru-RU" sz="1200" dirty="0" smtClean="0"/>
            </a:br>
            <a:endParaRPr lang="ru-RU"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457233"/>
            <a:ext cx="3008313" cy="540060"/>
          </a:xfrm>
        </p:spPr>
        <p:txBody>
          <a:bodyPr>
            <a:noAutofit/>
          </a:bodyPr>
          <a:lstStyle/>
          <a:p>
            <a:pPr algn="ctr"/>
            <a:r>
              <a:rPr lang="ru-RU" sz="2800" dirty="0" smtClean="0"/>
              <a:t>Рукописные книги</a:t>
            </a:r>
            <a:endParaRPr lang="ru-RU" sz="2800" dirty="0"/>
          </a:p>
        </p:txBody>
      </p:sp>
      <p:sp>
        <p:nvSpPr>
          <p:cNvPr id="3" name="Содержимое 2"/>
          <p:cNvSpPr>
            <a:spLocks noGrp="1"/>
          </p:cNvSpPr>
          <p:nvPr>
            <p:ph idx="1"/>
          </p:nvPr>
        </p:nvSpPr>
        <p:spPr>
          <a:xfrm>
            <a:off x="3786182" y="571484"/>
            <a:ext cx="4900618" cy="4533652"/>
          </a:xfrm>
        </p:spPr>
        <p:txBody>
          <a:bodyPr>
            <a:normAutofit fontScale="70000" lnSpcReduction="20000"/>
          </a:bodyPr>
          <a:lstStyle/>
          <a:p>
            <a:r>
              <a:rPr lang="ru-RU" dirty="0"/>
              <a:t>Иллюминированные рукописи также составляют важную часть византийского культурного наследия. Рукописные книги на религиозную тематику, украшенные искусными миниатюрами и орнаментами, создавали монахи в течение многих лет по всей империи. Искусство изготовления манускриптов бережно передавалось из поколения в поколения вплоть до падения империи и начала эры книгопечатания в Европе в середине XV века.</a:t>
            </a:r>
            <a:r>
              <a:rPr lang="ru-RU" dirty="0" smtClean="0"/>
              <a:t/>
            </a:r>
            <a:br>
              <a:rPr lang="ru-RU" dirty="0" smtClean="0"/>
            </a:br>
            <a:endParaRPr lang="ru-RU" dirty="0"/>
          </a:p>
        </p:txBody>
      </p:sp>
      <p:sp>
        <p:nvSpPr>
          <p:cNvPr id="4" name="Текст 3"/>
          <p:cNvSpPr>
            <a:spLocks noGrp="1"/>
          </p:cNvSpPr>
          <p:nvPr>
            <p:ph type="body" sz="half" idx="2"/>
          </p:nvPr>
        </p:nvSpPr>
        <p:spPr/>
        <p:txBody>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r>
              <a:rPr lang="ru-RU" dirty="0" smtClean="0"/>
              <a:t>Свиток Иисуса Навина. 11 век.</a:t>
            </a:r>
            <a:endParaRPr lang="ru-RU" dirty="0"/>
          </a:p>
        </p:txBody>
      </p:sp>
      <p:pic>
        <p:nvPicPr>
          <p:cNvPr id="6146" name="Picture 2" descr="C:\Users\ALINA 2008\Desktop\Статья для блога. Искусство 50 (3.6) Искусство Византии. Свиток Иисуса Навина, XI век.jpg"/>
          <p:cNvPicPr>
            <a:picLocks noChangeAspect="1" noChangeArrowheads="1"/>
          </p:cNvPicPr>
          <p:nvPr/>
        </p:nvPicPr>
        <p:blipFill>
          <a:blip r:embed="rId2" cstate="print"/>
          <a:srcRect/>
          <a:stretch>
            <a:fillRect/>
          </a:stretch>
        </p:blipFill>
        <p:spPr bwMode="auto">
          <a:xfrm>
            <a:off x="467544" y="1357333"/>
            <a:ext cx="3096344" cy="27003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715000"/>
          </a:xfrm>
          <a:solidFill>
            <a:schemeClr val="accent4">
              <a:lumMod val="40000"/>
              <a:lumOff val="60000"/>
            </a:schemeClr>
          </a:solidFill>
        </p:spPr>
        <p:txBody>
          <a:bodyPr>
            <a:normAutofit/>
          </a:bodyPr>
          <a:lstStyle/>
          <a:p>
            <a:r>
              <a:rPr lang="ru-RU" sz="2800" dirty="0"/>
              <a:t>Искусство Византии — это не только уникальные шедевры древних мастеров, но и грандиозная часть духовной жизни европейской цивилизации. Его тысячелетняя история хранит множество интересных фактов для дальнейшего изучения благодарными потомками.</a:t>
            </a:r>
            <a:r>
              <a:rPr lang="ru-RU" sz="2800" dirty="0" smtClean="0"/>
              <a:t/>
            </a:r>
            <a:br>
              <a:rPr lang="ru-RU" sz="2800" dirty="0" smtClean="0"/>
            </a:br>
            <a:endParaRPr lang="ru-RU"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5" y="1714492"/>
            <a:ext cx="7994680" cy="3524275"/>
          </a:xfrm>
        </p:spPr>
        <p:txBody>
          <a:bodyPr>
            <a:normAutofit fontScale="90000"/>
          </a:bodyPr>
          <a:lstStyle/>
          <a:p>
            <a:pPr algn="just"/>
            <a:r>
              <a:rPr lang="ru-RU" sz="1600" b="0" dirty="0"/>
              <a:t>	</a:t>
            </a:r>
            <a:r>
              <a:rPr lang="ru-RU" sz="2400" b="0" dirty="0"/>
              <a:t> История Византии — особая страница в истории Средневековья. Именно здесь, в государстве, сформировавшемся после раздела Римской империи, получило достойное продолжение наследие греко-римской цивилизации, обогатившееся восточными элементами. Именно здесь укрепился и расцвел восточный вариант христианства, впоследствии известный как православие. Здесь появились на свет шедевры архитектуры, литературы, иконописи, значимые для всего средневекового мира...</a:t>
            </a:r>
          </a:p>
        </p:txBody>
      </p:sp>
      <p:sp>
        <p:nvSpPr>
          <p:cNvPr id="3" name="Текст 2"/>
          <p:cNvSpPr>
            <a:spLocks noGrp="1"/>
          </p:cNvSpPr>
          <p:nvPr>
            <p:ph type="body" idx="1"/>
          </p:nvPr>
        </p:nvSpPr>
        <p:spPr>
          <a:xfrm>
            <a:off x="2714612" y="357170"/>
            <a:ext cx="5813364" cy="1369228"/>
          </a:xfrm>
        </p:spPr>
        <p:txBody>
          <a:bodyPr>
            <a:normAutofit lnSpcReduction="10000"/>
          </a:bodyPr>
          <a:lstStyle/>
          <a:p>
            <a:r>
              <a:rPr lang="ru-RU" b="1" i="1" dirty="0" smtClean="0"/>
              <a:t>«Византия создала блестящую культуру, быть может, самую великолепную, какую только знали Средние века».</a:t>
            </a:r>
          </a:p>
          <a:p>
            <a:pPr algn="r"/>
            <a:r>
              <a:rPr lang="ru-RU" b="1" i="1" dirty="0" smtClean="0"/>
              <a:t>Шарль Диль</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7206"/>
            <a:ext cx="8229600" cy="1500167"/>
          </a:xfrm>
          <a:solidFill>
            <a:schemeClr val="accent5">
              <a:lumMod val="20000"/>
              <a:lumOff val="80000"/>
            </a:schemeClr>
          </a:solidFill>
        </p:spPr>
        <p:txBody>
          <a:bodyPr>
            <a:normAutofit/>
          </a:bodyPr>
          <a:lstStyle/>
          <a:p>
            <a:pPr algn="just"/>
            <a:r>
              <a:rPr lang="ru-RU" sz="1400" dirty="0" smtClean="0"/>
              <a:t>          Византийские </a:t>
            </a:r>
            <a:r>
              <a:rPr lang="ru-RU" sz="1400" dirty="0"/>
              <a:t>мастера унаследовали от античных стремление к гармонии телесного и духовного (впоследствии, правда, отдали предпочтение величественной, спокойной созерцательности). В то же время позаимствованное на Востоке пристрастие к яркости и пышности способствовало созданию впечатляющих, сильных и жизнерадостных образов — особенно это относится к периодам укрепления государственного могущества.</a:t>
            </a:r>
          </a:p>
        </p:txBody>
      </p:sp>
      <p:pic>
        <p:nvPicPr>
          <p:cNvPr id="1026" name="Picture 2" descr="C:\Users\ALINA 2008\Desktop\5.jpg"/>
          <p:cNvPicPr>
            <a:picLocks noGrp="1" noChangeAspect="1" noChangeArrowheads="1"/>
          </p:cNvPicPr>
          <p:nvPr>
            <p:ph idx="1"/>
          </p:nvPr>
        </p:nvPicPr>
        <p:blipFill>
          <a:blip r:embed="rId2" cstate="print"/>
          <a:srcRect/>
          <a:stretch>
            <a:fillRect/>
          </a:stretch>
        </p:blipFill>
        <p:spPr bwMode="auto">
          <a:xfrm>
            <a:off x="2555776" y="2017407"/>
            <a:ext cx="4536504" cy="336037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lumMod val="40000"/>
              <a:lumOff val="60000"/>
            </a:schemeClr>
          </a:solidFill>
        </p:spPr>
        <p:txBody>
          <a:bodyPr>
            <a:normAutofit/>
          </a:bodyPr>
          <a:lstStyle/>
          <a:p>
            <a:r>
              <a:rPr lang="ru-RU" sz="2400" i="1" dirty="0"/>
              <a:t>Византийское искусство принято делить на следующие периоды:</a:t>
            </a:r>
          </a:p>
        </p:txBody>
      </p:sp>
      <p:sp>
        <p:nvSpPr>
          <p:cNvPr id="3" name="Содержимое 2"/>
          <p:cNvSpPr>
            <a:spLocks noGrp="1"/>
          </p:cNvSpPr>
          <p:nvPr>
            <p:ph idx="1"/>
          </p:nvPr>
        </p:nvSpPr>
        <p:spPr>
          <a:solidFill>
            <a:schemeClr val="accent4">
              <a:lumMod val="20000"/>
              <a:lumOff val="80000"/>
            </a:schemeClr>
          </a:solidFill>
        </p:spPr>
        <p:txBody>
          <a:bodyPr>
            <a:normAutofit fontScale="70000" lnSpcReduction="20000"/>
          </a:bodyPr>
          <a:lstStyle/>
          <a:p>
            <a:r>
              <a:rPr lang="ru-RU" dirty="0"/>
              <a:t>Раннехристианский (уже знакомый вам переходный период, к истории Византии его можно отнести достаточно условно);</a:t>
            </a:r>
          </a:p>
          <a:p>
            <a:r>
              <a:rPr lang="ru-RU" dirty="0"/>
              <a:t>Ранневизантийский (IV—VII века, в первую очередь правление Юстиниана I);</a:t>
            </a:r>
          </a:p>
          <a:p>
            <a:r>
              <a:rPr lang="ru-RU" dirty="0"/>
              <a:t>«Темный», или «иконоборческий», период (VIII — начало IX века);</a:t>
            </a:r>
          </a:p>
          <a:p>
            <a:r>
              <a:rPr lang="ru-RU" dirty="0"/>
              <a:t>«Македонское Возрождение» (</a:t>
            </a:r>
            <a:r>
              <a:rPr lang="ru-RU" dirty="0" err="1"/>
              <a:t>ок</a:t>
            </a:r>
            <a:r>
              <a:rPr lang="ru-RU" dirty="0"/>
              <a:t>. 8671056) — он же «Классический период искусства Византии»;</a:t>
            </a:r>
          </a:p>
          <a:p>
            <a:r>
              <a:rPr lang="ru-RU" dirty="0"/>
              <a:t>«Комниновское Возрождение» (</a:t>
            </a:r>
            <a:r>
              <a:rPr lang="ru-RU" dirty="0" err="1"/>
              <a:t>ок</a:t>
            </a:r>
            <a:r>
              <a:rPr lang="ru-RU" dirty="0"/>
              <a:t>. 1081-1185);</a:t>
            </a:r>
          </a:p>
          <a:p>
            <a:r>
              <a:rPr lang="ru-RU" dirty="0"/>
              <a:t>«Возрождение Палеологов» (</a:t>
            </a:r>
            <a:r>
              <a:rPr lang="ru-RU" dirty="0" err="1"/>
              <a:t>ок</a:t>
            </a:r>
            <a:r>
              <a:rPr lang="ru-RU" dirty="0"/>
              <a:t>. 12611453).</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1" y="500046"/>
            <a:ext cx="2894043" cy="677268"/>
          </a:xfrm>
        </p:spPr>
        <p:txBody>
          <a:bodyPr>
            <a:noAutofit/>
          </a:bodyPr>
          <a:lstStyle/>
          <a:p>
            <a:pPr algn="ctr"/>
            <a:r>
              <a:rPr lang="ru-RU" sz="2800" dirty="0" smtClean="0"/>
              <a:t/>
            </a:r>
            <a:br>
              <a:rPr lang="ru-RU" sz="2800" dirty="0" smtClean="0"/>
            </a:br>
            <a:r>
              <a:rPr lang="ru-RU" sz="1600" dirty="0" smtClean="0"/>
              <a:t>Собор</a:t>
            </a:r>
            <a:r>
              <a:rPr lang="ru-RU" sz="1600" dirty="0" smtClean="0"/>
              <a:t> </a:t>
            </a:r>
            <a:r>
              <a:rPr lang="ru-RU" sz="1600" dirty="0" smtClean="0"/>
              <a:t>Святой</a:t>
            </a:r>
            <a:r>
              <a:rPr lang="ru-RU" sz="1600" dirty="0" smtClean="0"/>
              <a:t> </a:t>
            </a:r>
            <a:r>
              <a:rPr lang="ru-RU" sz="1600" dirty="0" smtClean="0"/>
              <a:t>Софии</a:t>
            </a:r>
            <a:endParaRPr lang="ru-RU" sz="1600" dirty="0"/>
          </a:p>
        </p:txBody>
      </p:sp>
      <p:sp>
        <p:nvSpPr>
          <p:cNvPr id="3" name="Содержимое 2"/>
          <p:cNvSpPr>
            <a:spLocks noGrp="1"/>
          </p:cNvSpPr>
          <p:nvPr>
            <p:ph idx="1"/>
          </p:nvPr>
        </p:nvSpPr>
        <p:spPr>
          <a:xfrm>
            <a:off x="4214810" y="714360"/>
            <a:ext cx="4471990" cy="4390776"/>
          </a:xfrm>
        </p:spPr>
        <p:txBody>
          <a:bodyPr>
            <a:normAutofit/>
          </a:bodyPr>
          <a:lstStyle/>
          <a:p>
            <a:r>
              <a:rPr lang="ru-RU" sz="1600" dirty="0"/>
              <a:t>Символом «золотого века Юстиниана» (да и всей византийской истории в целом) может считаться известный на весь мир собор Святой Софии — Премудрости Божией, или «Святая София Константинопольская</a:t>
            </a:r>
            <a:r>
              <a:rPr lang="ru-RU" sz="1600" dirty="0" smtClean="0"/>
              <a:t>».</a:t>
            </a:r>
          </a:p>
          <a:p>
            <a:r>
              <a:rPr lang="ru-RU" sz="1600" dirty="0" smtClean="0"/>
              <a:t> </a:t>
            </a:r>
            <a:r>
              <a:rPr lang="ru-RU" sz="1600" dirty="0"/>
              <a:t>Собор Святой Софии, для постройки и украшения которого использовали дорогой цветной мрамор, золото, слоновую кость, производил такое грандиозное впечатление на подданных, что появилось множество легенд о том, что в возведении храма принимали участие небесные силы</a:t>
            </a:r>
            <a:r>
              <a:rPr lang="ru-RU" sz="1600" dirty="0" smtClean="0"/>
              <a:t>.</a:t>
            </a:r>
          </a:p>
          <a:p>
            <a:r>
              <a:rPr lang="ru-RU" sz="1600" dirty="0" smtClean="0"/>
              <a:t> </a:t>
            </a:r>
            <a:r>
              <a:rPr lang="ru-RU" sz="1600" dirty="0"/>
              <a:t>Отделка Святой Софии (фрески, мозаики, облицовка колонн и стен) продолжалась на протяжении многих столетий, отражая большинство политических и религиозных перипетий. </a:t>
            </a:r>
          </a:p>
        </p:txBody>
      </p:sp>
      <p:sp>
        <p:nvSpPr>
          <p:cNvPr id="4" name="Текст 3"/>
          <p:cNvSpPr>
            <a:spLocks noGrp="1"/>
          </p:cNvSpPr>
          <p:nvPr>
            <p:ph type="body" sz="half" idx="2"/>
          </p:nvPr>
        </p:nvSpPr>
        <p:spPr>
          <a:xfrm>
            <a:off x="500034" y="571484"/>
            <a:ext cx="2857520" cy="4572032"/>
          </a:xfrm>
        </p:spPr>
        <p:txBody>
          <a:bodyPr/>
          <a:lstStyle/>
          <a:p>
            <a:r>
              <a:rPr lang="ru-RU" dirty="0" smtClean="0"/>
              <a:t>Константинополь 6в.</a:t>
            </a:r>
            <a:endParaRPr lang="ru-RU" dirty="0"/>
          </a:p>
        </p:txBody>
      </p:sp>
      <p:pic>
        <p:nvPicPr>
          <p:cNvPr id="2050" name="Picture 2" descr="C:\Users\ALINA 2008\Desktop\4.jpg"/>
          <p:cNvPicPr>
            <a:picLocks noChangeAspect="1" noChangeArrowheads="1"/>
          </p:cNvPicPr>
          <p:nvPr/>
        </p:nvPicPr>
        <p:blipFill>
          <a:blip r:embed="rId2" cstate="print"/>
          <a:srcRect/>
          <a:stretch>
            <a:fillRect/>
          </a:stretch>
        </p:blipFill>
        <p:spPr bwMode="auto">
          <a:xfrm>
            <a:off x="428596" y="1285864"/>
            <a:ext cx="3571900" cy="390634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27542"/>
            <a:ext cx="3008313" cy="469718"/>
          </a:xfrm>
        </p:spPr>
        <p:txBody>
          <a:bodyPr>
            <a:noAutofit/>
          </a:bodyPr>
          <a:lstStyle/>
          <a:p>
            <a:pPr algn="ctr"/>
            <a:r>
              <a:rPr lang="ru-RU" sz="4000" dirty="0" smtClean="0"/>
              <a:t>Мозаика</a:t>
            </a:r>
            <a:endParaRPr lang="ru-RU" sz="4000" dirty="0"/>
          </a:p>
        </p:txBody>
      </p:sp>
      <p:sp>
        <p:nvSpPr>
          <p:cNvPr id="3" name="Содержимое 2"/>
          <p:cNvSpPr>
            <a:spLocks noGrp="1"/>
          </p:cNvSpPr>
          <p:nvPr>
            <p:ph idx="1"/>
          </p:nvPr>
        </p:nvSpPr>
        <p:spPr>
          <a:xfrm>
            <a:off x="4716016" y="227542"/>
            <a:ext cx="3970784" cy="4877594"/>
          </a:xfrm>
        </p:spPr>
        <p:txBody>
          <a:bodyPr>
            <a:normAutofit fontScale="55000" lnSpcReduction="20000"/>
          </a:bodyPr>
          <a:lstStyle/>
          <a:p>
            <a:r>
              <a:rPr lang="ru-RU" dirty="0"/>
              <a:t>Особое место в Византийской архитектуре занимает мозаика. Расцвет мозаичного византийского искусства приходится на 6 в. Отличительной особенностью данного стиля является то, что мастера не просто применяли цветное стекло в качестве расходного материала, но и умели использовать оптические эффекты. Достигалось это посредством вкрапления светлых или тёмных акцентов в основной тон.</a:t>
            </a:r>
          </a:p>
          <a:p>
            <a:r>
              <a:rPr lang="ru-RU" dirty="0" smtClean="0"/>
              <a:t>Ещё одной особенностью византийской мозаики стала дальняя перспектива – целостный образ можно было рассмотреть только издалека. Подобными мозаиками традиционно украшались храмовые церковные здания.</a:t>
            </a:r>
          </a:p>
          <a:p>
            <a:endParaRPr lang="ru-RU" dirty="0"/>
          </a:p>
        </p:txBody>
      </p:sp>
      <p:sp>
        <p:nvSpPr>
          <p:cNvPr id="4" name="Текст 3"/>
          <p:cNvSpPr>
            <a:spLocks noGrp="1"/>
          </p:cNvSpPr>
          <p:nvPr>
            <p:ph type="body" sz="half" idx="2"/>
          </p:nvPr>
        </p:nvSpPr>
        <p:spPr/>
        <p:txBody>
          <a:bodyPr>
            <a:normAutofit fontScale="92500" lnSpcReduction="10000"/>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r>
              <a:rPr lang="ru-RU" dirty="0" smtClean="0"/>
              <a:t>Богоматерь с младенцем  Иисусом. 9 век. Мозаика в храме Святой Софии, Стамбул</a:t>
            </a:r>
            <a:endParaRPr lang="ru-RU" dirty="0"/>
          </a:p>
        </p:txBody>
      </p:sp>
      <p:pic>
        <p:nvPicPr>
          <p:cNvPr id="3074" name="Picture 2" descr="C:\Users\ALINA 2008\Desktop\14.jpg"/>
          <p:cNvPicPr>
            <a:picLocks noChangeAspect="1" noChangeArrowheads="1"/>
          </p:cNvPicPr>
          <p:nvPr/>
        </p:nvPicPr>
        <p:blipFill>
          <a:blip r:embed="rId2" cstate="print"/>
          <a:srcRect/>
          <a:stretch>
            <a:fillRect/>
          </a:stretch>
        </p:blipFill>
        <p:spPr bwMode="auto">
          <a:xfrm>
            <a:off x="467544" y="920750"/>
            <a:ext cx="4176464" cy="337691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i="1" dirty="0" smtClean="0"/>
              <a:t>Изобразительное искусство</a:t>
            </a:r>
            <a:endParaRPr lang="ru-RU" sz="3200" b="1" i="1" dirty="0"/>
          </a:p>
        </p:txBody>
      </p:sp>
      <p:sp>
        <p:nvSpPr>
          <p:cNvPr id="3" name="Содержимое 2"/>
          <p:cNvSpPr>
            <a:spLocks noGrp="1"/>
          </p:cNvSpPr>
          <p:nvPr>
            <p:ph idx="1"/>
          </p:nvPr>
        </p:nvSpPr>
        <p:spPr>
          <a:xfrm>
            <a:off x="395536" y="1117307"/>
            <a:ext cx="8229600" cy="3927823"/>
          </a:xfrm>
        </p:spPr>
        <p:txBody>
          <a:bodyPr>
            <a:normAutofit fontScale="62500" lnSpcReduction="20000"/>
          </a:bodyPr>
          <a:lstStyle/>
          <a:p>
            <a:pPr>
              <a:buNone/>
            </a:pPr>
            <a:endParaRPr lang="ru-RU" b="1" dirty="0"/>
          </a:p>
          <a:p>
            <a:pPr algn="just">
              <a:buNone/>
            </a:pPr>
            <a:r>
              <a:rPr lang="ru-RU" dirty="0" smtClean="0"/>
              <a:t>         Изобразительное </a:t>
            </a:r>
            <a:r>
              <a:rPr lang="ru-RU" dirty="0"/>
              <a:t>искусство — мозаики, фрески, иконопись — это область, в которой византийская культура прославилась прежде и более всего. Самобытность, цельность и гармоничность художественных принципов, глубина образов, смысловая насыщенность, богатейшее разнообразие форм и красок, совершенство техники — соединение этих черт делает византийское искусство одним из высочайших достижений человеческой культуры. Византийские мастера сохранили, с одной стороны, сложнейшую технику изобразительного искусства античности, а с другой — наполнили ее новым символическим содержанием. В Византии была разработана целая эстетическая теория образа и символа, и живопись приобрела неслыханное прежде значение: ведь она помогала человеку постичь самого бога, спастись.</a:t>
            </a:r>
          </a:p>
          <a:p>
            <a:pPr algn="just">
              <a:buNone/>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27542"/>
            <a:ext cx="3008313" cy="409712"/>
          </a:xfrm>
        </p:spPr>
        <p:txBody>
          <a:bodyPr>
            <a:noAutofit/>
          </a:bodyPr>
          <a:lstStyle/>
          <a:p>
            <a:pPr algn="ctr"/>
            <a:r>
              <a:rPr lang="ru-RU" sz="3200" dirty="0" smtClean="0"/>
              <a:t>Скульптура</a:t>
            </a:r>
            <a:endParaRPr lang="ru-RU" sz="3200" dirty="0"/>
          </a:p>
        </p:txBody>
      </p:sp>
      <p:sp>
        <p:nvSpPr>
          <p:cNvPr id="3" name="Содержимое 2"/>
          <p:cNvSpPr>
            <a:spLocks noGrp="1"/>
          </p:cNvSpPr>
          <p:nvPr>
            <p:ph idx="1"/>
          </p:nvPr>
        </p:nvSpPr>
        <p:spPr>
          <a:xfrm>
            <a:off x="4000496" y="714360"/>
            <a:ext cx="4686304" cy="4390776"/>
          </a:xfrm>
        </p:spPr>
        <p:txBody>
          <a:bodyPr>
            <a:normAutofit fontScale="70000" lnSpcReduction="20000"/>
          </a:bodyPr>
          <a:lstStyle/>
          <a:p>
            <a:r>
              <a:rPr lang="ru-RU" dirty="0"/>
              <a:t>В скульптуре достижения византийцев оказались достаточно скромными. Более того, согласно философии христианства, статуи считались в то время элементами идолопоклонства и уже в IX веке их перестали устанавливать в храмах. Рельефные изображения были распространены только в качестве деталей наружного убранства фасадов, а классические скульптурные композиции практически полностью исчезли из культурной </a:t>
            </a:r>
            <a:r>
              <a:rPr lang="ru-RU" dirty="0" smtClean="0"/>
              <a:t>жизни</a:t>
            </a:r>
            <a:r>
              <a:rPr lang="ru-RU" dirty="0"/>
              <a:t>.</a:t>
            </a:r>
          </a:p>
        </p:txBody>
      </p:sp>
      <p:sp>
        <p:nvSpPr>
          <p:cNvPr id="4" name="Текст 3"/>
          <p:cNvSpPr>
            <a:spLocks noGrp="1"/>
          </p:cNvSpPr>
          <p:nvPr>
            <p:ph type="body" sz="half" idx="2"/>
          </p:nvPr>
        </p:nvSpPr>
        <p:spPr/>
        <p:txBody>
          <a:bodyPr>
            <a:normAutofit lnSpcReduction="10000"/>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r>
              <a:rPr lang="ru-RU" dirty="0" smtClean="0"/>
              <a:t>Рельеф из слоновой кости с изображением архангела.  6 век. </a:t>
            </a:r>
            <a:endParaRPr lang="ru-RU" dirty="0"/>
          </a:p>
        </p:txBody>
      </p:sp>
      <p:pic>
        <p:nvPicPr>
          <p:cNvPr id="4098" name="Picture 2" descr="C:\Users\ALINA 2008\Desktop\Статья для блога. Искусство 50 (3.1) Искусство Византии. Рельеф из слоновой кости с изображением архангела, VI век.jpg"/>
          <p:cNvPicPr>
            <a:picLocks noChangeAspect="1" noChangeArrowheads="1"/>
          </p:cNvPicPr>
          <p:nvPr/>
        </p:nvPicPr>
        <p:blipFill>
          <a:blip r:embed="rId2" cstate="print"/>
          <a:srcRect/>
          <a:stretch>
            <a:fillRect/>
          </a:stretch>
        </p:blipFill>
        <p:spPr bwMode="auto">
          <a:xfrm>
            <a:off x="611560" y="675330"/>
            <a:ext cx="2960308" cy="366300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27542"/>
            <a:ext cx="3008313" cy="409712"/>
          </a:xfrm>
        </p:spPr>
        <p:txBody>
          <a:bodyPr>
            <a:noAutofit/>
          </a:bodyPr>
          <a:lstStyle/>
          <a:p>
            <a:pPr algn="ctr"/>
            <a:r>
              <a:rPr lang="ru-RU" sz="3200" dirty="0" smtClean="0"/>
              <a:t>Иконопись</a:t>
            </a:r>
            <a:endParaRPr lang="ru-RU" sz="3200" dirty="0"/>
          </a:p>
        </p:txBody>
      </p:sp>
      <p:sp>
        <p:nvSpPr>
          <p:cNvPr id="3" name="Содержимое 2"/>
          <p:cNvSpPr>
            <a:spLocks noGrp="1"/>
          </p:cNvSpPr>
          <p:nvPr>
            <p:ph idx="1"/>
          </p:nvPr>
        </p:nvSpPr>
        <p:spPr/>
        <p:txBody>
          <a:bodyPr>
            <a:normAutofit fontScale="70000" lnSpcReduction="20000"/>
          </a:bodyPr>
          <a:lstStyle/>
          <a:p>
            <a:pPr>
              <a:buNone/>
            </a:pPr>
            <a:r>
              <a:rPr lang="ru-RU" dirty="0" smtClean="0"/>
              <a:t>             Иконопись </a:t>
            </a:r>
            <a:r>
              <a:rPr lang="ru-RU" dirty="0"/>
              <a:t>на протяжении большей части истории Византийской империи безоговорочно считалась важнейшим видом искусства. За неукоснительным соблюдением канонов написания священных изображений строго следила церковь, нещадно карая мастеров за малейшие признаки свободомыслия. Под влиянием византийских мастеров оригинальные школы иконописи сформировались во многих уголках Восточной Европы, а шедевры, созданные древними художниками, сегодня стоят огромных денег.</a:t>
            </a:r>
            <a:r>
              <a:rPr lang="ru-RU" dirty="0" smtClean="0"/>
              <a:t/>
            </a:r>
            <a:br>
              <a:rPr lang="ru-RU" dirty="0" smtClean="0"/>
            </a:br>
            <a:endParaRPr lang="ru-RU" dirty="0"/>
          </a:p>
        </p:txBody>
      </p:sp>
      <p:sp>
        <p:nvSpPr>
          <p:cNvPr id="4" name="Текст 3"/>
          <p:cNvSpPr>
            <a:spLocks noGrp="1"/>
          </p:cNvSpPr>
          <p:nvPr>
            <p:ph type="body" sz="half" idx="2"/>
          </p:nvPr>
        </p:nvSpPr>
        <p:spPr>
          <a:xfrm>
            <a:off x="457201" y="1195917"/>
            <a:ext cx="3008313" cy="4301877"/>
          </a:xfrm>
        </p:spPr>
        <p:txBody>
          <a:bodyPr>
            <a:normAutofit fontScale="92500" lnSpcReduction="10000"/>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r>
              <a:rPr lang="ru-RU" dirty="0" smtClean="0"/>
              <a:t>Икона Пресвятой Богородицы с Младенцем со Святыми и ангелами в монастыре Святой Екатерины на Синае. 6 век.</a:t>
            </a:r>
            <a:endParaRPr lang="ru-RU" dirty="0"/>
          </a:p>
        </p:txBody>
      </p:sp>
      <p:pic>
        <p:nvPicPr>
          <p:cNvPr id="5122" name="Picture 2" descr="C:\Users\ALINA 2008\Desktop\Статья для блога. Искусство 50 (3.5) Искусство Византии. Икона Пресвятой Богородицы с Младенцем, VI век,.jpg"/>
          <p:cNvPicPr>
            <a:picLocks noChangeAspect="1" noChangeArrowheads="1"/>
          </p:cNvPicPr>
          <p:nvPr/>
        </p:nvPicPr>
        <p:blipFill>
          <a:blip r:embed="rId2" cstate="print"/>
          <a:srcRect/>
          <a:stretch>
            <a:fillRect/>
          </a:stretch>
        </p:blipFill>
        <p:spPr bwMode="auto">
          <a:xfrm>
            <a:off x="395536" y="637254"/>
            <a:ext cx="3096344" cy="3720413"/>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725</Words>
  <Application>Microsoft Office PowerPoint</Application>
  <PresentationFormat>Экран (16:10)</PresentationFormat>
  <Paragraphs>92</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Искусство Великой империи ВИЗАНТИЯ  СОСТАВИТЕЛЬ: Учащаяся МАУ ДО ТДХШ им. С.И. Блонской Руденко Алина </vt:lpstr>
      <vt:lpstr>  История Византии — особая страница в истории Средневековья. Именно здесь, в государстве, сформировавшемся после раздела Римской империи, получило достойное продолжение наследие греко-римской цивилизации, обогатившееся восточными элементами. Именно здесь укрепился и расцвел восточный вариант христианства, впоследствии известный как православие. Здесь появились на свет шедевры архитектуры, литературы, иконописи, значимые для всего средневекового мира...</vt:lpstr>
      <vt:lpstr>          Византийские мастера унаследовали от античных стремление к гармонии телесного и духовного (впоследствии, правда, отдали предпочтение величественной, спокойной созерцательности). В то же время позаимствованное на Востоке пристрастие к яркости и пышности способствовало созданию впечатляющих, сильных и жизнерадостных образов — особенно это относится к периодам укрепления государственного могущества.</vt:lpstr>
      <vt:lpstr>Византийское искусство принято делить на следующие периоды:</vt:lpstr>
      <vt:lpstr> Собор Святой Софии</vt:lpstr>
      <vt:lpstr>Мозаика</vt:lpstr>
      <vt:lpstr>Изобразительное искусство</vt:lpstr>
      <vt:lpstr>Скульптура</vt:lpstr>
      <vt:lpstr>Иконопись</vt:lpstr>
      <vt:lpstr>Рукописные книги</vt:lpstr>
      <vt:lpstr>Искусство Византии — это не только уникальные шедевры древних мастеров, но и грандиозная часть духовной жизни европейской цивилизации. Его тысячелетняя история хранит множество интересных фактов для дальнейшего изучения благодарными потомками.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Искусство   Византии</dc:title>
  <dc:creator>ALINA 2008</dc:creator>
  <cp:lastModifiedBy>2016</cp:lastModifiedBy>
  <cp:revision>15</cp:revision>
  <dcterms:created xsi:type="dcterms:W3CDTF">2021-12-02T13:46:44Z</dcterms:created>
  <dcterms:modified xsi:type="dcterms:W3CDTF">2021-12-14T05:46:58Z</dcterms:modified>
</cp:coreProperties>
</file>