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59" r:id="rId8"/>
    <p:sldId id="265" r:id="rId9"/>
    <p:sldId id="264" r:id="rId10"/>
    <p:sldId id="266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3EA4BAC4-2950-41F2-8A54-35FC6A6BE221}">
          <p14:sldIdLst>
            <p14:sldId id="256"/>
            <p14:sldId id="261"/>
            <p14:sldId id="262"/>
            <p14:sldId id="257"/>
            <p14:sldId id="258"/>
            <p14:sldId id="263"/>
            <p14:sldId id="259"/>
            <p14:sldId id="265"/>
            <p14:sldId id="264"/>
            <p14:sldId id="266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127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759" y="0"/>
            <a:ext cx="9937818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7574" y="1871132"/>
            <a:ext cx="5537731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7574" y="3657597"/>
            <a:ext cx="5537731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6376" y="5037663"/>
            <a:ext cx="729192" cy="279400"/>
          </a:xfrm>
        </p:spPr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7573" y="5037663"/>
            <a:ext cx="4236891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7482" y="5037663"/>
            <a:ext cx="447823" cy="279400"/>
          </a:xfrm>
        </p:spPr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7574" y="3522131"/>
            <a:ext cx="55377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782616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4815415"/>
            <a:ext cx="780785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6160" y="1041400"/>
            <a:ext cx="821110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513" y="5382153"/>
            <a:ext cx="7807854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01021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393" y="982132"/>
            <a:ext cx="7794095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393" y="4343400"/>
            <a:ext cx="7794095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34387" y="4140199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25896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8" y="982132"/>
            <a:ext cx="7553323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0785" y="3352800"/>
            <a:ext cx="718185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4343400"/>
            <a:ext cx="780785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0386" y="879961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2717" y="282787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134387" y="4140199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349361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4" y="3308581"/>
            <a:ext cx="780785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4777381"/>
            <a:ext cx="780785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68640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8" y="982132"/>
            <a:ext cx="7553323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052513" y="3639312"/>
            <a:ext cx="780785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4529667"/>
            <a:ext cx="780785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0386" y="879961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2717" y="2599261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134387" y="3429000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67336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982132"/>
            <a:ext cx="7807854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052513" y="3630168"/>
            <a:ext cx="780785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2" y="4470400"/>
            <a:ext cx="780785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34387" y="3429000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412730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444438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1977" y="982132"/>
            <a:ext cx="1536352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2511" y="982132"/>
            <a:ext cx="6039333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720191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95601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72212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44" y="1752606"/>
            <a:ext cx="6628934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242" y="3846052"/>
            <a:ext cx="6628936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35338" y="3710585"/>
            <a:ext cx="66327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04235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989" y="2560320"/>
            <a:ext cx="3833622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342" y="2560320"/>
            <a:ext cx="3833622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4120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2658533"/>
            <a:ext cx="3833622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2513" y="3243263"/>
            <a:ext cx="3833622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1794" y="2658533"/>
            <a:ext cx="3833622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1794" y="3243263"/>
            <a:ext cx="3833622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73322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34387" y="2421466"/>
            <a:ext cx="76434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8209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41022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222" y="1388534"/>
            <a:ext cx="30212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8" y="982132"/>
            <a:ext cx="4443941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222" y="3031065"/>
            <a:ext cx="302124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34387" y="2912533"/>
            <a:ext cx="28555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36396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1" y="1883832"/>
            <a:ext cx="507147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77051" y="1041400"/>
            <a:ext cx="248896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511" y="3255432"/>
            <a:ext cx="507147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7495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85" y="0"/>
            <a:ext cx="9936844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2514" y="982133"/>
            <a:ext cx="780097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3" y="2556932"/>
            <a:ext cx="780097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0469" y="5969000"/>
            <a:ext cx="13001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F5569-2947-4986-B6BC-9CB3C1C4E5E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2513" y="5969000"/>
            <a:ext cx="5936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2545" y="5969000"/>
            <a:ext cx="44094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6754F0-5A51-4EA5-AB6C-6E82B3A1E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35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09F5B7-FA1F-4A88-9931-4E3C44C6B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76" y="2358887"/>
            <a:ext cx="7537174" cy="1151076"/>
          </a:xfrm>
        </p:spPr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Искусство Византии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F9E0B3A-40C1-49F9-96AB-931709105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5400" dirty="0">
                <a:solidFill>
                  <a:schemeClr val="accent5"/>
                </a:solidFill>
              </a:rPr>
              <a:t>Основные сферы искусства Византии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6BAD1F-4CC4-4ABE-906C-55830734F92C}"/>
              </a:ext>
            </a:extLst>
          </p:cNvPr>
          <p:cNvSpPr txBox="1"/>
          <p:nvPr/>
        </p:nvSpPr>
        <p:spPr>
          <a:xfrm>
            <a:off x="6103621" y="5922498"/>
            <a:ext cx="352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Жижченко</a:t>
            </a:r>
            <a:r>
              <a:rPr lang="ru-RU" dirty="0"/>
              <a:t> Арины 3В класс </a:t>
            </a:r>
          </a:p>
        </p:txBody>
      </p:sp>
    </p:spTree>
    <p:extLst>
      <p:ext uri="{BB962C8B-B14F-4D97-AF65-F5344CB8AC3E}">
        <p14:creationId xmlns="" xmlns:p14="http://schemas.microsoft.com/office/powerpoint/2010/main" val="397597830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D43236-32E9-40AB-91FE-99E61E61F04C}"/>
              </a:ext>
            </a:extLst>
          </p:cNvPr>
          <p:cNvSpPr txBox="1"/>
          <p:nvPr/>
        </p:nvSpPr>
        <p:spPr>
          <a:xfrm>
            <a:off x="1139191" y="1721233"/>
            <a:ext cx="3383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Искусство Византии – это не только уникальные шедевры древних мастеров, но и грандиозная часть духовной жизни европейской цивилизации. Его тысячелетняя история хранит множество интересных фактов для дальнейшего  изучения благодарными потомками.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74F01C-F7B6-4CC1-8CDC-4D91E04A0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1" y="759655"/>
            <a:ext cx="3486789" cy="5345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5670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A595089-D8A1-4FA9-B94A-E581AF4C880B}"/>
              </a:ext>
            </a:extLst>
          </p:cNvPr>
          <p:cNvSpPr/>
          <p:nvPr/>
        </p:nvSpPr>
        <p:spPr>
          <a:xfrm>
            <a:off x="3053260" y="1305341"/>
            <a:ext cx="46762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Архитектура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Скульптура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Мозаика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Иконопись</a:t>
            </a:r>
          </a:p>
        </p:txBody>
      </p:sp>
    </p:spTree>
    <p:extLst>
      <p:ext uri="{BB962C8B-B14F-4D97-AF65-F5344CB8AC3E}">
        <p14:creationId xmlns="" xmlns:p14="http://schemas.microsoft.com/office/powerpoint/2010/main" val="23869903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769852-E0CF-442D-81A4-348CB5633E25}"/>
              </a:ext>
            </a:extLst>
          </p:cNvPr>
          <p:cNvSpPr txBox="1"/>
          <p:nvPr/>
        </p:nvSpPr>
        <p:spPr>
          <a:xfrm>
            <a:off x="765810" y="1139482"/>
            <a:ext cx="7909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После переноса императором Константином столицы из Рима в Византий (в конце </a:t>
            </a:r>
            <a:r>
              <a:rPr lang="en-US" sz="2000" dirty="0"/>
              <a:t>IV</a:t>
            </a:r>
            <a:r>
              <a:rPr lang="ru-RU" sz="2000" dirty="0"/>
              <a:t> века), названный позже Константинополем, начался рассвет великой византийской культуры.  Считая себя наследниками античного могущества римской державы, византийские императоры стремились восстановить ее территорию, вкладывали большие средства в строительство и укрепление Константинополя – второго Рима.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5AD1A33-9C25-499F-A14D-B3F760B6D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3084943"/>
            <a:ext cx="7997845" cy="2725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71034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F66362-2000-4A67-B9BF-0AA5D5B1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1" y="675640"/>
            <a:ext cx="5071476" cy="1371600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Храм Святой Ирины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0E428A9-3C77-4466-B4C7-3C31DE3331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92" r="25892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88543A-5312-4828-AC35-F42BE80DA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2511" y="2514600"/>
            <a:ext cx="5071476" cy="2873326"/>
          </a:xfrm>
        </p:spPr>
        <p:txBody>
          <a:bodyPr>
            <a:noAutofit/>
          </a:bodyPr>
          <a:lstStyle/>
          <a:p>
            <a:r>
              <a:rPr lang="ru-RU" sz="2000" dirty="0"/>
              <a:t>Храм Святой Ирины - одна из самых ранних византийских церквей. Находится она во внутреннем дворе дворца </a:t>
            </a:r>
            <a:r>
              <a:rPr lang="ru-RU" sz="2000" dirty="0" err="1"/>
              <a:t>Топкапы</a:t>
            </a:r>
            <a:r>
              <a:rPr lang="ru-RU" sz="2000" dirty="0"/>
              <a:t>. Была возведена в</a:t>
            </a:r>
            <a:r>
              <a:rPr lang="en-US" sz="2000" dirty="0"/>
              <a:t> IV</a:t>
            </a:r>
            <a:r>
              <a:rPr lang="ru-RU" sz="2000" dirty="0"/>
              <a:t> веке во времена правления императора Константина. В 532 году церковь сгорела. Восстановлена была императором Юстинианом. В настоящее время в храме находится концертный зал. Основными отличительными признаками византийской архитектуры можно назвать купола, мозаики и фрески.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8910673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A3417D-BA07-403B-83F1-4DB648AE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1" y="1041400"/>
            <a:ext cx="5071476" cy="1371600"/>
          </a:xfrm>
        </p:spPr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Святой Христофор на фасаде собора Сан Марко в Венеции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E633B7-90A5-432E-AC2C-768DA7E727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09" b="2209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5A6C2A7-8D85-4393-916B-D5D7E0CBD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2511" y="2750624"/>
            <a:ext cx="5071476" cy="2595098"/>
          </a:xfrm>
        </p:spPr>
        <p:txBody>
          <a:bodyPr>
            <a:noAutofit/>
          </a:bodyPr>
          <a:lstStyle/>
          <a:p>
            <a:r>
              <a:rPr lang="ru-RU" sz="2000" dirty="0"/>
              <a:t>Собора Сан Марко – уникальный пример византийской архитектуры в Западной Европы. Строительство первой базилики Сан-Марко началось в 829 году. Но, к сожалению, в ходе переворота было уничтожено пожаром. Строительство современного собора началось в 1963 г. Выстроен в форме греческого креста и имеет 5 куполов. На сегодня является действующей церковью.</a:t>
            </a:r>
          </a:p>
        </p:txBody>
      </p:sp>
    </p:spTree>
    <p:extLst>
      <p:ext uri="{BB962C8B-B14F-4D97-AF65-F5344CB8AC3E}">
        <p14:creationId xmlns="" xmlns:p14="http://schemas.microsoft.com/office/powerpoint/2010/main" val="7546464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09181B-4970-45AE-8A69-8342EFF5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4" y="982133"/>
            <a:ext cx="7800972" cy="118429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  <a:ea typeface="+mn-ea"/>
                <a:cs typeface="+mn-cs"/>
              </a:rPr>
              <a:t>Восточная церковь всегда неблагосклонно смотрела на статуи, считая поклонение им в некотором роде идолопоклонством. До </a:t>
            </a:r>
            <a:r>
              <a:rPr lang="en-US" sz="2000" dirty="0">
                <a:latin typeface="+mn-lt"/>
                <a:ea typeface="+mn-ea"/>
                <a:cs typeface="+mn-cs"/>
              </a:rPr>
              <a:t>IX </a:t>
            </a:r>
            <a:r>
              <a:rPr lang="ru-RU" sz="2000" dirty="0">
                <a:latin typeface="+mn-lt"/>
                <a:ea typeface="+mn-ea"/>
                <a:cs typeface="+mn-cs"/>
              </a:rPr>
              <a:t>века круглые фигуры еще были терпимы в византийских храмах, то постановлением Никейского собора 842 г. Они были совсем устранены.</a:t>
            </a:r>
            <a:br>
              <a:rPr lang="ru-RU" sz="2000" dirty="0">
                <a:latin typeface="+mn-lt"/>
                <a:ea typeface="+mn-ea"/>
                <a:cs typeface="+mn-cs"/>
              </a:rPr>
            </a:br>
            <a:endParaRPr lang="ru-RU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DA773E-FB5C-429E-B21A-66B797B29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1" y="2658533"/>
            <a:ext cx="4244554" cy="576262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Порфировые тетрархи </a:t>
            </a:r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IV</a:t>
            </a:r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 век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898E14DA-7B35-48B4-B68D-0E5ED082D1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83" y="3243264"/>
            <a:ext cx="1258075" cy="2632075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B4B3CD-E2F3-4249-BC4A-7DC82E2C6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21794" y="2658533"/>
            <a:ext cx="4106966" cy="576262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Конный монумент </a:t>
            </a:r>
            <a:r>
              <a:rPr lang="ru-RU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Юстианна</a:t>
            </a: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j-lt"/>
              <a:ea typeface="+mj-ea"/>
              <a:cs typeface="+mj-cs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8D2883BD-F134-4DCA-A05D-F90ED21C88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78" y="3243264"/>
            <a:ext cx="1799984" cy="2632075"/>
          </a:xfrm>
        </p:spPr>
      </p:pic>
    </p:spTree>
    <p:extLst>
      <p:ext uri="{BB962C8B-B14F-4D97-AF65-F5344CB8AC3E}">
        <p14:creationId xmlns="" xmlns:p14="http://schemas.microsoft.com/office/powerpoint/2010/main" val="397957756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7C597D-C412-49F7-A87E-63E9F111A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67620"/>
            <a:ext cx="3438246" cy="3953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DD6179-6C83-4C3A-AF5A-11650471E61D}"/>
              </a:ext>
            </a:extLst>
          </p:cNvPr>
          <p:cNvSpPr txBox="1"/>
          <p:nvPr/>
        </p:nvSpPr>
        <p:spPr>
          <a:xfrm>
            <a:off x="888009" y="1941341"/>
            <a:ext cx="34382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Главной техникой Византийской мозаики преимущественно был прямой мозаичный набор, при котором элементы укладываются обратной стороной на постоянную основу. Прямой набор в древности осуществлялся непосредственно на месте мозаичной композиции. Главной художественной особенностью византийских мозаик является великолепный золотой фон, мерцающий как при естественном освещении, так и при свете свечей.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480547-1596-4904-A7DC-D4A747F6F944}"/>
              </a:ext>
            </a:extLst>
          </p:cNvPr>
          <p:cNvSpPr txBox="1"/>
          <p:nvPr/>
        </p:nvSpPr>
        <p:spPr>
          <a:xfrm>
            <a:off x="1386841" y="690566"/>
            <a:ext cx="3252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Мозайка</a:t>
            </a:r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 Христос Пантократор </a:t>
            </a:r>
          </a:p>
        </p:txBody>
      </p:sp>
    </p:spTree>
    <p:extLst>
      <p:ext uri="{BB962C8B-B14F-4D97-AF65-F5344CB8AC3E}">
        <p14:creationId xmlns="" xmlns:p14="http://schemas.microsoft.com/office/powerpoint/2010/main" val="22704494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C967C9-5DEE-4D9C-A332-D659EAE3D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14" y="886265"/>
            <a:ext cx="3587772" cy="5296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9A5A1F-28BB-464E-B097-65079A5C383D}"/>
              </a:ext>
            </a:extLst>
          </p:cNvPr>
          <p:cNvSpPr txBox="1"/>
          <p:nvPr/>
        </p:nvSpPr>
        <p:spPr>
          <a:xfrm>
            <a:off x="790215" y="1012875"/>
            <a:ext cx="3612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Икона Богоматерь со святыми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7C4C52-BD55-4F29-8090-07A370B3742A}"/>
              </a:ext>
            </a:extLst>
          </p:cNvPr>
          <p:cNvSpPr txBox="1"/>
          <p:nvPr/>
        </p:nvSpPr>
        <p:spPr>
          <a:xfrm>
            <a:off x="662940" y="2177996"/>
            <a:ext cx="4194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Византия – родина иконописи. Иконопись византийской империи была крупнейшим художественным явлением в восточно- христианском мире. Она оказывала влияние на иконопись других православных стран на протяжении всего своего существования.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9047024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9BEC65-A421-479D-8B83-7CAD92C5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89" y="854612"/>
            <a:ext cx="3676321" cy="5148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04EC94-AF27-4D99-913D-157112FDF583}"/>
              </a:ext>
            </a:extLst>
          </p:cNvPr>
          <p:cNvSpPr txBox="1"/>
          <p:nvPr/>
        </p:nvSpPr>
        <p:spPr>
          <a:xfrm>
            <a:off x="731520" y="1097281"/>
            <a:ext cx="3337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  <a:ea typeface="+mj-ea"/>
                <a:cs typeface="+mj-cs"/>
              </a:rPr>
              <a:t>Икона «Владимирской Богоматери»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041DCA-467B-4A84-8EB1-E51FF4ED49B2}"/>
              </a:ext>
            </a:extLst>
          </p:cNvPr>
          <p:cNvSpPr txBox="1"/>
          <p:nvPr/>
        </p:nvSpPr>
        <p:spPr>
          <a:xfrm>
            <a:off x="731520" y="2313622"/>
            <a:ext cx="34404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Шедевром византийской иконописи по праву считается Икона «Владимирской Богоматери». Привезенная на Русь из Константинополя. В византийской иконописи сложился иконографический канон – строгие правила изображения сцен религиозного содержания и образов Христа, Богоматери и святых.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674727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362</TotalTime>
  <Words>412</Words>
  <Application>Microsoft Office PowerPoint</Application>
  <PresentationFormat>Лист A4 (210x297 мм)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Искусство Византии</vt:lpstr>
      <vt:lpstr>Слайд 2</vt:lpstr>
      <vt:lpstr>Слайд 3</vt:lpstr>
      <vt:lpstr>Храм Святой Ирины</vt:lpstr>
      <vt:lpstr>Святой Христофор на фасаде собора Сан Марко в Венеции</vt:lpstr>
      <vt:lpstr>Восточная церковь всегда неблагосклонно смотрела на статуи, считая поклонение им в некотором роде идолопоклонством. До IX века круглые фигуры еще были терпимы в византийских храмах, то постановлением Никейского собора 842 г. Они были совсем устранены.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византии</dc:title>
  <dc:creator>Home</dc:creator>
  <cp:lastModifiedBy>2016</cp:lastModifiedBy>
  <cp:revision>28</cp:revision>
  <dcterms:created xsi:type="dcterms:W3CDTF">2021-12-05T13:39:44Z</dcterms:created>
  <dcterms:modified xsi:type="dcterms:W3CDTF">2021-12-14T05:16:16Z</dcterms:modified>
</cp:coreProperties>
</file>