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58" r:id="rId4"/>
    <p:sldId id="262" r:id="rId5"/>
    <p:sldId id="259" r:id="rId6"/>
    <p:sldId id="263" r:id="rId7"/>
    <p:sldId id="260" r:id="rId8"/>
    <p:sldId id="264" r:id="rId9"/>
    <p:sldId id="261"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FF"/>
    <a:srgbClr val="99FF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1" y="3539865"/>
            <a:ext cx="5114779"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5B106E36-FD25-4E2D-B0AA-010F637433A0}" type="datetimeFigureOut">
              <a:rPr lang="ru-RU" smtClean="0"/>
              <a:pPr/>
              <a:t>26.11.2021</a:t>
            </a:fld>
            <a:endParaRPr lang="ru-RU"/>
          </a:p>
        </p:txBody>
      </p:sp>
      <p:sp>
        <p:nvSpPr>
          <p:cNvPr id="18" name="Нижний колонтитул 17"/>
          <p:cNvSpPr>
            <a:spLocks noGrp="1"/>
          </p:cNvSpPr>
          <p:nvPr>
            <p:ph type="ftr" sz="quarter" idx="11"/>
          </p:nvPr>
        </p:nvSpPr>
        <p:spPr>
          <a:xfrm>
            <a:off x="2819400" y="6557946"/>
            <a:ext cx="2927723" cy="22860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26.11.2021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6"/>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3"/>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5B106E36-FD25-4E2D-B0AA-010F637433A0}" type="datetimeFigureOut">
              <a:rPr lang="ru-RU" smtClean="0"/>
              <a:pPr/>
              <a:t>26.11.2021</a:t>
            </a:fld>
            <a:endParaRPr lang="ru-RU"/>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ru-RU"/>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26.11.2021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8"/>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1"/>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9" y="6556810"/>
            <a:ext cx="2002464" cy="226902"/>
          </a:xfrm>
        </p:spPr>
        <p:txBody>
          <a:bodyPr bIns="0" anchor="b"/>
          <a:lstStyle>
            <a:lvl1pPr>
              <a:defRPr>
                <a:solidFill>
                  <a:schemeClr val="tx2"/>
                </a:solidFill>
              </a:defRPr>
            </a:lvl1pPr>
            <a:extLst/>
          </a:lstStyle>
          <a:p>
            <a:fld id="{5B106E36-FD25-4E2D-B0AA-010F637433A0}" type="datetimeFigureOut">
              <a:rPr lang="ru-RU" smtClean="0"/>
              <a:pPr/>
              <a:t>26.11.2021</a:t>
            </a:fld>
            <a:endParaRPr lang="ru-RU"/>
          </a:p>
        </p:txBody>
      </p:sp>
      <p:sp>
        <p:nvSpPr>
          <p:cNvPr id="5" name="Нижний колонтитул 4"/>
          <p:cNvSpPr>
            <a:spLocks noGrp="1"/>
          </p:cNvSpPr>
          <p:nvPr>
            <p:ph type="ftr" sz="quarter" idx="11"/>
          </p:nvPr>
        </p:nvSpPr>
        <p:spPr>
          <a:xfrm>
            <a:off x="1735359" y="6556810"/>
            <a:ext cx="2895600" cy="228600"/>
          </a:xfrm>
        </p:spPr>
        <p:txBody>
          <a:bodyPr bIns="0" anchor="b"/>
          <a:lstStyle>
            <a:lvl1pPr>
              <a:defRPr>
                <a:solidFill>
                  <a:schemeClr val="tx2"/>
                </a:solidFill>
              </a:defRPr>
            </a:lvl1pPr>
            <a:extLst/>
          </a:lstStyle>
          <a:p>
            <a:endParaRPr lang="ru-RU"/>
          </a:p>
        </p:txBody>
      </p:sp>
      <p:sp>
        <p:nvSpPr>
          <p:cNvPr id="6" name="Номер слайда 5"/>
          <p:cNvSpPr>
            <a:spLocks noGrp="1"/>
          </p:cNvSpPr>
          <p:nvPr>
            <p:ph type="sldNum" sz="quarter" idx="12"/>
          </p:nvPr>
        </p:nvSpPr>
        <p:spPr>
          <a:xfrm>
            <a:off x="6733952" y="6555112"/>
            <a:ext cx="588336" cy="228600"/>
          </a:xfrm>
        </p:spPr>
        <p:txBody>
          <a:bodyPr/>
          <a:lstStyle>
            <a:extLst/>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1"/>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178808" y="1600201"/>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26.11.2021</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26.11.2021</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26.11.2021</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5B106E36-FD25-4E2D-B0AA-010F637433A0}" type="datetimeFigureOut">
              <a:rPr lang="ru-RU" smtClean="0"/>
              <a:pPr/>
              <a:t>26.11.2021</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7"/>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1"/>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26.11.2021</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70" y="1004669"/>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7" y="998817"/>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9"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9"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5B106E36-FD25-4E2D-B0AA-010F637433A0}" type="datetimeFigureOut">
              <a:rPr lang="ru-RU" smtClean="0"/>
              <a:pPr/>
              <a:t>26.11.2021</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10" name="Рисунок 9"/>
          <p:cNvSpPr>
            <a:spLocks noGrp="1"/>
          </p:cNvSpPr>
          <p:nvPr>
            <p:ph type="pic" idx="1"/>
          </p:nvPr>
        </p:nvSpPr>
        <p:spPr>
          <a:xfrm>
            <a:off x="663683"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5B106E36-FD25-4E2D-B0AA-010F637433A0}" type="datetimeFigureOut">
              <a:rPr lang="ru-RU" smtClean="0"/>
              <a:pPr/>
              <a:t>26.11.2021</a:t>
            </a:fld>
            <a:endParaRPr lang="ru-RU"/>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
            <a:ext cx="7772400" cy="3000371"/>
          </a:xfrm>
        </p:spPr>
        <p:txBody>
          <a:bodyPr>
            <a:normAutofit/>
          </a:bodyPr>
          <a:lstStyle/>
          <a:p>
            <a:r>
              <a:rPr lang="ru-RU" b="1" dirty="0" smtClean="0">
                <a:solidFill>
                  <a:srgbClr val="99CCFF"/>
                </a:solidFill>
              </a:rPr>
              <a:t>Искусство </a:t>
            </a:r>
            <a:r>
              <a:rPr lang="ru-RU" b="1" dirty="0" smtClean="0">
                <a:solidFill>
                  <a:srgbClr val="99CCFF"/>
                </a:solidFill>
              </a:rPr>
              <a:t>Древнего Египет</a:t>
            </a:r>
            <a:endParaRPr lang="ru-RU" b="1" dirty="0">
              <a:solidFill>
                <a:srgbClr val="99CCFF"/>
              </a:solidFill>
            </a:endParaRPr>
          </a:p>
        </p:txBody>
      </p:sp>
      <p:sp>
        <p:nvSpPr>
          <p:cNvPr id="3" name="Подзаголовок 2"/>
          <p:cNvSpPr>
            <a:spLocks noGrp="1"/>
          </p:cNvSpPr>
          <p:nvPr>
            <p:ph type="subTitle" idx="1"/>
          </p:nvPr>
        </p:nvSpPr>
        <p:spPr/>
        <p:txBody>
          <a:bodyPr>
            <a:normAutofit fontScale="70000" lnSpcReduction="20000"/>
          </a:bodyPr>
          <a:lstStyle/>
          <a:p>
            <a:pPr algn="r"/>
            <a:r>
              <a:rPr lang="ru-RU" sz="2000" b="1" dirty="0" smtClean="0">
                <a:solidFill>
                  <a:schemeClr val="bg1"/>
                </a:solidFill>
              </a:rPr>
              <a:t>Выполнила: обучающаяся «2В» класса</a:t>
            </a:r>
          </a:p>
          <a:p>
            <a:pPr algn="r"/>
            <a:r>
              <a:rPr lang="ru-RU" sz="2000" b="1" dirty="0" smtClean="0">
                <a:solidFill>
                  <a:schemeClr val="bg1"/>
                </a:solidFill>
              </a:rPr>
              <a:t>Детской художественной школы им. С.И. Блонской</a:t>
            </a:r>
          </a:p>
          <a:p>
            <a:pPr algn="r"/>
            <a:r>
              <a:rPr lang="ru-RU" sz="2000" b="1" dirty="0" smtClean="0">
                <a:solidFill>
                  <a:schemeClr val="bg1"/>
                </a:solidFill>
              </a:rPr>
              <a:t>Хушенова Эрья</a:t>
            </a:r>
            <a:endParaRPr lang="ru-RU" sz="2000" b="1" dirty="0" smtClean="0">
              <a:solidFill>
                <a:schemeClr val="bg1"/>
              </a:solidFill>
            </a:endParaRPr>
          </a:p>
          <a:p>
            <a:pPr algn="r"/>
            <a:r>
              <a:rPr lang="ru-RU" sz="2000" b="1" dirty="0" smtClean="0">
                <a:solidFill>
                  <a:schemeClr val="bg1"/>
                </a:solidFill>
              </a:rPr>
              <a:t>Руководитель:Раченко Ольга Васильевна</a:t>
            </a:r>
            <a:endParaRPr lang="ru-RU" sz="2000" b="1" dirty="0">
              <a:solidFill>
                <a:schemeClr val="bg1"/>
              </a:solidFill>
            </a:endParaRPr>
          </a:p>
        </p:txBody>
      </p:sp>
      <p:sp>
        <p:nvSpPr>
          <p:cNvPr id="1026" name="AutoShape 2" descr="Древний Египет — Википедия"/>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8" name="AutoShape 4" descr="Древний Египет — Википедия"/>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14356"/>
            <a:ext cx="8229600" cy="857256"/>
          </a:xfrm>
        </p:spPr>
        <p:txBody>
          <a:bodyPr>
            <a:normAutofit/>
          </a:bodyPr>
          <a:lstStyle/>
          <a:p>
            <a:r>
              <a:rPr lang="ru-RU" b="1" dirty="0" smtClean="0"/>
              <a:t>Искусство Древнего Египта</a:t>
            </a:r>
            <a:endParaRPr lang="ru-RU" dirty="0"/>
          </a:p>
        </p:txBody>
      </p:sp>
      <p:sp>
        <p:nvSpPr>
          <p:cNvPr id="3" name="Содержимое 2"/>
          <p:cNvSpPr>
            <a:spLocks noGrp="1"/>
          </p:cNvSpPr>
          <p:nvPr>
            <p:ph idx="1"/>
          </p:nvPr>
        </p:nvSpPr>
        <p:spPr>
          <a:xfrm>
            <a:off x="428596" y="1714488"/>
            <a:ext cx="8229600" cy="4525963"/>
          </a:xfrm>
        </p:spPr>
        <p:txBody>
          <a:bodyPr>
            <a:normAutofit/>
          </a:bodyPr>
          <a:lstStyle/>
          <a:p>
            <a:pPr>
              <a:buNone/>
            </a:pPr>
            <a:r>
              <a:rPr lang="ru-RU" sz="2400" dirty="0" smtClean="0"/>
              <a:t>В искусство древнего Египта входили-</a:t>
            </a:r>
          </a:p>
          <a:p>
            <a:pPr>
              <a:buNone/>
            </a:pPr>
            <a:r>
              <a:rPr lang="ru-RU" sz="2400" dirty="0" smtClean="0"/>
              <a:t>*Живопись</a:t>
            </a:r>
          </a:p>
          <a:p>
            <a:pPr>
              <a:buNone/>
            </a:pPr>
            <a:r>
              <a:rPr lang="ru-RU" sz="2400" dirty="0" smtClean="0"/>
              <a:t>*Архитектура </a:t>
            </a:r>
          </a:p>
          <a:p>
            <a:pPr>
              <a:buNone/>
            </a:pPr>
            <a:r>
              <a:rPr lang="ru-RU" sz="2400" dirty="0" smtClean="0"/>
              <a:t>*Скульптура</a:t>
            </a:r>
          </a:p>
          <a:p>
            <a:pPr algn="just">
              <a:buNone/>
            </a:pPr>
            <a:r>
              <a:rPr lang="ru-RU" sz="2400" dirty="0" smtClean="0"/>
              <a:t>И другие виды искусства, которые зародились в Нильской долине около 5000 лет до нашей эры и просуществовали до 300 года нашей эры. Древнеегипетское искусство неоднородно и на протяжении своей многовековой истории претерпевало ряд изменений, относящихся к тому или иному историческому периоду.</a:t>
            </a:r>
            <a:endParaRPr lang="ru-RU" sz="2400"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
            <a:ext cx="8229600" cy="928670"/>
          </a:xfrm>
        </p:spPr>
        <p:txBody>
          <a:bodyPr>
            <a:normAutofit/>
          </a:bodyPr>
          <a:lstStyle/>
          <a:p>
            <a:r>
              <a:rPr lang="ru-RU" dirty="0" smtClean="0">
                <a:solidFill>
                  <a:schemeClr val="tx1"/>
                </a:solidFill>
              </a:rPr>
              <a:t>Архитектура</a:t>
            </a:r>
            <a:endParaRPr lang="ru-RU" dirty="0">
              <a:solidFill>
                <a:schemeClr val="tx1"/>
              </a:solidFill>
            </a:endParaRPr>
          </a:p>
        </p:txBody>
      </p:sp>
      <p:sp>
        <p:nvSpPr>
          <p:cNvPr id="3" name="Содержимое 2"/>
          <p:cNvSpPr>
            <a:spLocks noGrp="1"/>
          </p:cNvSpPr>
          <p:nvPr>
            <p:ph idx="1"/>
          </p:nvPr>
        </p:nvSpPr>
        <p:spPr>
          <a:xfrm>
            <a:off x="428596" y="928670"/>
            <a:ext cx="8229600" cy="4500594"/>
          </a:xfrm>
        </p:spPr>
        <p:txBody>
          <a:bodyPr>
            <a:normAutofit lnSpcReduction="10000"/>
          </a:bodyPr>
          <a:lstStyle/>
          <a:p>
            <a:pPr algn="ctr"/>
            <a:r>
              <a:rPr lang="ru-RU" sz="2000" dirty="0" smtClean="0"/>
              <a:t>Небогатое разнообразие строительных материалов ограничивало методы работы мастеров и предопределяло архитектурные формы (пирамида, пилон и колонна). Из-за недостатка дерева в связи с природными особенностями основным строительными материалами были камень (преимущественно известняк, песчаник, гранит) и кирпич-сырец. Расположенные вдали от разливов Нила и сельских поселений (где нередко кирпичи-сырец использовали в качестве удобрений) строения и гробницы сохранились до наших дней благодаря сухому, жаркому климату. Древние архитекторы с математической точностью подходили к планированию строительных работ. Строители использовали пандусы для возведения высоких строений, а затем художники и резчики по камню начинали украшение сверху вниз, постепенно убирая пандусы.</a:t>
            </a:r>
            <a:endParaRPr lang="ru-RU" sz="2000" dirty="0"/>
          </a:p>
        </p:txBody>
      </p:sp>
      <p:sp>
        <p:nvSpPr>
          <p:cNvPr id="14338" name="AutoShape 2" descr="Cкачать фон “Старый свиток бумаги” для презентаций PowerPoint, бесплатно"/>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72066" y="428604"/>
            <a:ext cx="2624134" cy="1034436"/>
          </a:xfrm>
        </p:spPr>
        <p:txBody>
          <a:bodyPr>
            <a:normAutofit/>
          </a:bodyPr>
          <a:lstStyle/>
          <a:p>
            <a:r>
              <a:rPr lang="ru-RU" sz="1600" dirty="0" smtClean="0"/>
              <a:t>Архитектурные сооружения</a:t>
            </a:r>
            <a:endParaRPr lang="ru-RU" sz="1600" dirty="0"/>
          </a:p>
        </p:txBody>
      </p:sp>
      <p:sp>
        <p:nvSpPr>
          <p:cNvPr id="1026" name="AutoShape 2" descr="Живопись Древнего Египта: важные принципы, особенности и периоды  древнеегипетского искусства, символизм цветов в культуре"/>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8" name="AutoShape 4" descr="Живопись Древнего Египта, развитие и каноны"/>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0" name="AutoShape 6" descr="АРХИТЕКТУРА ДРЕВНЕГО ЕГИПТА • Архитектура - идеи и история"/>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31" name="Picture 7" descr="D:\Downloads\архитектура египта.jpg"/>
          <p:cNvPicPr>
            <a:picLocks noChangeAspect="1" noChangeArrowheads="1"/>
          </p:cNvPicPr>
          <p:nvPr/>
        </p:nvPicPr>
        <p:blipFill>
          <a:blip r:embed="rId2"/>
          <a:srcRect/>
          <a:stretch>
            <a:fillRect/>
          </a:stretch>
        </p:blipFill>
        <p:spPr bwMode="auto">
          <a:xfrm>
            <a:off x="0" y="0"/>
            <a:ext cx="4929190" cy="2928934"/>
          </a:xfrm>
          <a:prstGeom prst="rect">
            <a:avLst/>
          </a:prstGeom>
          <a:noFill/>
        </p:spPr>
      </p:pic>
      <p:sp>
        <p:nvSpPr>
          <p:cNvPr id="9" name="Содержимое 8"/>
          <p:cNvSpPr>
            <a:spLocks noGrp="1"/>
          </p:cNvSpPr>
          <p:nvPr>
            <p:ph idx="1"/>
          </p:nvPr>
        </p:nvSpPr>
        <p:spPr>
          <a:xfrm>
            <a:off x="5143504" y="1500174"/>
            <a:ext cx="2552696" cy="285752"/>
          </a:xfrm>
        </p:spPr>
        <p:txBody>
          <a:bodyPr>
            <a:normAutofit/>
          </a:bodyPr>
          <a:lstStyle/>
          <a:p>
            <a:r>
              <a:rPr lang="ru-RU" sz="1000" dirty="0" smtClean="0"/>
              <a:t>Пирамида  Храм</a:t>
            </a:r>
            <a:endParaRPr lang="ru-RU" sz="1000" dirty="0"/>
          </a:p>
        </p:txBody>
      </p:sp>
      <p:pic>
        <p:nvPicPr>
          <p:cNvPr id="1035" name="Picture 11" descr="Пирамида Хеопса: описание, история, экскурсии, точный адрес"/>
          <p:cNvPicPr>
            <a:picLocks noChangeAspect="1" noChangeArrowheads="1"/>
          </p:cNvPicPr>
          <p:nvPr/>
        </p:nvPicPr>
        <p:blipFill>
          <a:blip r:embed="rId3"/>
          <a:srcRect/>
          <a:stretch>
            <a:fillRect/>
          </a:stretch>
        </p:blipFill>
        <p:spPr bwMode="auto">
          <a:xfrm>
            <a:off x="4000464" y="1928802"/>
            <a:ext cx="5143536" cy="3143272"/>
          </a:xfrm>
          <a:prstGeom prst="rect">
            <a:avLst/>
          </a:prstGeom>
          <a:noFill/>
        </p:spPr>
      </p:pic>
      <p:pic>
        <p:nvPicPr>
          <p:cNvPr id="1037" name="Picture 13" descr="Архитектурные особенности Большого Сфинкса - Древняя архитектура"/>
          <p:cNvPicPr>
            <a:picLocks noChangeAspect="1" noChangeArrowheads="1"/>
          </p:cNvPicPr>
          <p:nvPr/>
        </p:nvPicPr>
        <p:blipFill>
          <a:blip r:embed="rId4"/>
          <a:srcRect/>
          <a:stretch>
            <a:fillRect/>
          </a:stretch>
        </p:blipFill>
        <p:spPr bwMode="auto">
          <a:xfrm>
            <a:off x="0" y="4071942"/>
            <a:ext cx="5072066" cy="2786058"/>
          </a:xfrm>
          <a:prstGeom prst="rect">
            <a:avLst/>
          </a:prstGeom>
          <a:noFill/>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tx1"/>
                </a:solidFill>
              </a:rPr>
              <a:t>Скульптура</a:t>
            </a:r>
            <a:endParaRPr lang="ru-RU" dirty="0">
              <a:solidFill>
                <a:schemeClr val="tx1"/>
              </a:solidFill>
            </a:endParaRPr>
          </a:p>
        </p:txBody>
      </p:sp>
      <p:sp>
        <p:nvSpPr>
          <p:cNvPr id="3" name="Содержимое 2"/>
          <p:cNvSpPr>
            <a:spLocks noGrp="1"/>
          </p:cNvSpPr>
          <p:nvPr>
            <p:ph idx="1"/>
          </p:nvPr>
        </p:nvSpPr>
        <p:spPr/>
        <p:txBody>
          <a:bodyPr>
            <a:normAutofit/>
          </a:bodyPr>
          <a:lstStyle/>
          <a:p>
            <a:r>
              <a:rPr lang="ru-RU" dirty="0" smtClean="0"/>
              <a:t>Массивная скульптура Древнего Египта отображала древнеегипетских богов, фараонов, членов царствующей династии и устанавливалась у храмов, дворцов, площадях. В гробницах знатных вельмож сохранились примеры их портретных изображений ушебти, изготовленные, в поверье древних египтян, для помощи покойному в загробной жизни.</a:t>
            </a:r>
            <a:endParaRPr lang="ru-RU" dirty="0"/>
          </a:p>
        </p:txBody>
      </p:sp>
      <p:sp>
        <p:nvSpPr>
          <p:cNvPr id="16388" name="AutoShape 4" descr="Лекция «Скульптура Древнего Египта» в Новофедоровском – события на сайте  «Московские Сезоны»"/>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6390" name="AutoShape 6" descr="Инпут (ном) — Википедия"/>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6392" name="AutoShape 8" descr="Мысленный волк (фильм) — Википедия"/>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43504" y="320040"/>
            <a:ext cx="2552696" cy="608630"/>
          </a:xfrm>
        </p:spPr>
        <p:txBody>
          <a:bodyPr>
            <a:normAutofit/>
          </a:bodyPr>
          <a:lstStyle/>
          <a:p>
            <a:r>
              <a:rPr lang="ru-RU" sz="1200" dirty="0" smtClean="0"/>
              <a:t>Портретные изображения</a:t>
            </a:r>
            <a:endParaRPr lang="ru-RU" sz="1200" dirty="0"/>
          </a:p>
        </p:txBody>
      </p:sp>
      <p:pic>
        <p:nvPicPr>
          <p:cNvPr id="21505" name="Picture 1" descr="D:\Downloads\женщина.jpg"/>
          <p:cNvPicPr>
            <a:picLocks noGrp="1" noChangeAspect="1" noChangeArrowheads="1"/>
          </p:cNvPicPr>
          <p:nvPr>
            <p:ph idx="1"/>
          </p:nvPr>
        </p:nvPicPr>
        <p:blipFill>
          <a:blip r:embed="rId2"/>
          <a:srcRect/>
          <a:stretch>
            <a:fillRect/>
          </a:stretch>
        </p:blipFill>
        <p:spPr bwMode="auto">
          <a:xfrm>
            <a:off x="0" y="0"/>
            <a:ext cx="4857752" cy="2500306"/>
          </a:xfrm>
          <a:prstGeom prst="rect">
            <a:avLst/>
          </a:prstGeom>
          <a:noFill/>
        </p:spPr>
      </p:pic>
      <p:pic>
        <p:nvPicPr>
          <p:cNvPr id="21506" name="Picture 2" descr="D:\Downloads\фараон.jpg"/>
          <p:cNvPicPr>
            <a:picLocks noChangeAspect="1" noChangeArrowheads="1"/>
          </p:cNvPicPr>
          <p:nvPr/>
        </p:nvPicPr>
        <p:blipFill>
          <a:blip r:embed="rId3"/>
          <a:srcRect/>
          <a:stretch>
            <a:fillRect/>
          </a:stretch>
        </p:blipFill>
        <p:spPr bwMode="auto">
          <a:xfrm>
            <a:off x="4714876" y="1000108"/>
            <a:ext cx="3571900" cy="4071966"/>
          </a:xfrm>
          <a:prstGeom prst="rect">
            <a:avLst/>
          </a:prstGeom>
          <a:noFill/>
        </p:spPr>
      </p:pic>
      <p:pic>
        <p:nvPicPr>
          <p:cNvPr id="21508" name="Picture 4" descr="Скульптура богини Изиды установила рекорд на аукционе: Культура: Lenta.ru"/>
          <p:cNvPicPr>
            <a:picLocks noChangeAspect="1" noChangeArrowheads="1"/>
          </p:cNvPicPr>
          <p:nvPr/>
        </p:nvPicPr>
        <p:blipFill>
          <a:blip r:embed="rId4"/>
          <a:srcRect/>
          <a:stretch>
            <a:fillRect/>
          </a:stretch>
        </p:blipFill>
        <p:spPr bwMode="auto">
          <a:xfrm>
            <a:off x="0" y="3571876"/>
            <a:ext cx="5000596" cy="3286124"/>
          </a:xfrm>
          <a:prstGeom prst="rect">
            <a:avLst/>
          </a:prstGeom>
          <a:noFill/>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99CCFF"/>
                </a:solidFill>
              </a:rPr>
              <a:t>Живопись</a:t>
            </a:r>
            <a:endParaRPr lang="ru-RU" dirty="0">
              <a:solidFill>
                <a:srgbClr val="99CCFF"/>
              </a:solidFill>
            </a:endParaRPr>
          </a:p>
        </p:txBody>
      </p:sp>
      <p:sp>
        <p:nvSpPr>
          <p:cNvPr id="3" name="Содержимое 2"/>
          <p:cNvSpPr>
            <a:spLocks noGrp="1"/>
          </p:cNvSpPr>
          <p:nvPr>
            <p:ph idx="1"/>
          </p:nvPr>
        </p:nvSpPr>
        <p:spPr/>
        <p:txBody>
          <a:bodyPr>
            <a:normAutofit fontScale="85000" lnSpcReduction="10000"/>
          </a:bodyPr>
          <a:lstStyle/>
          <a:p>
            <a:r>
              <a:rPr lang="ru-RU" dirty="0" smtClean="0"/>
              <a:t>Не все изображения в Древнем Египте раскрашивались. Каменная поверхность готовилась к покраске — грубый слой грязи с более мягким слоем гипса сверху, потом известняк — и краска ложилась более ровно. Применяемые пигменты были, как правило, минеральными, дабы защитить изображения от солнечного света. Сверху живопись покрывалась слоем лака или смолы, чтобы сохранить изображение надолго. Основными цветами были красный, синий, чёрный, коричневый, жёлтый, белый и зелёный.</a:t>
            </a:r>
          </a:p>
          <a:p>
            <a:r>
              <a:rPr lang="ru-RU" dirty="0" smtClean="0"/>
              <a:t>Для древнеегипетского изобразительного искусства характерно изображение людей и животных в профиль.</a:t>
            </a:r>
          </a:p>
          <a:p>
            <a:endParaRPr lang="ru-RU"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43438" y="320040"/>
            <a:ext cx="3052762" cy="1037258"/>
          </a:xfrm>
        </p:spPr>
        <p:txBody>
          <a:bodyPr>
            <a:normAutofit/>
          </a:bodyPr>
          <a:lstStyle/>
          <a:p>
            <a:r>
              <a:rPr lang="ru-RU" sz="1600" dirty="0" smtClean="0"/>
              <a:t>Живописные изображения</a:t>
            </a:r>
            <a:br>
              <a:rPr lang="ru-RU" sz="1600" dirty="0" smtClean="0"/>
            </a:br>
            <a:r>
              <a:rPr lang="ru-RU" sz="1600" dirty="0" smtClean="0"/>
              <a:t>Стенопись папирус</a:t>
            </a:r>
            <a:endParaRPr lang="ru-RU" sz="1600" dirty="0"/>
          </a:p>
        </p:txBody>
      </p:sp>
      <p:sp>
        <p:nvSpPr>
          <p:cNvPr id="3" name="Содержимое 2"/>
          <p:cNvSpPr>
            <a:spLocks noGrp="1"/>
          </p:cNvSpPr>
          <p:nvPr>
            <p:ph idx="1"/>
          </p:nvPr>
        </p:nvSpPr>
        <p:spPr>
          <a:xfrm>
            <a:off x="457200" y="1609416"/>
            <a:ext cx="7239000" cy="319386"/>
          </a:xfrm>
        </p:spPr>
        <p:txBody>
          <a:bodyPr>
            <a:normAutofit fontScale="70000" lnSpcReduction="20000"/>
          </a:bodyPr>
          <a:lstStyle/>
          <a:p>
            <a:endParaRPr lang="ru-RU" dirty="0"/>
          </a:p>
        </p:txBody>
      </p:sp>
      <p:pic>
        <p:nvPicPr>
          <p:cNvPr id="20482" name="Picture 2" descr="Живопись Древнего Египта | Меркулов Сергей"/>
          <p:cNvPicPr>
            <a:picLocks noChangeAspect="1" noChangeArrowheads="1"/>
          </p:cNvPicPr>
          <p:nvPr/>
        </p:nvPicPr>
        <p:blipFill>
          <a:blip r:embed="rId2"/>
          <a:srcRect/>
          <a:stretch>
            <a:fillRect/>
          </a:stretch>
        </p:blipFill>
        <p:spPr bwMode="auto">
          <a:xfrm>
            <a:off x="0" y="0"/>
            <a:ext cx="4357686" cy="2905144"/>
          </a:xfrm>
          <a:prstGeom prst="rect">
            <a:avLst/>
          </a:prstGeom>
          <a:noFill/>
        </p:spPr>
      </p:pic>
      <p:sp>
        <p:nvSpPr>
          <p:cNvPr id="20484" name="AutoShape 4" descr="Живопись Древнего Египта, развитие и каноны"/>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486" name="AutoShape 6" descr="Живопись Древнего Египта, развитие и каноны"/>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0487" name="Picture 7" descr="D:\Downloads\орел.jpg"/>
          <p:cNvPicPr>
            <a:picLocks noChangeAspect="1" noChangeArrowheads="1"/>
          </p:cNvPicPr>
          <p:nvPr/>
        </p:nvPicPr>
        <p:blipFill>
          <a:blip r:embed="rId3"/>
          <a:srcRect/>
          <a:stretch>
            <a:fillRect/>
          </a:stretch>
        </p:blipFill>
        <p:spPr bwMode="auto">
          <a:xfrm>
            <a:off x="3857588" y="1643050"/>
            <a:ext cx="5000692" cy="2786082"/>
          </a:xfrm>
          <a:prstGeom prst="rect">
            <a:avLst/>
          </a:prstGeom>
          <a:noFill/>
        </p:spPr>
      </p:pic>
      <p:pic>
        <p:nvPicPr>
          <p:cNvPr id="20488" name="Picture 8" descr="D:\Downloads\поклонение богам.jpg"/>
          <p:cNvPicPr>
            <a:picLocks noChangeAspect="1" noChangeArrowheads="1"/>
          </p:cNvPicPr>
          <p:nvPr/>
        </p:nvPicPr>
        <p:blipFill>
          <a:blip r:embed="rId4"/>
          <a:srcRect/>
          <a:stretch>
            <a:fillRect/>
          </a:stretch>
        </p:blipFill>
        <p:spPr bwMode="auto">
          <a:xfrm>
            <a:off x="0" y="3929066"/>
            <a:ext cx="4429124" cy="2928934"/>
          </a:xfrm>
          <a:prstGeom prst="rect">
            <a:avLst/>
          </a:prstGeom>
          <a:noFill/>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Уборка в живописи — сцены уборки в античной живописи и в 20 веке"/>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857224" y="3071810"/>
            <a:ext cx="8072494" cy="428628"/>
          </a:xfrm>
        </p:spPr>
        <p:txBody>
          <a:bodyPr>
            <a:normAutofit/>
          </a:bodyPr>
          <a:lstStyle/>
          <a:p>
            <a:r>
              <a:rPr lang="ru-RU" sz="1400" dirty="0" smtClean="0"/>
              <a:t>Настенная живопись</a:t>
            </a:r>
            <a:endParaRPr lang="ru-RU" sz="1400" dirty="0"/>
          </a:p>
        </p:txBody>
      </p:sp>
      <p:sp>
        <p:nvSpPr>
          <p:cNvPr id="3" name="Содержимое 2"/>
          <p:cNvSpPr>
            <a:spLocks noGrp="1"/>
          </p:cNvSpPr>
          <p:nvPr>
            <p:ph idx="1"/>
          </p:nvPr>
        </p:nvSpPr>
        <p:spPr>
          <a:xfrm>
            <a:off x="714348" y="6643710"/>
            <a:ext cx="6215106" cy="214290"/>
          </a:xfrm>
        </p:spPr>
        <p:txBody>
          <a:bodyPr>
            <a:normAutofit fontScale="25000" lnSpcReduction="20000"/>
          </a:bodyPr>
          <a:lstStyle/>
          <a:p>
            <a:pPr algn="ctr">
              <a:buNone/>
            </a:pPr>
            <a:r>
              <a:rPr lang="ru-RU" sz="2800" dirty="0" smtClean="0"/>
              <a:t>Настенная живопись</a:t>
            </a:r>
          </a:p>
          <a:p>
            <a:pPr algn="ctr">
              <a:buNone/>
            </a:pPr>
            <a:r>
              <a:rPr lang="ru-RU" sz="2800" dirty="0" smtClean="0"/>
              <a:t> </a:t>
            </a:r>
            <a:endParaRPr lang="ru-RU" sz="2800" dirty="0"/>
          </a:p>
        </p:txBody>
      </p:sp>
      <p:sp>
        <p:nvSpPr>
          <p:cNvPr id="1026" name="AutoShape 2" descr="Живопись Древнего Египта: периоды и главные особенности | Древнеегипетское  искусство, Живопись, Иллюстрации"/>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Tree>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195</TotalTime>
  <Words>127</Words>
  <PresentationFormat>Экран (4:3)</PresentationFormat>
  <Paragraphs>25</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Изящная</vt:lpstr>
      <vt:lpstr>Искусство Древнего Египет</vt:lpstr>
      <vt:lpstr>Искусство Древнего Египта</vt:lpstr>
      <vt:lpstr>Архитектура</vt:lpstr>
      <vt:lpstr>Архитектурные сооружения</vt:lpstr>
      <vt:lpstr>Скульптура</vt:lpstr>
      <vt:lpstr>Портретные изображения</vt:lpstr>
      <vt:lpstr>Живопись</vt:lpstr>
      <vt:lpstr>Живописные изображения Стенопись папирус</vt:lpstr>
      <vt:lpstr>Настенная живопись</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Древний Египет</dc:title>
  <dc:creator>Comp</dc:creator>
  <cp:lastModifiedBy>2016</cp:lastModifiedBy>
  <cp:revision>28</cp:revision>
  <dcterms:created xsi:type="dcterms:W3CDTF">2021-11-20T14:40:12Z</dcterms:created>
  <dcterms:modified xsi:type="dcterms:W3CDTF">2021-11-26T19:40:52Z</dcterms:modified>
</cp:coreProperties>
</file>