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71" r:id="rId5"/>
    <p:sldId id="270" r:id="rId6"/>
    <p:sldId id="279" r:id="rId7"/>
    <p:sldId id="269" r:id="rId8"/>
    <p:sldId id="299" r:id="rId9"/>
    <p:sldId id="280" r:id="rId10"/>
    <p:sldId id="268" r:id="rId11"/>
    <p:sldId id="286" r:id="rId12"/>
    <p:sldId id="287" r:id="rId13"/>
    <p:sldId id="288" r:id="rId14"/>
    <p:sldId id="289" r:id="rId15"/>
    <p:sldId id="267" r:id="rId16"/>
    <p:sldId id="295" r:id="rId17"/>
    <p:sldId id="296" r:id="rId18"/>
    <p:sldId id="297" r:id="rId19"/>
    <p:sldId id="298" r:id="rId20"/>
    <p:sldId id="262" r:id="rId21"/>
    <p:sldId id="305" r:id="rId22"/>
    <p:sldId id="301" r:id="rId23"/>
    <p:sldId id="302" r:id="rId24"/>
    <p:sldId id="304" r:id="rId25"/>
    <p:sldId id="303" r:id="rId26"/>
    <p:sldId id="265" r:id="rId27"/>
    <p:sldId id="264" r:id="rId28"/>
    <p:sldId id="263" r:id="rId29"/>
    <p:sldId id="259" r:id="rId30"/>
    <p:sldId id="274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C\Desktop\&#1086;&#1090;&#1082;&#1088;&#1099;&#1090;&#1086;&#1077;%20&#1079;&#1072;&#1085;&#1103;&#1090;&#1080;&#1077;%205\&#1087;&#1077;&#1095;&#1072;&#1090;&#1072;&#1090;&#1100;%20&#1089;&#1088;&#1086;&#1095;&#1085;&#1086;\&#1053;&#1040;%20&#1057;&#1040;&#1049;&#1058;%20&#1044;&#1051;&#1071;%20&#1055;&#1045;&#1044;&#1040;&#1043;&#1054;&#1043;&#1040;%20&#1085;&#1072;%20&#1082;&#1086;&#1085;&#1082;&#1091;&#1088;&#1089;\&#1096;&#1091;&#1084;%20&#1084;&#1086;&#1088;&#1103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C\Desktop\&#1086;&#1090;&#1082;&#1088;&#1099;&#1090;&#1086;&#1077;%20&#1079;&#1072;&#1085;&#1103;&#1090;&#1080;&#1077;%205\&#1087;&#1077;&#1095;&#1072;&#1090;&#1072;&#1090;&#1100;%20&#1089;&#1088;&#1086;&#1095;&#1085;&#1086;\&#1053;&#1040;%20&#1057;&#1040;&#1049;&#1058;%20&#1044;&#1051;&#1071;%20&#1055;&#1045;&#1044;&#1040;&#1043;&#1054;&#1043;&#1040;%20&#1085;&#1072;%20&#1082;&#1086;&#1085;&#1082;&#1091;&#1088;&#1089;\&#1096;&#1091;&#1084;%20&#1084;&#1086;&#1088;&#1103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Конфликты и способы выхода из конфликтной ситуации</a:t>
            </a:r>
            <a:endParaRPr lang="ru-RU" sz="4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9400" y="5257800"/>
            <a:ext cx="5867400" cy="12954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algn="r"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Фоменко А. И.  </a:t>
            </a:r>
          </a:p>
          <a:p>
            <a:pPr algn="r"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– психолог</a:t>
            </a:r>
          </a:p>
          <a:p>
            <a:pPr algn="r"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ГБОУ АО «СКОШ №5»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ПРоект 17 - 18\открытое занятие 5\конфликты картинки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752600"/>
            <a:ext cx="5410200" cy="395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Уход, отказ от достижения целей и от участия во взаимоотношениях с другими участниками конфликта.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81000" y="2332037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Стиль поведения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332037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Стратегия поведения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ИЗБЕГАНИЕ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E:\ПРоект 17 - 18\открытое занятие 5\черепаха\черепаха в презентацию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971800"/>
            <a:ext cx="2611434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  <p:bldP spid="7" grpId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Силовая стратегия цели, конфликт решается выигрышем только для себя.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Стиль поведения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67200" y="1905000"/>
            <a:ext cx="441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Стратегия поведения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СОПЕРНИЧЕСТВО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(КОНКУРЕНЦИЯ)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E:\ПРоект 17 - 18\открытое занятие 5\акула\акула в прехентацию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70486">
            <a:off x="181373" y="2314973"/>
            <a:ext cx="3465780" cy="3465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Сглаживание ситуации: такие люди любят, чтобы их понимали и ценили, ради чего жертвуют своим успехом.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81000" y="2332037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Стиль поведения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191000" y="2332037"/>
            <a:ext cx="441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Стратегия поведения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ПРИСПОСОБЛЕНИЕ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(УСТУПЧИВОСТЬ)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E:\ПРоект 17 - 18\открытое занятие 5\медвежонок\межвежонок в презентацию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19400"/>
            <a:ext cx="3581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524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Стратегия, при которой  люди умудряются сохранить хорошие взаимоотношения и  добиваются осуществления своих целей.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81000" y="2332037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Стиль поведения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191000" y="2332037"/>
            <a:ext cx="441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Стратегия поведения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КОМПРОМИСС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E:\ПРоект 17 - 18\открытое занятие 5\лиса\лиса в презентацию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819400"/>
            <a:ext cx="2514600" cy="3590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524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Стратегия, при которой  люди умудряются сохранить хорошие взаимоотношения и  добиваются осуществления своих целей.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81000" y="2332037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Стиль поведения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191000" y="2332037"/>
            <a:ext cx="441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Стратегия поведения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E:\ПРоект 17 - 18\открытое занятие 5\сова\сова в презентацию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71799"/>
            <a:ext cx="3048000" cy="3325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990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в группах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«Стратегия поведения в конфликтах»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«Чтобы я победил, ты должен проиграть».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2" descr="E:\ПРоект 17 - 18\открытое занятие 5\акула\акула в прехентацию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70486">
            <a:off x="181373" y="2314973"/>
            <a:ext cx="3465780" cy="34657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62400" y="32004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СОПЕРНИЧЕСТВО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(КОНКУРЕНЦИЯ)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990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в группах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«Стратегия поведения в конфликтах»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«Чтобы ты выиграл, я должен проиграть».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5200" y="381000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ПРИСПОСОБЛЕНИЕ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E:\ПРоект 17 - 18\открытое занятие 5\медвежонок\межвежонок в презентацию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19400"/>
            <a:ext cx="3581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990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в группах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«Стратегия поведения в конфликтах»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«Чтобы каждый из нас что-то выиграл, каждый из нас должен что-то проиграть».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5200" y="381000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КОМПРОМИСС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E:\ПРоект 17 - 18\открытое занятие 5\лиса\лиса в презентацию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819400"/>
            <a:ext cx="2514600" cy="3590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990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в группах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«Стратегия поведения в конфликтах»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«Чтобы выиграл я, ты тоже должен выиграть».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1400" y="381000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СОТРУДНИЧЕСТВО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E:\ПРоект 17 - 18\открытое занятие 5\сова\сова в презентацию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71799"/>
            <a:ext cx="3048000" cy="3325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990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в группах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«Стратегия поведения в конфликтах»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229600" cy="16002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«Мне всё равно, выиграешь ты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проиграешь, но я знаю, что в этом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участия не принимаю».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388620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ИЗБЕГАНИЕ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E:\ПРоект 17 - 18\открытое занятие 5\черепаха\черепаха в презентацию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76600"/>
            <a:ext cx="2611434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7" y="0"/>
            <a:ext cx="9140573" cy="6858000"/>
          </a:xfrm>
          <a:prstGeom prst="rect">
            <a:avLst/>
          </a:prstGeom>
          <a:noFill/>
        </p:spPr>
      </p:pic>
      <p:pic>
        <p:nvPicPr>
          <p:cNvPr id="4" name="Picture 2" descr="E:\ПРоект 17 - 18\открытое занятие 5\конфликты картинки\12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744812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391400" cy="4191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противоречие, столкновение противоположных взглядов, интересов, точек зрения, форм поведения, где каждая из сторон преследует свои цели, интересы и позиции, не совместимые 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другой стороной.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3048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Конфликт – это …</a:t>
            </a: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3820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«Ящик недоразумений»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620000" cy="4419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участник из каждой группы извлекает из «ящика недоразумений» описание определённой ситуации. </a:t>
            </a:r>
          </a:p>
          <a:p>
            <a:pPr>
              <a:spcBef>
                <a:spcPts val="0"/>
              </a:spcBef>
            </a:pPr>
            <a:endParaRPr lang="ru-RU" sz="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Каждая ситуация - это ситуация зарождения своеобразного конфликта. Найдите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правильный выход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ситуации,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спровоцировав конфликт.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382000" cy="762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«Ящик недоразумений»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382000" cy="4724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Ситуация первая.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endParaRPr lang="ru-RU" sz="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ученик говорит другому: «Я никогда не буду сидеть с тобой за одной партой: разляжешься, как слон, а мне неудобно писать!» </a:t>
            </a:r>
          </a:p>
          <a:p>
            <a:pPr>
              <a:spcBef>
                <a:spcPts val="0"/>
              </a:spcBef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382000" cy="762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«Ящик недоразумений»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382000" cy="4724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Ситуация вторая.</a:t>
            </a:r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Идёт урок, учащиеся выполняют задания. Вдруг один ученик начинает стучать ручкой по парте. Учитель делает замечание: «Сергей, не стучи, пожалуйста, по парте, выполняй задания». Сергей отвечает: «Почему опять я? Опять крайний!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 что, видели?»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382000" cy="762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«Ящик недоразумений»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4582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Ситуация третья.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 пришла с работы и говорит дочери: «Сколько можно говорить?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Убери за собой, разбросала всё,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словно смерч пронёсся в квартире!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девочка, а несчастье какое-то! Говоришь, а ей, как об стену горохом!»</a:t>
            </a:r>
          </a:p>
          <a:p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382000" cy="762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«Ящик недоразумений»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305800" cy="502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Ситуация четвёртая.</a:t>
            </a: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проверяет домашнее задание. </a:t>
            </a:r>
          </a:p>
          <a:p>
            <a:pPr>
              <a:spcBef>
                <a:spcPts val="0"/>
              </a:spcBef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Дошла очередь и до Олега. </a:t>
            </a:r>
          </a:p>
          <a:p>
            <a:pPr>
              <a:spcBef>
                <a:spcPts val="0"/>
              </a:spcBef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Андрей Иванович, проверяя работу ученика, сказал: «Да что же это такое? Этот бездарь опять не сделал, как следует! Написал в тетради так, </a:t>
            </a:r>
          </a:p>
          <a:p>
            <a:pPr>
              <a:spcBef>
                <a:spcPts val="0"/>
              </a:spcBef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ничего не разберёшь!»</a:t>
            </a:r>
          </a:p>
          <a:p>
            <a:pPr>
              <a:spcBef>
                <a:spcPts val="0"/>
              </a:spcBef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762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«Ящик недоразумений»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382000" cy="5638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Ситуация пятая.</a:t>
            </a:r>
            <a:endParaRPr lang="ru-RU" sz="3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Мама решила проверить школьный дневник дочери. Когда она взяла дневник в руки,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него выпал сложенный в несколько раз листок. Мама развернула листок и увидела, что это записка. За чтением записки её застала дочь, вернувшаяся домой от подруги.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Девочка вырвала записку из рук матери.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накричала на дочь. Девочка хлопнула дверью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закрылась в комнате.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бесконфликтного общения: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8305800" cy="4724400"/>
          </a:xfrm>
        </p:spPr>
        <p:txBody>
          <a:bodyPr>
            <a:normAutofit lnSpcReduction="10000"/>
          </a:bodyPr>
          <a:lstStyle/>
          <a:p>
            <a:pPr lvl="0"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Не употребляйте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конфликтогены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это слова, действия (или бездействие), которые могут привести к конфликту.</a:t>
            </a:r>
          </a:p>
          <a:p>
            <a:pPr lvl="0"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Не отвечайте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конфликтогеном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конфликтоген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Проявляйте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эмпатию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(эмоциональную восприимчивость) к собеседнику.</a:t>
            </a:r>
          </a:p>
          <a:p>
            <a:pPr lvl="0"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Делайте как можно больше благожелательных посылов.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648200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7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3820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Эффективные способы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разрешения конфликта: 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8153400" cy="4800600"/>
          </a:xfrm>
        </p:spPr>
        <p:txBody>
          <a:bodyPr>
            <a:normAutofit fontScale="62500" lnSpcReduction="20000"/>
          </a:bodyPr>
          <a:lstStyle/>
          <a:p>
            <a:pPr marL="514350" lvl="0" indent="-514350"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Нельзя откладывать решение назревшего конфликта.</a:t>
            </a:r>
          </a:p>
          <a:p>
            <a:pPr marL="514350" lvl="0" indent="-514350"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конфликт неизбежен, сами выступайте его инициатором.</a:t>
            </a:r>
          </a:p>
          <a:p>
            <a:pPr marL="514350" lvl="0" indent="-514350"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Стремитесь искренне и серьёзно понять точку зрения другого.</a:t>
            </a:r>
          </a:p>
          <a:p>
            <a:pPr marL="514350" lvl="0" indent="-514350"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Свою ошибку, неверный шаг признавайте быстро, опережайте возможную критику.</a:t>
            </a:r>
          </a:p>
          <a:p>
            <a:pPr marL="514350" lvl="0" indent="-514350"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Удерживайте за собой инициативу, диктуя эмоции, в первую очередь – спокойствие.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02329">
            <a:off x="7249758" y="610431"/>
            <a:ext cx="112395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Саморефлексия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«Мои возможности»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Обратная связь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8077200" cy="3276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каждого из вас есть 3 цветных квадратика. Считаете ли вы обсуждение данной темы полезной: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«ДА»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красный.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«НЕТ»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синий.</a:t>
            </a:r>
          </a:p>
          <a:p>
            <a:pPr algn="l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«СОМНЕВАЮСЬ»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89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Подведение итогов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924800" cy="4953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«Проживая жизнь, мы вновь и вновь попадаем в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конфликтогенную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зону, но мы не должны пугаться этого обстоятельства.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необходимо разрешать конфликты так, чтобы никто не видел, что конфликты были.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конструктивных путей решения конфликта поможет вам сохранить друзей и не обрести врагов».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96043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«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Ассоциации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6576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конфликт – это погода, то какая?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конфликт – это посуда, то какая?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конфликт – это одежда, то какая?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конфликт – это растение, то какое?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конфликт – это мебель, то какая?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PC\Desktop\знаки вопроса\95e8f4581cd1d8706ca52056879dbd8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495800"/>
            <a:ext cx="2155182" cy="187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"/>
            <a:ext cx="8001000" cy="600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7" y="0"/>
            <a:ext cx="9140573" cy="6858000"/>
          </a:xfrm>
          <a:prstGeom prst="rect">
            <a:avLst/>
          </a:prstGeom>
          <a:noFill/>
        </p:spPr>
      </p:pic>
      <p:pic>
        <p:nvPicPr>
          <p:cNvPr id="7" name="Picture 2" descr="C:\Users\ЕВРОСЕТЬ\Desktop\загруженное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19200"/>
            <a:ext cx="3962400" cy="5195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534400" cy="990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«Упрямое зеркало»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7800" y="3200400"/>
            <a:ext cx="2743200" cy="4038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повторяет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все ваши 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движения наоборот…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ЕВРОСЕТЬ\Desktop\загруженное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19200"/>
            <a:ext cx="3962400" cy="5195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шум мор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058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9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05800" cy="1066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возникновения конфликтов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153400" cy="4572000"/>
          </a:xfrm>
        </p:spPr>
        <p:txBody>
          <a:bodyPr>
            <a:normAutofit/>
          </a:bodyPr>
          <a:lstStyle/>
          <a:p>
            <a:pPr lvl="0" algn="l">
              <a:buFont typeface="Wingdings" pitchFamily="2" charset="2"/>
              <a:buChar char="ü"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неумение контролировать себя;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скрытность;</a:t>
            </a:r>
            <a:r>
              <a:rPr lang="ru-RU" sz="35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ü"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недопонимание;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агрессивность; 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различие целей, интересов;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неумение общаться;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неумение сотрудничать и т.д.</a:t>
            </a:r>
          </a:p>
          <a:p>
            <a:endParaRPr lang="ru-RU" dirty="0"/>
          </a:p>
        </p:txBody>
      </p:sp>
      <p:pic>
        <p:nvPicPr>
          <p:cNvPr id="2050" name="Picture 2" descr="E:\ПРоект 17 - 18\открытое занятие 5\конфликты картинки\129cdc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9800"/>
            <a:ext cx="3771900" cy="1725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ПРоект 17 - 18\открытое занятие 5\конфликты картинки\5196847-1347669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114800"/>
            <a:ext cx="22860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8077200" cy="68579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конфликтов разнообразны: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7772400" cy="36576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 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Межличностный 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Межгрупповой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Внутриличностный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Межгрупповой конфликт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 личностью и группой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7200" y="4967154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Стратегия поведения в конфликтной ситуации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это направление и особенности действия конфликтующей стороны, выдерживаемые до завершения конфликта.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Тренинг для школьников,я и умение преодолевать конфликт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95400"/>
            <a:ext cx="32004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стратегии поведения в конфликтной ситуации: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1905000"/>
            <a:ext cx="6400800" cy="31242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сотрудничество;</a:t>
            </a:r>
          </a:p>
          <a:p>
            <a:pPr algn="l"/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компромисс;</a:t>
            </a:r>
          </a:p>
          <a:p>
            <a:pPr algn="l"/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избегание;</a:t>
            </a:r>
          </a:p>
          <a:p>
            <a:pPr algn="l"/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приспособление;</a:t>
            </a:r>
          </a:p>
          <a:p>
            <a:pPr algn="l"/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 соперничество.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E:\ПРоект 17 - 18\открытое занятие 5\конфликты картинки\119814180_ss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133600"/>
            <a:ext cx="3352800" cy="2393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pic>
        <p:nvPicPr>
          <p:cNvPr id="3074" name="Picture 2" descr="D:\ПРоект 17 - 18\открытое занятие 5\303eb65345b371c8273c40895c3947d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57200"/>
            <a:ext cx="8382000" cy="613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«Корабль и ветер»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шум мор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53400" y="68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СЕНТЯБРЬ РАБОТА 14 -15-16 год\ШАБЛОНЫ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4572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стили поведения в конфликтной ситуации:</a:t>
            </a:r>
            <a:endParaRPr lang="ru-RU" sz="4000" dirty="0"/>
          </a:p>
        </p:txBody>
      </p:sp>
      <p:pic>
        <p:nvPicPr>
          <p:cNvPr id="37890" name="Picture 2" descr="E:\ПРоект 17 - 18\открытое занятие 5\акула\акула в прехентацию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70486">
            <a:off x="487174" y="1706374"/>
            <a:ext cx="2362200" cy="2362200"/>
          </a:xfrm>
          <a:prstGeom prst="rect">
            <a:avLst/>
          </a:prstGeom>
          <a:noFill/>
        </p:spPr>
      </p:pic>
      <p:pic>
        <p:nvPicPr>
          <p:cNvPr id="37891" name="Picture 3" descr="E:\ПРоект 17 - 18\открытое занятие 5\лиса\лиса в презентацию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209800"/>
            <a:ext cx="1905000" cy="2720120"/>
          </a:xfrm>
          <a:prstGeom prst="rect">
            <a:avLst/>
          </a:prstGeom>
          <a:noFill/>
        </p:spPr>
      </p:pic>
      <p:pic>
        <p:nvPicPr>
          <p:cNvPr id="37892" name="Picture 4" descr="E:\ПРоект 17 - 18\открытое занятие 5\черепаха\черепаха в презентацию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676400"/>
            <a:ext cx="1947463" cy="2273030"/>
          </a:xfrm>
          <a:prstGeom prst="rect">
            <a:avLst/>
          </a:prstGeom>
          <a:noFill/>
        </p:spPr>
      </p:pic>
      <p:pic>
        <p:nvPicPr>
          <p:cNvPr id="37893" name="Picture 5" descr="E:\ПРоект 17 - 18\открытое занятие 5\сова\сова в презентацию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3886200"/>
            <a:ext cx="2133600" cy="2327564"/>
          </a:xfrm>
          <a:prstGeom prst="rect">
            <a:avLst/>
          </a:prstGeom>
          <a:noFill/>
        </p:spPr>
      </p:pic>
      <p:pic>
        <p:nvPicPr>
          <p:cNvPr id="37894" name="Picture 6" descr="E:\ПРоект 17 - 18\открытое занятие 5\медвежонок\межвежонок в презентацию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3962400"/>
            <a:ext cx="2609850" cy="260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860</Words>
  <Application>Microsoft Office PowerPoint</Application>
  <PresentationFormat>Экран (4:3)</PresentationFormat>
  <Paragraphs>166</Paragraphs>
  <Slides>30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Конфликты и способы выхода из конфликтной ситуации</vt:lpstr>
      <vt:lpstr> </vt:lpstr>
      <vt:lpstr>Упражнение «Ассоциации» </vt:lpstr>
      <vt:lpstr>Упражнение «Упрямое зеркало» </vt:lpstr>
      <vt:lpstr>Причины возникновения конфликтов</vt:lpstr>
      <vt:lpstr> Виды конфликтов разнообразны:</vt:lpstr>
      <vt:lpstr>Основные стратегии поведения в конфликтной ситуации: </vt:lpstr>
      <vt:lpstr>Упражнение «Корабль и ветер» </vt:lpstr>
      <vt:lpstr> </vt:lpstr>
      <vt:lpstr>Уход, отказ от достижения целей и от участия во взаимоотношениях с другими участниками конфликта. </vt:lpstr>
      <vt:lpstr>Силовая стратегия цели, конфликт решается выигрышем только для себя.  </vt:lpstr>
      <vt:lpstr>Сглаживание ситуации: такие люди любят, чтобы их понимали и ценили, ради чего жертвуют своим успехом.   </vt:lpstr>
      <vt:lpstr> Стратегия, при которой  люди умудряются сохранить хорошие взаимоотношения и  добиваются осуществления своих целей.</vt:lpstr>
      <vt:lpstr> Стратегия, при которой  люди умудряются сохранить хорошие взаимоотношения и  добиваются осуществления своих целей.</vt:lpstr>
      <vt:lpstr>Работа в группах «Стратегия поведения в конфликтах» </vt:lpstr>
      <vt:lpstr>Работа в группах «Стратегия поведения в конфликтах» </vt:lpstr>
      <vt:lpstr>Работа в группах «Стратегия поведения в конфликтах» </vt:lpstr>
      <vt:lpstr>Работа в группах «Стратегия поведения в конфликтах» </vt:lpstr>
      <vt:lpstr>Работа в группах «Стратегия поведения в конфликтах» </vt:lpstr>
      <vt:lpstr>Упражнение  «Ящик недоразумений» </vt:lpstr>
      <vt:lpstr>Упражнение «Ящик недоразумений» </vt:lpstr>
      <vt:lpstr>Упражнение «Ящик недоразумений» </vt:lpstr>
      <vt:lpstr>Упражнение «Ящик недоразумений» </vt:lpstr>
      <vt:lpstr>Упражнение «Ящик недоразумений» </vt:lpstr>
      <vt:lpstr>Упражнение «Ящик недоразумений» </vt:lpstr>
      <vt:lpstr>Правила бесконфликтного общения:  </vt:lpstr>
      <vt:lpstr>Эффективные способы  разрешения конфликта:  </vt:lpstr>
      <vt:lpstr>Саморефлексия «Мои возможности» Обратная связь </vt:lpstr>
      <vt:lpstr>Подведение итогов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евросеть</dc:creator>
  <cp:lastModifiedBy>PC</cp:lastModifiedBy>
  <cp:revision>52</cp:revision>
  <dcterms:created xsi:type="dcterms:W3CDTF">2018-02-24T14:12:20Z</dcterms:created>
  <dcterms:modified xsi:type="dcterms:W3CDTF">2021-09-25T16:59:08Z</dcterms:modified>
</cp:coreProperties>
</file>