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7" r:id="rId3"/>
    <p:sldId id="272" r:id="rId4"/>
    <p:sldId id="257" r:id="rId5"/>
    <p:sldId id="258" r:id="rId6"/>
    <p:sldId id="259" r:id="rId7"/>
    <p:sldId id="269" r:id="rId8"/>
    <p:sldId id="262" r:id="rId9"/>
    <p:sldId id="273" r:id="rId10"/>
    <p:sldId id="260" r:id="rId11"/>
    <p:sldId id="270" r:id="rId12"/>
    <p:sldId id="264" r:id="rId13"/>
    <p:sldId id="271" r:id="rId14"/>
    <p:sldId id="266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9231" autoAdjust="0"/>
  </p:normalViewPr>
  <p:slideViewPr>
    <p:cSldViewPr>
      <p:cViewPr varScale="1">
        <p:scale>
          <a:sx n="74" d="100"/>
          <a:sy n="74" d="100"/>
        </p:scale>
        <p:origin x="-125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0A9A4-F3A5-4B24-B68C-F901C3249F85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C81D3-BAA1-4FD3-8092-E82FC488C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72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C81D3-BAA1-4FD3-8092-E82FC488C13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Урок истории  в 11 классе.</a:t>
            </a:r>
            <a:br>
              <a:rPr lang="ru-RU" sz="3200" dirty="0" smtClean="0"/>
            </a:br>
            <a:r>
              <a:rPr lang="ru-RU" sz="3200" dirty="0" smtClean="0"/>
              <a:t> Реформы С.Ю. Витте.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Учитель истории МАОУ СОШ №45 города Тюмени                                            Васильковская Оксана Анатольевна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Реформы С.Ю. Витте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                                                                                                                         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2400" dirty="0" smtClean="0"/>
              <a:t>*Разработал </a:t>
            </a:r>
            <a:r>
              <a:rPr lang="ru-RU" sz="2400" dirty="0"/>
              <a:t>аграрную реформу, взятую для проведения в жизнь П. А. Столыпиным.</a:t>
            </a:r>
          </a:p>
          <a:p>
            <a:pPr marL="0" indent="0">
              <a:buNone/>
            </a:pPr>
            <a:r>
              <a:rPr lang="ru-RU" sz="2400" dirty="0" smtClean="0"/>
              <a:t>*Провёл  </a:t>
            </a:r>
            <a:r>
              <a:rPr lang="ru-RU" sz="2400" dirty="0"/>
              <a:t>налоговую реформу  в 1890 г..(введены дополнительные косвенные налоги на сахар, керосин, спички, табак, первые был введен «квартирный налог»., увеличены налоги на оформление государственных  бумаг</a:t>
            </a:r>
            <a:r>
              <a:rPr lang="ru-RU" sz="2400" dirty="0" smtClean="0"/>
              <a:t>).                                                                                                             * Содействовал введению государственной «винной» </a:t>
            </a:r>
            <a:r>
              <a:rPr lang="ru-RU" sz="2400" dirty="0"/>
              <a:t>монополии на продажу всех спиртных изделий</a:t>
            </a:r>
            <a:r>
              <a:rPr lang="ru-RU" sz="2400" dirty="0" smtClean="0"/>
              <a:t>, в 1895 г.</a:t>
            </a:r>
          </a:p>
          <a:p>
            <a:pPr marL="0" indent="0">
              <a:buNone/>
            </a:pPr>
            <a:r>
              <a:rPr lang="ru-RU" sz="2400" dirty="0" smtClean="0"/>
              <a:t>*</a:t>
            </a:r>
            <a:r>
              <a:rPr lang="ru-RU" sz="2400" dirty="0"/>
              <a:t> Был сторонником ускоренного развития промышленности и развития капитализма.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* Проводил политику протекционизма.                                                                                               </a:t>
            </a:r>
            <a:r>
              <a:rPr lang="ru-RU" sz="2400" b="1" dirty="0" smtClean="0"/>
              <a:t>Задание: </a:t>
            </a:r>
            <a:r>
              <a:rPr lang="ru-RU" sz="2400" dirty="0" smtClean="0"/>
              <a:t>на основе текста учебника дополнить экономические преобразования С..Ю. Витте.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Проверка задания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 1897 году провел денежную реформу: была введена в обращение золотая валюта.</a:t>
            </a:r>
          </a:p>
          <a:p>
            <a:pPr marL="0" indent="0">
              <a:buNone/>
            </a:pPr>
            <a:r>
              <a:rPr lang="ru-RU" sz="2400" dirty="0" smtClean="0"/>
              <a:t>Был одним из организаторов строительства Транссибирской железной дороги.</a:t>
            </a:r>
          </a:p>
          <a:p>
            <a:pPr marL="0" indent="0">
              <a:buNone/>
            </a:pPr>
            <a:r>
              <a:rPr lang="ru-RU" sz="2400" dirty="0" smtClean="0"/>
              <a:t>По его инициативе Россия начала экономическое проникновение в Китай.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185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Итоги экономической политики С.Ю. Витте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696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Задание: на основе текста учебника  дополнить итоги экономической политики С.Ю. Витте.</a:t>
            </a:r>
          </a:p>
          <a:p>
            <a:pPr marL="0" indent="0">
              <a:buNone/>
            </a:pPr>
            <a:r>
              <a:rPr lang="ru-RU" sz="2400" dirty="0"/>
              <a:t>По темпам роста промышленности Россия вышла на первое место в мире, а по общему объему промышленного производства  -  на 5 место в </a:t>
            </a:r>
            <a:r>
              <a:rPr lang="ru-RU" sz="2400" dirty="0" smtClean="0"/>
              <a:t>мире, хотя и значительно отставала от передовых стран по душевому потреблению.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Проверка задания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Золотая валюта стабилизировала курс рубля , обеспечила устойчивые прибыли предпринимателям и привлекла в Россию иностранный капитал. Снижена инфляция в стране.</a:t>
            </a:r>
          </a:p>
          <a:p>
            <a:pPr marL="0" indent="0">
              <a:buNone/>
            </a:pPr>
            <a:r>
              <a:rPr lang="ru-RU" sz="2400" dirty="0" smtClean="0"/>
              <a:t>Налоговая реформа и введение государственной «винной» монополии</a:t>
            </a:r>
            <a:r>
              <a:rPr lang="ru-RU" sz="2400" dirty="0"/>
              <a:t> </a:t>
            </a:r>
            <a:r>
              <a:rPr lang="ru-RU" sz="2400" dirty="0" smtClean="0"/>
              <a:t>способствовал увеличению </a:t>
            </a:r>
            <a:r>
              <a:rPr lang="ru-RU" sz="2400" dirty="0"/>
              <a:t>поступлений в бюджет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Строительство новых промышленных предприятий и железных дорог.</a:t>
            </a:r>
          </a:p>
          <a:p>
            <a:pPr marL="0" indent="0">
              <a:buNone/>
            </a:pPr>
            <a:r>
              <a:rPr lang="ru-RU" sz="2400" dirty="0" smtClean="0"/>
              <a:t>Активизация российской политики на Дальнем Востоке.</a:t>
            </a:r>
          </a:p>
          <a:p>
            <a:pPr marL="0" indent="0">
              <a:buNone/>
            </a:pPr>
            <a:r>
              <a:rPr lang="ru-RU" sz="2400" dirty="0" smtClean="0"/>
              <a:t>Царский манифест 1903 г. объявил, что сохранялись сословная обособленность крестьянства и неприкосновенность общины при пересмотре крестьянского законодательства.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97850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Современники о С.Ю. Витте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В.Н. </a:t>
            </a:r>
            <a:r>
              <a:rPr lang="ru-RU" sz="7200" dirty="0" err="1" smtClean="0"/>
              <a:t>Коковцов</a:t>
            </a:r>
            <a:r>
              <a:rPr lang="ru-RU" sz="7200" dirty="0" smtClean="0"/>
              <a:t>: «Бесспорно выдающийся человек в плане государственной и финансовой деятельности. В высшей степени властолюбивый, чрезвычайно деятельный и полный инициативы».</a:t>
            </a:r>
          </a:p>
          <a:p>
            <a:r>
              <a:rPr lang="ru-RU" sz="7200" dirty="0" smtClean="0"/>
              <a:t>Буржуазные «Биржевые новости» сожалели о его смерти, перечисляя Заслуги…</a:t>
            </a:r>
          </a:p>
          <a:p>
            <a:r>
              <a:rPr lang="ru-RU" sz="7200" dirty="0" smtClean="0"/>
              <a:t>Черносотенное «Русское знамя»: «Одним вредным для России человеком стало меньше».</a:t>
            </a:r>
          </a:p>
          <a:p>
            <a:r>
              <a:rPr lang="ru-RU" sz="7200" dirty="0" smtClean="0"/>
              <a:t>Либеральная кадетская пресса высоко оценивала заслуги, но говорила о противоречивости его личности: «Личность Витте…не стояла на уровне его исключительной государственной одарённости», он был «по своей натуре беспринципен и безыдеен» (П.Б. Струве, «Русская мысль»).</a:t>
            </a:r>
          </a:p>
          <a:p>
            <a:r>
              <a:rPr lang="ru-RU" sz="7200" dirty="0" smtClean="0"/>
              <a:t>П.Н. Милюков напоминал о невозможности сотрудничества с ним общественности, на которую Витте смотрел лишь как на орудие достижения своей цели – укрепление старого режима («Речь»)</a:t>
            </a:r>
          </a:p>
          <a:p>
            <a:r>
              <a:rPr lang="ru-RU" sz="7200" dirty="0" smtClean="0"/>
              <a:t>Леворадикальные круги называли беспощадным карателем революции, жестоким и циничным бюрократом…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                         Какие оценки вам кажутся наиболее точными и почему?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pPr>
              <a:buNone/>
            </a:pPr>
            <a:r>
              <a:rPr lang="ru-RU" sz="72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32048"/>
          </a:xfrm>
        </p:spPr>
        <p:txBody>
          <a:bodyPr>
            <a:noAutofit/>
          </a:bodyPr>
          <a:lstStyle/>
          <a:p>
            <a:r>
              <a:rPr lang="ru-RU" sz="3200" dirty="0" smtClean="0"/>
              <a:t>Закрепление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1125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200" b="1" dirty="0"/>
              <a:t>1.С. Ю. Витте был  инициатором</a:t>
            </a:r>
            <a:endParaRPr lang="ru-RU" sz="6200" dirty="0"/>
          </a:p>
          <a:p>
            <a:pPr marL="0" indent="0">
              <a:buNone/>
            </a:pPr>
            <a:r>
              <a:rPr lang="ru-RU" sz="6200" b="1" dirty="0"/>
              <a:t> </a:t>
            </a:r>
            <a:endParaRPr lang="ru-RU" sz="6200" dirty="0"/>
          </a:p>
          <a:p>
            <a:pPr marL="0" indent="0">
              <a:buNone/>
            </a:pPr>
            <a:r>
              <a:rPr lang="ru-RU" sz="6200" dirty="0"/>
              <a:t>1) проведения реформы управления государственными крестьянами</a:t>
            </a:r>
          </a:p>
          <a:p>
            <a:pPr marL="0" indent="0">
              <a:buNone/>
            </a:pPr>
            <a:r>
              <a:rPr lang="ru-RU" sz="6200" dirty="0"/>
              <a:t>2) издания манифеста о незыблемости самодержавия</a:t>
            </a:r>
          </a:p>
          <a:p>
            <a:pPr marL="0" indent="0">
              <a:buNone/>
            </a:pPr>
            <a:r>
              <a:rPr lang="ru-RU" sz="6200" dirty="0"/>
              <a:t>3) земской контрреформы</a:t>
            </a:r>
          </a:p>
          <a:p>
            <a:pPr marL="0" indent="0">
              <a:buNone/>
            </a:pPr>
            <a:r>
              <a:rPr lang="ru-RU" sz="6200" dirty="0"/>
              <a:t>4) введения в России золотого стандарта рубля</a:t>
            </a:r>
          </a:p>
          <a:p>
            <a:pPr marL="0" indent="0">
              <a:buNone/>
            </a:pPr>
            <a:r>
              <a:rPr lang="ru-RU" sz="6200" dirty="0"/>
              <a:t> </a:t>
            </a:r>
          </a:p>
          <a:p>
            <a:pPr marL="0" indent="0">
              <a:buNone/>
            </a:pPr>
            <a:r>
              <a:rPr lang="ru-RU" sz="6200" b="1" dirty="0"/>
              <a:t>2.Прочтите отрывок из воспоминаний современника и укажите государственного деятеля, о котором идёт речь.</a:t>
            </a:r>
            <a:endParaRPr lang="ru-RU" sz="6200" dirty="0"/>
          </a:p>
          <a:p>
            <a:pPr marL="0" indent="0">
              <a:buNone/>
            </a:pPr>
            <a:r>
              <a:rPr lang="ru-RU" sz="6200" dirty="0"/>
              <a:t> </a:t>
            </a:r>
          </a:p>
          <a:p>
            <a:pPr marL="0" indent="0">
              <a:buNone/>
            </a:pPr>
            <a:r>
              <a:rPr lang="ru-RU" sz="6200" dirty="0"/>
              <a:t>«В Петербурге его кипучая деятельность скоро вышла за рамки специальности, и он сделался авторитетом не только по железнодорожному вопросу, но и по вопросам экономической жизни страны. Его восхождение по ступеням чиновничьей иерархии было весьма быстро, и всего через несколько лет после прибытия в Петербург он уже встал во главе Министерства финансов. Он ...сделался главой первого конституционного правительства России».</a:t>
            </a:r>
          </a:p>
          <a:p>
            <a:pPr marL="0" indent="0">
              <a:buNone/>
            </a:pPr>
            <a:r>
              <a:rPr lang="ru-RU" sz="6200" dirty="0"/>
              <a:t> </a:t>
            </a:r>
          </a:p>
          <a:p>
            <a:pPr marL="0" indent="0">
              <a:buNone/>
            </a:pPr>
            <a:r>
              <a:rPr lang="ru-RU" sz="6200" dirty="0"/>
              <a:t>1) К.П. Победоносцев</a:t>
            </a:r>
          </a:p>
          <a:p>
            <a:pPr marL="0" indent="0">
              <a:buNone/>
            </a:pPr>
            <a:r>
              <a:rPr lang="ru-RU" sz="6200" dirty="0"/>
              <a:t>2) М. </a:t>
            </a:r>
            <a:r>
              <a:rPr lang="ru-RU" sz="6200" dirty="0" err="1"/>
              <a:t>Лорис</a:t>
            </a:r>
            <a:r>
              <a:rPr lang="ru-RU" sz="6200" dirty="0"/>
              <a:t>-Меликов</a:t>
            </a:r>
          </a:p>
          <a:p>
            <a:pPr marL="0" indent="0">
              <a:buNone/>
            </a:pPr>
            <a:r>
              <a:rPr lang="ru-RU" sz="6200" dirty="0"/>
              <a:t>3) С. Ю. Витте</a:t>
            </a:r>
          </a:p>
          <a:p>
            <a:pPr marL="0" indent="0">
              <a:buNone/>
            </a:pPr>
            <a:r>
              <a:rPr lang="ru-RU" sz="6200" dirty="0"/>
              <a:t>4) В. К. Плеве</a:t>
            </a:r>
          </a:p>
          <a:p>
            <a:pPr marL="0" indent="0">
              <a:buNone/>
            </a:pPr>
            <a:r>
              <a:rPr lang="ru-RU" sz="6200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653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/>
              <a:t>3.Прочтите отрывок из исторического источника и кратко ответьте на вопрос: </a:t>
            </a:r>
            <a:r>
              <a:rPr lang="ru-RU" sz="6400" b="1" i="1" dirty="0"/>
              <a:t>какие факторы, по мнению Витте, оказывают негативное влияние на экономическое развитие России на рубеже XIX-XX? </a:t>
            </a:r>
            <a:r>
              <a:rPr lang="ru-RU" sz="6400" b="1" dirty="0"/>
              <a:t>Ответ предполагает использование информации из источника. </a:t>
            </a:r>
            <a:endParaRPr lang="ru-RU" sz="6400" dirty="0"/>
          </a:p>
          <a:p>
            <a:pPr marL="0" indent="0">
              <a:buNone/>
            </a:pPr>
            <a:r>
              <a:rPr lang="ru-RU" sz="6400" dirty="0"/>
              <a:t> </a:t>
            </a:r>
            <a:r>
              <a:rPr lang="ru-RU" sz="6400" b="1" dirty="0"/>
              <a:t>С. Ю. Витте Из конспекта лекций, читанных великому князю Михаилу 1900-1902 гг.</a:t>
            </a:r>
            <a:endParaRPr lang="ru-RU" sz="6400" dirty="0"/>
          </a:p>
          <a:p>
            <a:pPr marL="0" indent="0">
              <a:buNone/>
            </a:pPr>
            <a:r>
              <a:rPr lang="ru-RU" sz="6400" dirty="0"/>
              <a:t>«...Россия позже других государств вступила на путь широкого промышленного развития; промышленно-землевладельческою страною... она постепенно становится только теперь. Причина этого замедления кроется в бедности России капиталами... Постоянные капиталы (машины, орудия производства) в равной мере у нас ничтожны... При недостатке капиталов и при слабом развитии промышленности нет ничего удивительного, что в нашем земледелии все еще господствует хищническая экстенсивная система, что за отсутствием широкого поля для приложения народного труда всякий, даже местный, неурожай обращается, как и встарь, в народное бедствие... чего промышленные страны уже не знают... Уровень потребностей... общественных классов, а особенно простого народа (России), несравненно ниже, чем в культурных странах Запада. Потребление в русском крестьянском хозяйстве поражает своими незначительными размерами. Статистическое исследование в Воронежской губернии 67 хозяйств среднего достатка дало вывод, что при семье из 8 душ, в числе которых находятся два полных работника, расход на каждую... душу достигает 53 рублей 5 копеек в год. Из этой суммы 26 рублей 78 копеек представляют стоимость предметов, производимых самим крестьянским хозяйством, а 26 рублей 27 копеек являются денежным расходом. Малое развитие потребностей нашего народа объясняется тем, что он лишь недавно освободился от крепостного состояния. Разителен в этом отношении контраст между дореформенной и пореформенной Россией. За последние тридцать лет наше отечество в деле развития потребностей и производительных сил сделало больше, нежели за все время с Петра Великого...»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690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Рефлексия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Что вы узнали о С.Ю. Витте как о личности и как о государственном деятеле?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42321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Домашнее задание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1.Объясните, почему так резко расходились взгляды С.Ю. Витте и В.К. Плеве,</a:t>
            </a:r>
            <a:r>
              <a:rPr lang="en-US" sz="2400" dirty="0" smtClean="0"/>
              <a:t> </a:t>
            </a:r>
            <a:r>
              <a:rPr lang="ru-RU" sz="2400" dirty="0" smtClean="0"/>
              <a:t>в том числе и по крестьянскому </a:t>
            </a:r>
            <a:r>
              <a:rPr lang="ru-RU" sz="2400" dirty="0"/>
              <a:t>в</a:t>
            </a:r>
            <a:r>
              <a:rPr lang="ru-RU" sz="2400" dirty="0" smtClean="0"/>
              <a:t>опросу. Почему Николай</a:t>
            </a:r>
            <a:r>
              <a:rPr lang="en-US" sz="2400" dirty="0" smtClean="0"/>
              <a:t> II </a:t>
            </a:r>
            <a:r>
              <a:rPr lang="ru-RU" sz="2400" dirty="0" smtClean="0"/>
              <a:t>манифестом 1903 г. поддержал В.К. Плеве?</a:t>
            </a:r>
          </a:p>
          <a:p>
            <a:pPr marL="0" indent="0">
              <a:buNone/>
            </a:pPr>
            <a:r>
              <a:rPr lang="ru-RU" sz="2400" dirty="0" smtClean="0"/>
              <a:t>2.Каковы </a:t>
            </a:r>
            <a:r>
              <a:rPr lang="ru-RU" sz="2400" dirty="0"/>
              <a:t>итоги экономической политики С.Ю. Витте? </a:t>
            </a:r>
          </a:p>
        </p:txBody>
      </p:sp>
    </p:spTree>
    <p:extLst>
      <p:ext uri="{BB962C8B-B14F-4D97-AF65-F5344CB8AC3E}">
        <p14:creationId xmlns:p14="http://schemas.microsoft.com/office/powerpoint/2010/main" val="416983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1.Жизненный путь С.Ю</a:t>
            </a:r>
            <a:r>
              <a:rPr lang="ru-RU" dirty="0" smtClean="0"/>
              <a:t>. Витте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2.Взгляды С.Ю</a:t>
            </a:r>
            <a:r>
              <a:rPr lang="ru-RU" dirty="0" smtClean="0"/>
              <a:t>. Витте </a:t>
            </a:r>
            <a:r>
              <a:rPr lang="ru-RU" dirty="0" smtClean="0"/>
              <a:t>и В.К. Плеве на развитие России.</a:t>
            </a:r>
          </a:p>
          <a:p>
            <a:pPr marL="0" indent="0">
              <a:buNone/>
            </a:pPr>
            <a:r>
              <a:rPr lang="ru-RU" dirty="0" smtClean="0"/>
              <a:t>3.Реформы С.Ю. Витте.                                                                                                                                                                                                 4.Итоги </a:t>
            </a:r>
            <a:r>
              <a:rPr lang="ru-RU" dirty="0"/>
              <a:t>экономической политики С. </a:t>
            </a:r>
            <a:r>
              <a:rPr lang="ru-RU" dirty="0" err="1"/>
              <a:t>Ю.Витте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790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Словарь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*Модернизация </a:t>
            </a:r>
            <a:r>
              <a:rPr lang="ru-RU" sz="2400" b="1" dirty="0"/>
              <a:t>– </a:t>
            </a:r>
            <a:r>
              <a:rPr lang="ru-RU" sz="2400" dirty="0"/>
              <a:t>обновление.</a:t>
            </a:r>
          </a:p>
          <a:p>
            <a:pPr marL="0" indent="0">
              <a:buNone/>
            </a:pPr>
            <a:r>
              <a:rPr lang="ru-RU" sz="2400" b="1" dirty="0" smtClean="0"/>
              <a:t>*Реформа </a:t>
            </a:r>
            <a:r>
              <a:rPr lang="ru-RU" sz="2400" b="1" dirty="0"/>
              <a:t>– </a:t>
            </a:r>
            <a:r>
              <a:rPr lang="ru-RU" sz="2400" dirty="0"/>
              <a:t>преобразование в различных сферах общественной жизни.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* Протекционизм </a:t>
            </a:r>
            <a:r>
              <a:rPr lang="ru-RU" sz="2400" dirty="0" smtClean="0"/>
              <a:t>– политика поддержки </a:t>
            </a:r>
            <a:r>
              <a:rPr lang="ru-RU" sz="2400" dirty="0"/>
              <a:t>отечественного </a:t>
            </a:r>
            <a:r>
              <a:rPr lang="ru-RU" sz="2400" dirty="0" smtClean="0"/>
              <a:t>производителя за </a:t>
            </a:r>
            <a:r>
              <a:rPr lang="ru-RU" sz="2400" dirty="0"/>
              <a:t>счет увеличения таможенных пошлин на ввоз товаров </a:t>
            </a:r>
            <a:r>
              <a:rPr lang="ru-RU" sz="2400" dirty="0" smtClean="0"/>
              <a:t>из- за границы</a:t>
            </a:r>
            <a:r>
              <a:rPr lang="ru-RU" sz="2400" dirty="0"/>
              <a:t>.</a:t>
            </a:r>
            <a:endParaRPr lang="ru-RU" sz="2400" dirty="0" smtClean="0"/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414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Жизненный путь С.Ю. Витте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 algn="ctr">
              <a:buNone/>
            </a:pPr>
            <a:r>
              <a:rPr lang="ru-RU" sz="1800" b="1" dirty="0" err="1" smtClean="0"/>
              <a:t>Серге́й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Ю́льевич</a:t>
            </a:r>
            <a:r>
              <a:rPr lang="en-US" sz="1800" b="1" dirty="0" smtClean="0"/>
              <a:t> </a:t>
            </a:r>
            <a:r>
              <a:rPr lang="ru-RU" sz="1800" b="1" dirty="0" err="1" smtClean="0"/>
              <a:t>Ви́тте</a:t>
            </a:r>
            <a:r>
              <a:rPr lang="ru-RU" sz="1800" dirty="0" smtClean="0"/>
              <a:t> </a:t>
            </a:r>
            <a:r>
              <a:rPr lang="en-US" sz="1800" dirty="0" smtClean="0"/>
              <a:t>                                                                                                                                                 </a:t>
            </a:r>
            <a:r>
              <a:rPr lang="ru-RU" sz="1800" dirty="0" smtClean="0"/>
              <a:t>(17 [29] июня 1849, Тифлис — 28 февраля [13 марта] 1915, Петроград) — русский государственный деятель, </a:t>
            </a:r>
            <a:r>
              <a:rPr lang="en-US" sz="1800" dirty="0" smtClean="0"/>
              <a:t>                                                                                  </a:t>
            </a:r>
            <a:r>
              <a:rPr lang="ru-RU" sz="1800" dirty="0" smtClean="0"/>
              <a:t>министр путей сообщения (1892), министр финансов (1892—1903), председатель Комитета министров (1903—1906), председатель Совета министров (1905—1906). </a:t>
            </a:r>
            <a:endParaRPr lang="ru-RU" sz="1800" dirty="0"/>
          </a:p>
        </p:txBody>
      </p:sp>
      <p:pic>
        <p:nvPicPr>
          <p:cNvPr id="5122" name="Picture 2" descr="https://upload.wikimedia.org/wikipedia/commons/thumb/d/d8/Sergei_Witte.jpg/220px-Sergei_Wit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071546"/>
            <a:ext cx="2286016" cy="2928958"/>
          </a:xfrm>
          <a:prstGeom prst="rect">
            <a:avLst/>
          </a:prstGeom>
          <a:noFill/>
        </p:spPr>
      </p:pic>
      <p:pic>
        <p:nvPicPr>
          <p:cNvPr id="5124" name="Picture 4" descr="Картинки по запросу с.ю. витте картин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071546"/>
            <a:ext cx="2643191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Происхождение и ранние годы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 smtClean="0"/>
              <a:t>Происходит из балтийских немцев. Первые 16 лет жизни С. Витте прошли в Тифлисе, где он учился в городской гимназии, затем в Кишинёве, где он продолжил обучение в 1-й Кишинёвской русской гимназии и где им был получен гимназический аттестат. В 1870 году Витте окончил физико-математический факультет Новороссийского университета, получив степень кандидата физико-математических наук. Витте отказался от научной карьеры и поступил на работу в канцелярию одесского губернатора.</a:t>
            </a:r>
          </a:p>
          <a:p>
            <a:pPr marL="0" indent="0">
              <a:buNone/>
            </a:pPr>
            <a:r>
              <a:rPr lang="ru-RU" sz="2400" dirty="0" smtClean="0"/>
              <a:t>Вскоре оставил службу в канцелярии и посвятил себя более интересному и денежному железнодорожному делу. В 1879 году Витте переехал на жительство в Петербург.</a:t>
            </a:r>
            <a:r>
              <a:rPr lang="ru-RU" sz="2400" dirty="0"/>
              <a:t> В 1892 году он перешел на должность министра финансов Российской Империи</a:t>
            </a:r>
            <a:r>
              <a:rPr lang="ru-RU" sz="2400" dirty="0" smtClean="0"/>
              <a:t>.</a:t>
            </a:r>
            <a:r>
              <a:rPr lang="ru-RU" sz="2400" dirty="0"/>
              <a:t> Его оппонентом был </a:t>
            </a:r>
            <a:r>
              <a:rPr lang="ru-RU" sz="2400" dirty="0" smtClean="0"/>
              <a:t> министр внутренних дел В.К. Плеве</a:t>
            </a:r>
            <a:r>
              <a:rPr lang="ru-RU" sz="2400" dirty="0"/>
              <a:t>, который пропагандировал классический путь развития. 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Семейная жизнь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Вскоре после переезда в Петербург Витте женился на </a:t>
            </a:r>
            <a:r>
              <a:rPr lang="ru-RU" sz="2400" i="1" dirty="0" smtClean="0"/>
              <a:t>Надежде Андреевне Спиридоновой</a:t>
            </a:r>
            <a:r>
              <a:rPr lang="ru-RU" sz="2400" dirty="0" smtClean="0"/>
              <a:t>, дочери отставного штабс-ротмистра Андрея Ивановича Иваненко. С будущей женой Витте познакомился ещё в Одессе. Жена часто болела и подолгу жила на курортах. Умерла в октябре 1890 года от разрыва сердца.</a:t>
            </a:r>
          </a:p>
          <a:p>
            <a:pPr marL="0" indent="0">
              <a:buNone/>
            </a:pPr>
            <a:r>
              <a:rPr lang="ru-RU" sz="2400" dirty="0" smtClean="0"/>
              <a:t>Спустя год Витте женился на </a:t>
            </a:r>
            <a:r>
              <a:rPr lang="ru-RU" sz="2400" i="1" dirty="0" smtClean="0"/>
              <a:t>Марии Ивановне </a:t>
            </a:r>
            <a:r>
              <a:rPr lang="ru-RU" sz="2400" i="1" dirty="0" err="1" smtClean="0"/>
              <a:t>Лисаневич</a:t>
            </a:r>
            <a:r>
              <a:rPr lang="ru-RU" sz="2400" dirty="0" smtClean="0"/>
              <a:t> , урождённой </a:t>
            </a:r>
            <a:r>
              <a:rPr lang="ru-RU" sz="2400" i="1" dirty="0" smtClean="0"/>
              <a:t>Матильде Исааковне </a:t>
            </a:r>
            <a:r>
              <a:rPr lang="ru-RU" sz="2400" i="1" dirty="0" err="1" smtClean="0"/>
              <a:t>Нурок</a:t>
            </a:r>
            <a:r>
              <a:rPr lang="ru-RU" sz="2400" dirty="0" smtClean="0"/>
              <a:t>. Не имея собственных детей, граф Витте воспитывал дочерей своих жён от предыдущих браков — </a:t>
            </a:r>
            <a:r>
              <a:rPr lang="ru-RU" sz="2400" i="1" dirty="0" smtClean="0"/>
              <a:t>Софью Спиридонову</a:t>
            </a:r>
            <a:r>
              <a:rPr lang="ru-RU" sz="2400" dirty="0" smtClean="0"/>
              <a:t> и </a:t>
            </a:r>
            <a:r>
              <a:rPr lang="ru-RU" sz="2400" i="1" dirty="0" smtClean="0"/>
              <a:t>Веру </a:t>
            </a:r>
            <a:r>
              <a:rPr lang="ru-RU" sz="2400" i="1" dirty="0" err="1" smtClean="0"/>
              <a:t>Лисаневич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Отставка и последние годы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Был отправлен в отставку по собственному желанию 22 апреля 1906 года. </a:t>
            </a:r>
          </a:p>
          <a:p>
            <a:pPr marL="0" indent="0">
              <a:buNone/>
            </a:pPr>
            <a:r>
              <a:rPr lang="ru-RU" sz="1800" dirty="0" smtClean="0"/>
              <a:t>Умер 28 февраля 1915 года в Петрограде от менингита. Вынос тела и отпевание состоялись 2 марта. На богослужении присутствовали Председатель Совета министров И. Л. Горемыкин и ряд министров</a:t>
            </a:r>
            <a:r>
              <a:rPr lang="ru-RU" sz="1800" baseline="30000" dirty="0" smtClean="0"/>
              <a:t>.</a:t>
            </a:r>
            <a:r>
              <a:rPr lang="ru-RU" sz="1800" dirty="0" smtClean="0"/>
              <a:t>  Похоронен на Лазаревском кладбище Александро-Невской лавры.</a:t>
            </a:r>
          </a:p>
        </p:txBody>
      </p:sp>
      <p:pic>
        <p:nvPicPr>
          <p:cNvPr id="1026" name="Picture 2" descr="C:\Users\Admin\Desktop\5348024570879911_9c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33971"/>
            <a:ext cx="679512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92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b="1" dirty="0" smtClean="0"/>
              <a:t>Взгляды С.Ю. Витте и В.К. Плеве на развитие России</a:t>
            </a:r>
            <a:br>
              <a:rPr lang="ru-RU" sz="2400" b="1" dirty="0" smtClean="0"/>
            </a:br>
            <a:r>
              <a:rPr lang="ru-RU" sz="2000" dirty="0" smtClean="0"/>
              <a:t>Задание: на основе текста учебника выписать подходы Витте и Плеве  к решению крестьянского вопроса</a:t>
            </a:r>
            <a:endParaRPr lang="ru-RU" sz="2000" dirty="0"/>
          </a:p>
        </p:txBody>
      </p:sp>
      <p:pic>
        <p:nvPicPr>
          <p:cNvPr id="1026" name="Picture 2" descr="C:\Users\Admin\Desktop\Screenshot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530313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1585950929_2-p-bezhevie-foni-dlya-prezentatsii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054" y="-108973"/>
            <a:ext cx="9312473" cy="698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Проверка задания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По мнению С.Ю. Витте, русская деревня нуждалась в  крепком, предприимчивом хозяине.  Для этого необходимо разрушить общину, позволить крестьянам выходить из неё, закрепляя за собой наделы в частную собственность.</a:t>
            </a:r>
          </a:p>
          <a:p>
            <a:pPr marL="0" indent="0">
              <a:buNone/>
            </a:pPr>
            <a:r>
              <a:rPr lang="ru-RU" sz="2400" dirty="0" smtClean="0"/>
              <a:t>В.К. Плеве предлагал решать крестьянский вопрос традиционными методами: сохранять  сословную обособленность крестьян и искусственно поддерживать общину.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9008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630</Words>
  <Application>Microsoft Office PowerPoint</Application>
  <PresentationFormat>Экран (4:3)</PresentationFormat>
  <Paragraphs>92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Урок истории  в 11 классе.  Реформы С.Ю. Витте.</vt:lpstr>
      <vt:lpstr>План</vt:lpstr>
      <vt:lpstr>Словарь</vt:lpstr>
      <vt:lpstr>Жизненный путь С.Ю. Витте</vt:lpstr>
      <vt:lpstr>Происхождение и ранние годы</vt:lpstr>
      <vt:lpstr>Семейная жизнь</vt:lpstr>
      <vt:lpstr>Отставка и последние годы</vt:lpstr>
      <vt:lpstr> Взгляды С.Ю. Витте и В.К. Плеве на развитие России Задание: на основе текста учебника выписать подходы Витте и Плеве  к решению крестьянского вопроса</vt:lpstr>
      <vt:lpstr>Проверка задания</vt:lpstr>
      <vt:lpstr>Реформы С.Ю. Витте                                                                                                                            </vt:lpstr>
      <vt:lpstr>Проверка задания</vt:lpstr>
      <vt:lpstr>Итоги экономической политики С.Ю. Витте</vt:lpstr>
      <vt:lpstr>Проверка задания</vt:lpstr>
      <vt:lpstr>Современники о С.Ю. Витте</vt:lpstr>
      <vt:lpstr>Закрепление</vt:lpstr>
      <vt:lpstr>Презентация PowerPoint</vt:lpstr>
      <vt:lpstr>Рефлексия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С.Ю. Витте</dc:title>
  <cp:lastModifiedBy>Admin</cp:lastModifiedBy>
  <cp:revision>51</cp:revision>
  <dcterms:modified xsi:type="dcterms:W3CDTF">2021-01-04T04:20:13Z</dcterms:modified>
</cp:coreProperties>
</file>