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  <p:sldMasterId id="2147483816" r:id="rId13"/>
  </p:sldMasterIdLst>
  <p:sldIdLst>
    <p:sldId id="256" r:id="rId14"/>
    <p:sldId id="263" r:id="rId15"/>
    <p:sldId id="264" r:id="rId16"/>
    <p:sldId id="258" r:id="rId17"/>
    <p:sldId id="261" r:id="rId18"/>
    <p:sldId id="260" r:id="rId19"/>
    <p:sldId id="278" r:id="rId20"/>
    <p:sldId id="272" r:id="rId21"/>
    <p:sldId id="273" r:id="rId22"/>
    <p:sldId id="275" r:id="rId23"/>
    <p:sldId id="276" r:id="rId24"/>
    <p:sldId id="277" r:id="rId25"/>
    <p:sldId id="271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Билэбин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Дэриэбинэн историятын тоьо билэ5ин</c:v>
                </c:pt>
                <c:pt idx="1">
                  <c:v>Биьиги дэриэбинэбит атын сиртэн туох уратылаа5ый</c:v>
                </c:pt>
                <c:pt idx="2">
                  <c:v>Дэриэбинэбит биллиилээх дьонноро</c:v>
                </c:pt>
                <c:pt idx="3">
                  <c:v>Дэриэбинэ5ин тоьо таптыыгын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24.3</c:v>
                </c:pt>
                <c:pt idx="2">
                  <c:v>36.6</c:v>
                </c:pt>
                <c:pt idx="3">
                  <c:v>85.3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Син билэбин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Дэриэбинэн историятын тоьо билэ5ин</c:v>
                </c:pt>
                <c:pt idx="1">
                  <c:v>Биьиги дэриэбинэбит атын сиртэн туох уратылаа5ый</c:v>
                </c:pt>
                <c:pt idx="2">
                  <c:v>Дэриэбинэбит биллиилээх дьонноро</c:v>
                </c:pt>
                <c:pt idx="3">
                  <c:v>Дэриэбинэ5ин тоьо таптыыгын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</c:v>
                </c:pt>
                <c:pt idx="1">
                  <c:v>44</c:v>
                </c:pt>
                <c:pt idx="2">
                  <c:v>39</c:v>
                </c:pt>
                <c:pt idx="3">
                  <c:v>9.6999999999999993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Билбэппин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Дэриэбинэн историятын тоьо билэ5ин</c:v>
                </c:pt>
                <c:pt idx="1">
                  <c:v>Биьиги дэриэбинэбит атын сиртэн туох уратылаа5ый</c:v>
                </c:pt>
                <c:pt idx="2">
                  <c:v>Дэриэбинэбит биллиилээх дьонноро</c:v>
                </c:pt>
                <c:pt idx="3">
                  <c:v>Дэриэбинэ5ин тоьо таптыыгын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39</c:v>
                </c:pt>
                <c:pt idx="1">
                  <c:v>31.7</c:v>
                </c:pt>
                <c:pt idx="2">
                  <c:v>24.4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556832"/>
        <c:axId val="162557224"/>
      </c:barChart>
      <c:catAx>
        <c:axId val="16255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2557224"/>
        <c:crosses val="autoZero"/>
        <c:auto val="1"/>
        <c:lblAlgn val="ctr"/>
        <c:lblOffset val="100"/>
        <c:noMultiLvlLbl val="0"/>
      </c:catAx>
      <c:valAx>
        <c:axId val="162557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5568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2015-2016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Родной край, район, село.</c:v>
                </c:pt>
                <c:pt idx="1">
                  <c:v>Символика родного края, района.</c:v>
                </c:pt>
                <c:pt idx="2">
                  <c:v>История народной культуры и традиций.</c:v>
                </c:pt>
                <c:pt idx="3">
                  <c:v>Историко- географический и природный компоненты родного края, района, села.</c:v>
                </c:pt>
                <c:pt idx="4">
                  <c:v>Личностное отношение к родному краю, району, селу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</c:v>
                </c:pt>
                <c:pt idx="1">
                  <c:v>10</c:v>
                </c:pt>
                <c:pt idx="2">
                  <c:v>15</c:v>
                </c:pt>
                <c:pt idx="3">
                  <c:v>20</c:v>
                </c:pt>
                <c:pt idx="4">
                  <c:v>12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2016-2017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Родной край, район, село.</c:v>
                </c:pt>
                <c:pt idx="1">
                  <c:v>Символика родного края, района.</c:v>
                </c:pt>
                <c:pt idx="2">
                  <c:v>История народной культуры и традиций.</c:v>
                </c:pt>
                <c:pt idx="3">
                  <c:v>Историко- географический и природный компоненты родного края, района, села.</c:v>
                </c:pt>
                <c:pt idx="4">
                  <c:v>Личностное отношение к родному краю, району, селу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40</c:v>
                </c:pt>
                <c:pt idx="1">
                  <c:v>23</c:v>
                </c:pt>
                <c:pt idx="2">
                  <c:v>25</c:v>
                </c:pt>
                <c:pt idx="3">
                  <c:v>33</c:v>
                </c:pt>
                <c:pt idx="4">
                  <c:v>22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2017-2018</c:v>
                </c:pt>
              </c:strCache>
            </c:strRef>
          </c:tx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Родной край, район, село.</c:v>
                </c:pt>
                <c:pt idx="1">
                  <c:v>Символика родного края, района.</c:v>
                </c:pt>
                <c:pt idx="2">
                  <c:v>История народной культуры и традиций.</c:v>
                </c:pt>
                <c:pt idx="3">
                  <c:v>Историко- географический и природный компоненты родного края, района, села.</c:v>
                </c:pt>
                <c:pt idx="4">
                  <c:v>Личностное отношение к родному краю, району, селу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2559184"/>
        <c:axId val="162559968"/>
      </c:lineChart>
      <c:catAx>
        <c:axId val="162559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62559968"/>
        <c:crosses val="autoZero"/>
        <c:auto val="1"/>
        <c:lblAlgn val="ctr"/>
        <c:lblOffset val="100"/>
        <c:noMultiLvlLbl val="0"/>
      </c:catAx>
      <c:valAx>
        <c:axId val="162559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5591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6A32-57F3-4829-A87F-0015B6FCDEE3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C0331E-CDD6-4E78-B81F-69D318513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6A32-57F3-4829-A87F-0015B6FCDEE3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331E-CDD6-4E78-B81F-69D318513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1724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013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84050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351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2303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79758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0164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474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730318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6A32-57F3-4829-A87F-0015B6FCDEE3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331E-CDD6-4E78-B81F-69D318513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0133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7861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12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04114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987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084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7948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7056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5282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2101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02809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4297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1424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99204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9240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060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8529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413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2878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1586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682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575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655895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61838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464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5469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7841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32476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102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103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2170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621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5833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1933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934058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2071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939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6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923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6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010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31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6A32-57F3-4829-A87F-0015B6FCDEE3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6C0331E-CDD6-4E78-B81F-69D318513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8941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05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448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386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329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67777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1565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451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28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36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6A32-57F3-4829-A87F-0015B6FCDEE3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331E-CDD6-4E78-B81F-69D31851310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64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3536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72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17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7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392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4294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6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07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337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6A32-57F3-4829-A87F-0015B6FCDEE3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331E-CDD6-4E78-B81F-69D318513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913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2909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463707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2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96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67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017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54554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083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80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6A32-57F3-4829-A87F-0015B6FCDEE3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6C0331E-CDD6-4E78-B81F-69D31851310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531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494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928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656687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401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50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4048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96765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9319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7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6A32-57F3-4829-A87F-0015B6FCDEE3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331E-CDD6-4E78-B81F-69D318513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759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12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152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56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92569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0898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502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631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849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10436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6A32-57F3-4829-A87F-0015B6FCDEE3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331E-CDD6-4E78-B81F-69D318513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319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589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044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431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2973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809287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979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770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5562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50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6A32-57F3-4829-A87F-0015B6FCDEE3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331E-CDD6-4E78-B81F-69D31851310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09756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354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14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859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9293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91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226314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935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541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5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E6A32-57F3-4829-A87F-0015B6FCDEE3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331E-CDD6-4E78-B81F-69D31851310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2522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6813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6114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227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589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0273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6768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667909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8791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956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7E6A32-57F3-4829-A87F-0015B6FCDEE3}" type="datetimeFigureOut">
              <a:rPr lang="ru-RU" smtClean="0"/>
              <a:t>24.10.2020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6C0331E-CDD6-4E78-B81F-69D31851310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31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8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1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59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3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78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1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10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9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1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24.10.2020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F0A22E">
                    <a:shade val="75000"/>
                  </a:srgbClr>
                </a:solidFill>
              </a:rPr>
              <a:pPr/>
              <a:t>‹#›</a:t>
            </a:fld>
            <a:endParaRPr lang="ru-RU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0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59832" y="1700808"/>
            <a:ext cx="29953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4725144"/>
            <a:ext cx="5327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СЕЛО МОЕ РОДНОЕ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5108" y="234275"/>
            <a:ext cx="881378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Ньурба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оройуонун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ү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ѳрэҕириитин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управленията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Дьаархан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орто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оскуолата</a:t>
            </a: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b="1" dirty="0">
              <a:solidFill>
                <a:srgbClr val="4F81BD">
                  <a:lumMod val="50000"/>
                </a:srgbClr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5376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176753"/>
              </p:ext>
            </p:extLst>
          </p:nvPr>
        </p:nvGraphicFramePr>
        <p:xfrm>
          <a:off x="179512" y="260648"/>
          <a:ext cx="8784975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4896544"/>
                <a:gridCol w="2088231"/>
              </a:tblGrid>
              <a:tr h="59766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Познавательно-творческая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деятельность.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-Целевые прогулки по близлежащим улицам села: наблюдение за работой людей по благоустройству посёлка.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-Презентация «Где работают мама и папа» - знакомство с профессиями жителей села.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-Экскурсия в ближайший мини -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маркет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«Чудо - магазин»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-Экскурсия в школу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-Экскурсия в пекарню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-Беседа «Все работы хороши»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-Встреча с ветеранами труда «Моя бабушка – лучше всех»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-Экскурсия к скверу посвященному 375-летию с.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Жархан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Встреча с ветеранами тыла. «Про отцов и дедов помнить от века завещано»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Рассматривание фото, журналов военной поры, прослушивание песен о войне, чтение стихов о Победе.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-Целевые прогулки к скульптурному мемориалу погибшим воинам, возложение цветов.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-Участие детей и родителей в концерте посвященному дню Победы, Дню рождения поселка.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-Дидактические игры: «Что ты знаешь о людях живущих рядом с тобой»», «Кто это? », «Телепередача -наши знаменитости». 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 конце марта</a:t>
                      </a: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Август </a:t>
                      </a: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11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9422975"/>
              </p:ext>
            </p:extLst>
          </p:nvPr>
        </p:nvGraphicFramePr>
        <p:xfrm>
          <a:off x="251520" y="13855"/>
          <a:ext cx="8784975" cy="670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4896544"/>
                <a:gridCol w="2088231"/>
              </a:tblGrid>
              <a:tr h="65973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Природа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родного села.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-Беседа о сохранении природы родного села. Рассматривание деревьев, листьев во время прогулок.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-Труд детей в природе: уборка сухих листьев, сбор семян, уборка снега, посадка растений, подкормка птиц и животных в зимнее время года, утепление деревьев и кустов в сильные морозы, уход за саженцами и т. д.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Благотворительная акция: «Помогите птицам зимой! ». Изготовление кормушек. Развешивание их на участке детского сада, возле дома. Подкормка птиц.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Рассматривание иллюстраций, фотографий о природе родного села в разное время года. Чтение стихотворений о березе, ели и других растения растущих на территории села.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Презентация семейных газет: «Как мы отдыхаем всей семьей»,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Составление рассказа детьми: «Красная книга Якутии» 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-Презентация: «Кто живет в лесу? ».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Зарисовки природы: «В тихой заводи пруда», «Цветочный калейдоскоп», «Здесь фонтан поднялся ввысь», «Рассвет» и др.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-Изготовление экологических плакатов: «Если я сорву цветок, если ты сорвёшь цветок. »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Подведение итогов проекта.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-Игра-викторина «Знаешь ли ты свою малую Родину? » совместно с родителями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-Беседа «Дерево смотри в плодах, а человек в делах» - (подведение итогов о проделанной работе по сохранению и приумножению природных богатств села, выявления изменений личностных качеств у детей) .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теплое время</a:t>
                      </a: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</a:p>
                    <a:p>
                      <a:endParaRPr lang="ru-RU" sz="1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Сентябрь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9512" y="476672"/>
          <a:ext cx="8712968" cy="4934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Сюжетно – ролевые, дидактические игры во время реализации проекта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52328">
                <a:tc>
                  <a:txBody>
                    <a:bodyPr/>
                    <a:lstStyle/>
                    <a:p>
                      <a:endParaRPr lang="ru-RU" sz="20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-«Семья», «Путешествие по селу», «Детский сад», «За покупками»и другие.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«Праздник в детском саду», «Школа», «Магазин», «Клуб», «Больница», «Ветеринария».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-Дидактические игры: «Наше село», «Это правда или нет? », «Что кому надо для работы на стройке? 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-Дидактические игры: «Что ты знаешь о людях живущих рядом с тобой»», «Кто это? », «Телепередача -наши знаменитости».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«На рыбалке», «Отдых на реке </a:t>
                      </a:r>
                      <a:r>
                        <a:rPr lang="ru-RU" sz="2000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Марха</a:t>
                      </a:r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«Юные экологи».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-Дидактические игры: «Кто больше назовёт растений нашего села», «Плоды и семена»,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«Съедобные несъедобные грибы», «Лекарственные растения», «Чей голос? » «Чей след?. 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88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41489"/>
            <a:ext cx="892899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400175" algn="l"/>
              </a:tabLs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ДИАГНОСТИКА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400175" algn="l"/>
              </a:tabLs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400175" algn="l"/>
              </a:tabLst>
            </a:pPr>
            <a:r>
              <a:rPr lang="ru-RU" b="1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Контрольные задания для определения уровня </a:t>
            </a:r>
            <a:r>
              <a:rPr lang="ru-RU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сформированности</a:t>
            </a:r>
            <a:r>
              <a:rPr lang="ru-RU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знаний о родном селе у детей 5-7 </a:t>
            </a: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лет 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1400175" algn="l"/>
              </a:tabLst>
            </a:pPr>
            <a:endParaRPr lang="ru-RU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40017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95655418"/>
              </p:ext>
            </p:extLst>
          </p:nvPr>
        </p:nvGraphicFramePr>
        <p:xfrm>
          <a:off x="755576" y="1340768"/>
          <a:ext cx="763284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0348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332656"/>
            <a:ext cx="5147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«Юные следопыты»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Целевая прогулка по близлежащим улицам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User\Desktop\Фотки\IMG-20151016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3600400" cy="2704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436096" y="537321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ул. Набережная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7" name="Picture 3" descr="C:\Users\User\Desktop\Фотки\IMG_20150514_172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87624" y="4581128"/>
            <a:ext cx="2476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ул.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Доры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Жирковой</a:t>
            </a:r>
            <a:endParaRPr lang="ru-RU" sz="24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река </a:t>
            </a:r>
            <a:r>
              <a:rPr lang="ru-RU" sz="2400" b="1" dirty="0" err="1" smtClean="0">
                <a:solidFill>
                  <a:srgbClr val="FF0000"/>
                </a:solidFill>
                <a:latin typeface="Monotype Corsiva" pitchFamily="66" charset="0"/>
              </a:rPr>
              <a:t>Марха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1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792" y="260648"/>
            <a:ext cx="3591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Экскурсии в организации села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C:\Users\User\Desktop\Фотки\IMG_20150514_172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2664296" cy="1998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67544" y="306896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Магазин «Кооператор»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User\Desktop\Фотки\IMG-20151016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80728"/>
            <a:ext cx="268409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 flipH="1">
            <a:off x="6084168" y="3140968"/>
            <a:ext cx="1826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Маслозавод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6" name="Picture 4" descr="C:\Users\User\Desktop\Фотки\IMG-20151017-WA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005064"/>
            <a:ext cx="2729729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835696" y="6165304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Хлебопекарня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7" name="Picture 5" descr="C:\Users\User\Desktop\Фотки\IMG_20151015_1654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340768"/>
            <a:ext cx="2688299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347864" y="35010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Ферма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8" name="Picture 6" descr="C:\Users\User\Desktop\ИМВ\Фото 2014-15 уч год младшая группа\20151013_1632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221088"/>
            <a:ext cx="2232248" cy="1674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9" name="Picture 7" descr="C:\Users\User\Desktop\ИМВ\Фото 2014-15 уч год младшая группа\20151013_16350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6084168" y="4293096"/>
            <a:ext cx="2160240" cy="16201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62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Фотки\IMG-20151016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316835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esktop\Фотки\IMG-20151016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89040"/>
            <a:ext cx="2880320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1" name="Picture 5" descr="C:\Users\User\Desktop\Фотки\IMG_20150514_171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48680"/>
            <a:ext cx="3048338" cy="2286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C:\Users\User\Desktop\Фотки\IMG_20151015_1639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2276872"/>
            <a:ext cx="2088232" cy="2708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99592" y="306896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err="1" smtClean="0">
                <a:solidFill>
                  <a:srgbClr val="C00000"/>
                </a:solidFill>
              </a:rPr>
              <a:t>Сибмостстрой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2996952"/>
            <a:ext cx="319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Памятник воинам  ВОВ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6021288"/>
            <a:ext cx="4155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Здание новой фермы на 100 голов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103" name="Picture 7" descr="C:\Users\User\Desktop\ИМВ\Фото 2014-15 уч год младшая группа\20150505_1136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861048"/>
            <a:ext cx="2664297" cy="1998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580112" y="5949280"/>
            <a:ext cx="2722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Экскурсия в сельскую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библиотеку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476672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Monotype Corsiva" pitchFamily="66" charset="0"/>
              </a:rPr>
              <a:t>Встреча с сельским библиотекарем</a:t>
            </a:r>
            <a:endParaRPr lang="ru-RU" sz="2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122" name="Picture 2" descr="C:\Users\User\Desktop\Фотки\20160209_112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345638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C:\Users\User\Desktop\Фотки\20160209_1125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456383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219628" y="4333100"/>
            <a:ext cx="2816312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33056"/>
            <a:ext cx="345638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33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548680"/>
            <a:ext cx="5918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Участие в районной НПК «Юный исследователь»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Секция «Краеведение».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505" y="4365104"/>
            <a:ext cx="2887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Васильев Ваня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1 место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рук. Александрова З. А.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2160" y="4365104"/>
            <a:ext cx="2887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Егоров Ян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 место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рук. Александрова З. А.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IMG-20180115-WA0019.jpg"/>
          <p:cNvPicPr>
            <a:picLocks noChangeAspect="1" noChangeArrowheads="1"/>
          </p:cNvPicPr>
          <p:nvPr/>
        </p:nvPicPr>
        <p:blipFill>
          <a:blip r:embed="rId2" cstate="print"/>
          <a:srcRect l="12332" r="44510" b="-1389"/>
          <a:stretch>
            <a:fillRect/>
          </a:stretch>
        </p:blipFill>
        <p:spPr bwMode="auto">
          <a:xfrm>
            <a:off x="827584" y="1556792"/>
            <a:ext cx="1512168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IMG-20180115-WA0019.jpg"/>
          <p:cNvPicPr>
            <a:picLocks noChangeAspect="1" noChangeArrowheads="1"/>
          </p:cNvPicPr>
          <p:nvPr/>
        </p:nvPicPr>
        <p:blipFill>
          <a:blip r:embed="rId3" cstate="print"/>
          <a:srcRect l="38716" t="4302" r="22569" b="5362"/>
          <a:stretch>
            <a:fillRect/>
          </a:stretch>
        </p:blipFill>
        <p:spPr bwMode="auto">
          <a:xfrm>
            <a:off x="6732240" y="1628800"/>
            <a:ext cx="144016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C:\Users\User\Desktop\IMG-20180115-WA0011.jpg"/>
          <p:cNvPicPr>
            <a:picLocks noChangeAspect="1" noChangeArrowheads="1"/>
          </p:cNvPicPr>
          <p:nvPr/>
        </p:nvPicPr>
        <p:blipFill>
          <a:blip r:embed="rId4" cstate="print"/>
          <a:srcRect l="34096" t="15912" r="9645" b="15896"/>
          <a:stretch>
            <a:fillRect/>
          </a:stretch>
        </p:blipFill>
        <p:spPr bwMode="auto">
          <a:xfrm>
            <a:off x="3347864" y="1556792"/>
            <a:ext cx="237626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User\Desktop\ПРОЕКТ ЖАРХАН\IMG-20180115-WA0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4221088"/>
            <a:ext cx="2651787" cy="1988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5560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8964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Участие на </a:t>
            </a:r>
            <a:r>
              <a:rPr lang="en-US" b="1" dirty="0" smtClean="0">
                <a:solidFill>
                  <a:srgbClr val="0070C0"/>
                </a:solidFill>
              </a:rPr>
              <a:t>I </a:t>
            </a:r>
            <a:r>
              <a:rPr lang="ru-RU" b="1" dirty="0" smtClean="0">
                <a:solidFill>
                  <a:srgbClr val="0070C0"/>
                </a:solidFill>
              </a:rPr>
              <a:t>региональных «Ивановских педагогических чтениях»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на секции «Краеведение как основа патриотического воспитания» с докладом «</a:t>
            </a:r>
            <a:r>
              <a:rPr lang="ru-RU" b="1" dirty="0" err="1" smtClean="0">
                <a:solidFill>
                  <a:srgbClr val="0070C0"/>
                </a:solidFill>
              </a:rPr>
              <a:t>Жархан</a:t>
            </a:r>
            <a:r>
              <a:rPr lang="ru-RU" b="1" dirty="0" smtClean="0">
                <a:solidFill>
                  <a:srgbClr val="0070C0"/>
                </a:solidFill>
              </a:rPr>
              <a:t> – село моё родное»- 3 место. 10.04.2015г.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Ноговицына Алена Владимировна</a:t>
            </a:r>
          </a:p>
        </p:txBody>
      </p:sp>
      <p:pic>
        <p:nvPicPr>
          <p:cNvPr id="1026" name="Picture 2" descr="C:\Users\User\Desktop\проект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3014299" cy="42268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проект3.jpeg"/>
          <p:cNvPicPr>
            <a:picLocks noChangeAspect="1" noChangeArrowheads="1"/>
          </p:cNvPicPr>
          <p:nvPr/>
        </p:nvPicPr>
        <p:blipFill>
          <a:blip r:embed="rId3" cstate="print"/>
          <a:srcRect l="4017" r="1581" b="4801"/>
          <a:stretch>
            <a:fillRect/>
          </a:stretch>
        </p:blipFill>
        <p:spPr bwMode="auto">
          <a:xfrm>
            <a:off x="4932040" y="2348880"/>
            <a:ext cx="3312368" cy="23961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4843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784976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kern="0" dirty="0" smtClean="0"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 ТЕМЫ.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Жархан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одним из самых старых сёл  нашей Республики. В 2015 году ему исполнилось 375 лет. Не секрет, что некоторые жители и тем более дети не знают, как богата историей своё село. Например, знаменитая революционерка Дора Самуиловна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Жиркова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родилась в нашей селе. Каждый человек с малых лет должен знать, уважать, гордиться, рассказать, любить свою родную малую родину. Поэтому мы решили сделать этот проект.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В</a:t>
            </a:r>
            <a:r>
              <a:rPr lang="ru-RU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период дошкольного детства формируются основы нравственно – патриотического воспитания. Необходимо пробудить у детей исследовательский интерес, любознательность, зажечь огонек любви к родному селу, вызвать желание познать родную природу, родной дом, профессии родных, местные достопримечательности.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kern="0" dirty="0" smtClean="0">
                <a:solidFill>
                  <a:srgbClr val="A19574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kern="0" dirty="0" smtClean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Именно </a:t>
            </a:r>
            <a:r>
              <a:rPr lang="ru-RU" sz="2000" kern="0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поэтому приоритетная задача нашего проекта является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ормирование духовности, нравственно- патриотических чувств у детей старшего дошкольного возраста.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kern="0" dirty="0"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kern="0" dirty="0" smtClean="0">
                <a:solidFill>
                  <a:schemeClr val="tx2">
                    <a:lumMod val="50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ГИПОТЕЗА.</a:t>
            </a:r>
            <a:r>
              <a:rPr lang="ru-RU" sz="2000" kern="0" cap="all" dirty="0" smtClean="0">
                <a:solidFill>
                  <a:srgbClr val="A19574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0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Мы считаем, что данный проект воспитает в детях любовь к малой родине – селу </a:t>
            </a:r>
            <a:r>
              <a:rPr lang="ru-RU" sz="2000" kern="0" dirty="0" err="1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Жархан</a:t>
            </a:r>
            <a:r>
              <a:rPr lang="ru-RU" sz="2000" kern="0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kern="0" dirty="0"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473027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8583" y="476672"/>
            <a:ext cx="68788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 err="1" smtClean="0">
                <a:solidFill>
                  <a:srgbClr val="0070C0"/>
                </a:solidFill>
              </a:rPr>
              <a:t>Туо</a:t>
            </a:r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ru-RU" b="1" dirty="0" smtClean="0">
                <a:solidFill>
                  <a:srgbClr val="0070C0"/>
                </a:solidFill>
              </a:rPr>
              <a:t>у </a:t>
            </a:r>
            <a:r>
              <a:rPr lang="ru-RU" b="1" dirty="0" err="1" smtClean="0">
                <a:solidFill>
                  <a:srgbClr val="0070C0"/>
                </a:solidFill>
              </a:rPr>
              <a:t>сурук</a:t>
            </a:r>
            <a:r>
              <a:rPr lang="ru-RU" b="1" dirty="0" smtClean="0">
                <a:solidFill>
                  <a:srgbClr val="0070C0"/>
                </a:solidFill>
              </a:rPr>
              <a:t>» </a:t>
            </a:r>
            <a:r>
              <a:rPr lang="ru-RU" b="1" dirty="0" err="1" smtClean="0">
                <a:solidFill>
                  <a:srgbClr val="0070C0"/>
                </a:solidFill>
              </a:rPr>
              <a:t>у</a:t>
            </a:r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ru-RU" b="1" dirty="0" err="1" smtClean="0">
                <a:solidFill>
                  <a:srgbClr val="0070C0"/>
                </a:solidFill>
              </a:rPr>
              <a:t>уйааҥҥа үөрэтэр кы</a:t>
            </a:r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ru-RU" b="1" dirty="0" err="1" smtClean="0">
                <a:solidFill>
                  <a:srgbClr val="0070C0"/>
                </a:solidFill>
              </a:rPr>
              <a:t>алар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холбо</a:t>
            </a:r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ru-RU" b="1" dirty="0" err="1" smtClean="0">
                <a:solidFill>
                  <a:srgbClr val="0070C0"/>
                </a:solidFill>
              </a:rPr>
              <a:t>уктаах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b="1" dirty="0" err="1" smtClean="0">
                <a:solidFill>
                  <a:srgbClr val="0070C0"/>
                </a:solidFill>
              </a:rPr>
              <a:t>тэриллиилэрин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алты</a:t>
            </a:r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ru-RU" b="1" dirty="0" smtClean="0">
                <a:solidFill>
                  <a:srgbClr val="0070C0"/>
                </a:solidFill>
              </a:rPr>
              <a:t>ан </a:t>
            </a:r>
            <a:r>
              <a:rPr lang="ru-RU" b="1" dirty="0" err="1" smtClean="0">
                <a:solidFill>
                  <a:srgbClr val="0070C0"/>
                </a:solidFill>
              </a:rPr>
              <a:t>үлэлээһиннэрин түмэр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«Тал. </a:t>
            </a:r>
            <a:r>
              <a:rPr lang="ru-RU" b="1" dirty="0" err="1" smtClean="0">
                <a:solidFill>
                  <a:srgbClr val="0070C0"/>
                </a:solidFill>
              </a:rPr>
              <a:t>Сатаа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r>
              <a:rPr lang="ru-RU" b="1" dirty="0" err="1" smtClean="0">
                <a:solidFill>
                  <a:srgbClr val="0070C0"/>
                </a:solidFill>
              </a:rPr>
              <a:t>Сайын</a:t>
            </a:r>
            <a:r>
              <a:rPr lang="ru-RU" b="1" dirty="0" smtClean="0">
                <a:solidFill>
                  <a:srgbClr val="0070C0"/>
                </a:solidFill>
              </a:rPr>
              <a:t>.»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улуустаа5ы </a:t>
            </a:r>
            <a:r>
              <a:rPr lang="ru-RU" b="1" dirty="0" err="1" smtClean="0">
                <a:solidFill>
                  <a:srgbClr val="0070C0"/>
                </a:solidFill>
              </a:rPr>
              <a:t>бастакы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тэрээ</a:t>
            </a:r>
            <a:r>
              <a:rPr lang="en-US" b="1" dirty="0" smtClean="0">
                <a:solidFill>
                  <a:srgbClr val="0070C0"/>
                </a:solidFill>
              </a:rPr>
              <a:t>h</a:t>
            </a:r>
            <a:r>
              <a:rPr lang="ru-RU" b="1" dirty="0" smtClean="0">
                <a:solidFill>
                  <a:srgbClr val="0070C0"/>
                </a:solidFill>
              </a:rPr>
              <a:t>ин . 2017с. </a:t>
            </a:r>
            <a:r>
              <a:rPr lang="ru-RU" b="1" dirty="0" err="1" smtClean="0">
                <a:solidFill>
                  <a:srgbClr val="0070C0"/>
                </a:solidFill>
              </a:rPr>
              <a:t>Дьиикимдэ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сэл</a:t>
            </a:r>
            <a:r>
              <a:rPr lang="ru-RU" b="1" dirty="0" smtClean="0">
                <a:solidFill>
                  <a:srgbClr val="0070C0"/>
                </a:solidFill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Проект: «</a:t>
            </a:r>
            <a:r>
              <a:rPr lang="ru-RU" b="1" dirty="0" err="1" smtClean="0">
                <a:solidFill>
                  <a:srgbClr val="0070C0"/>
                </a:solidFill>
              </a:rPr>
              <a:t>Жархан</a:t>
            </a:r>
            <a:r>
              <a:rPr lang="ru-RU" b="1" dirty="0" smtClean="0">
                <a:solidFill>
                  <a:srgbClr val="0070C0"/>
                </a:solidFill>
              </a:rPr>
              <a:t> – село моё родное»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User\Desktop\проект.jpeg"/>
          <p:cNvPicPr>
            <a:picLocks noChangeAspect="1" noChangeArrowheads="1"/>
          </p:cNvPicPr>
          <p:nvPr/>
        </p:nvPicPr>
        <p:blipFill>
          <a:blip r:embed="rId2" cstate="print"/>
          <a:srcRect l="4979" t="1807" b="2423"/>
          <a:stretch>
            <a:fillRect/>
          </a:stretch>
        </p:blipFill>
        <p:spPr bwMode="auto">
          <a:xfrm>
            <a:off x="4283968" y="2636912"/>
            <a:ext cx="4251891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проект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2940463" cy="43507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591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1" i="0" u="none" strike="noStrike" kern="0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ВИД ПРОЕКТА</a:t>
            </a: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Патриотический, познавательно – творческий.</a:t>
            </a:r>
          </a:p>
          <a:p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19574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19574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Участники проекта.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Дети старшего дошкольного возраста, родители, педагоги ДОУ, библиотекари, музыкальный руководитель, почетные жители, учителя.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19574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A19574">
                    <a:lumMod val="50000"/>
                  </a:srgb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000" b="1" i="0" u="none" strike="noStrike" kern="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Организация деятельности</a:t>
            </a:r>
            <a:r>
              <a:rPr kumimoji="0" lang="ru-RU" sz="2000" b="0" i="0" u="none" strike="noStrike" kern="0" cap="all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Индивидуальная, групповая.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</a:rPr>
              <a:t/>
            </a:r>
            <a:b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Medium"/>
              </a:rPr>
            </a:br>
            <a:r>
              <a:rPr lang="ru-RU" sz="2000" b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СРОКИ РЕАЛИЗАЦИИ:</a:t>
            </a:r>
            <a:r>
              <a:rPr lang="ru-RU" sz="2000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года.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555555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ОБРАЗОВАТЕЛЬНЫЕ ОБЛАСТИ: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социально-коммуникативное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познавательное </a:t>
            </a: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речевое развитие;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художественно-эстетическое развитие;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lvl="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развитие.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55555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srgbClr val="55555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5535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Формирование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духовности, нравственно- патриотических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чувств у детей старшего дошкольного возраста. </a:t>
            </a:r>
            <a:endParaRPr lang="ru-RU" sz="20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Расширять знания и представления детей о с. </a:t>
            </a:r>
            <a:r>
              <a:rPr lang="ru-RU" sz="2000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Жархан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(история, культура, природа, достопримечательности, знаменитые люди).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Формировать умение ориентироваться на улицах села: знать названия улиц, их возникновения, расположения.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Побуждать детей активно участвовать в жизни села (озеленении посёлка, уход за птицами, животными, в оказании помощи людям живущим рядом)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Вызвать интерес к разнообразию окружающего: мира людей, животных, растений, явлений природы.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Способствовать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активному вовлечению родителей в совместную деятельность с детьми в условиях семьи и детского сада.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716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1948" y="404664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РЕАЛИЗАЦИИ</a:t>
            </a:r>
          </a:p>
          <a:p>
            <a:pPr lvl="0" algn="ctr"/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этап – организационно - диагностический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Мониторинговые, диагностические исследования и определение перспектив. Установление партнёрских отношений педагогов, родителей, детей, создания единого социокультурного пространства. Составление перспективного плана мероприятий, подготовка к проведению мероприятий.</a:t>
            </a:r>
          </a:p>
          <a:p>
            <a:pPr lvl="0"/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Постановка цели и задач, определение направлений, объектов и методов исследования, предварительная работа с детьми и родителями, выбор оборудования и материалов.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этап - формирующий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поиск ответов на поставленные вопросы разными способами, непосредственно реализация самого проекта, в рамках которого велась работа по трем направлениям: работа педагогов с детьми, работа детей и родителей, работа педагогов и родителей. С детьми проводили занятия по проекту, была организована совместная и самостоятельная деятельность детей по ознакомлению с основами патриотического и краеведческого воспитания.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этап- обобщающий</a:t>
            </a:r>
          </a:p>
          <a:p>
            <a:pPr lvl="0"/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Анкетирование родителей и диагностика уровня патриотического и краеведческого воспитания детей. Анализ и подведение итогов работы.</a:t>
            </a:r>
          </a:p>
        </p:txBody>
      </p:sp>
    </p:spTree>
    <p:extLst>
      <p:ext uri="{BB962C8B-B14F-4D97-AF65-F5344CB8AC3E}">
        <p14:creationId xmlns:p14="http://schemas.microsoft.com/office/powerpoint/2010/main" val="3296675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760" y="188640"/>
            <a:ext cx="8496944" cy="576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ПРОГНОЗИРУЕМЫЕ РЕЗУЛЬТАТЫ: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Дети: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достопримечательности,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знать предприятия и их значимость для жителей села и страны;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знать и называть место проживания: республику, район, село, свою улицу, дом; адрес детского сада: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называть место работы родителей, испытывать уважение к труду взрослых;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проявлять внимание и уважение к ветеранам, пожилым людям, оказывать им посильную помощь;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ответственно относиться к окружающему и природе своей малой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Родины;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итоговым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результатом будет являться диагностика, где дети покажут свои знания по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теме;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нравственно-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патриотические чувства к истории, культуре, природе родного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края;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indent="-342900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развитие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связной речи, обогащение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словаря.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03914052"/>
              </p:ext>
            </p:extLst>
          </p:nvPr>
        </p:nvGraphicFramePr>
        <p:xfrm>
          <a:off x="323528" y="1052736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67544" y="188640"/>
            <a:ext cx="820891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ЫЙЫТЫННЬЫК.</a:t>
            </a:r>
            <a:endParaRPr lang="ru-RU" sz="2000" b="1" dirty="0">
              <a:solidFill>
                <a:srgbClr val="C00000"/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18 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тѳрѳппүт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15 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үѳрэнээччи</a:t>
            </a:r>
            <a:r>
              <a:rPr lang="ru-RU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8 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о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лохтоох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дьон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  <a:tabLst>
                <a:tab pos="1853565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	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86545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  <a:p>
            <a:pPr algn="ctr"/>
            <a:endParaRPr lang="ru-RU" dirty="0" smtClean="0">
              <a:solidFill>
                <a:prstClr val="black"/>
              </a:solidFill>
            </a:endParaRPr>
          </a:p>
          <a:p>
            <a:pPr algn="ctr"/>
            <a:endParaRPr lang="ru-RU" dirty="0">
              <a:solidFill>
                <a:prstClr val="black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465540"/>
              </p:ext>
            </p:extLst>
          </p:nvPr>
        </p:nvGraphicFramePr>
        <p:xfrm>
          <a:off x="251520" y="836712"/>
          <a:ext cx="8712969" cy="5345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4896544"/>
                <a:gridCol w="2088233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Блоки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 реализации</a:t>
                      </a:r>
                      <a:endParaRPr lang="ru-RU" dirty="0"/>
                    </a:p>
                  </a:txBody>
                  <a:tcPr/>
                </a:tc>
              </a:tr>
              <a:tr h="484138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История</a:t>
                      </a:r>
                      <a:r>
                        <a:rPr lang="ru-RU" sz="18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нашего села.</a:t>
                      </a:r>
                      <a:endParaRPr lang="ru-RU" sz="18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-Знакомство с:  песней «</a:t>
                      </a:r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Дьо</a:t>
                      </a:r>
                      <a:r>
                        <a:rPr lang="en-US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</a:t>
                      </a:r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ун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Дьаархан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 автор песни Емельянова Ю. А., заслуженный работник образования РС (Я), мелодия Васильева А. (Таммах)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-Беседа «Назад – в прошлое» - рассказ сторожил о селе с использованием фотографий, картин, музыки. (экскурсия к ветеранам тыла)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-«Бабушкин альбом» - рассматривание фотографий, газетных вырезок из семейных архивов связанных с прошлым села. (экскурсия)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-«Юные следопыты»- целевая прогулка по близлежащим улицам.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-«Посмотрите, из окна наша улица видна» - целевая прогулка по улицам села. Повторение домашнего адреса.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-Беседы: «За что я люблю свое село»,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-Дидактические игры: «Помоги Незнайке попасть на улицу… », «Узнай, что на фотографии», «Перевертыши».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-Оформление в группе выставки рисунков «</a:t>
                      </a:r>
                      <a:r>
                        <a:rPr lang="ru-RU" sz="1400" b="1" kern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Жархан</a:t>
                      </a:r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- глазами детей», «День Рождения села» </a:t>
                      </a:r>
                    </a:p>
                    <a:p>
                      <a:r>
                        <a:rPr lang="ru-RU" sz="1400" b="1" kern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-Фотовыставка «Люблю тебя, мой край родной, в любое время года» - смотр-конкур. совместно с родителями воспитанников </a:t>
                      </a:r>
                    </a:p>
                    <a:p>
                      <a:endParaRPr lang="ru-RU" sz="14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Январь</a:t>
                      </a:r>
                      <a:endParaRPr lang="ru-RU" sz="14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  <a:p>
                      <a:endParaRPr lang="ru-RU" sz="14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  <a:p>
                      <a:endParaRPr lang="ru-RU" sz="14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  <a:p>
                      <a:endParaRPr lang="ru-RU" sz="14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  <a:p>
                      <a:endParaRPr lang="ru-RU" sz="14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течении реализации проекта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</a:p>
                    <a:p>
                      <a:endParaRPr lang="ru-RU" sz="1400" b="1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4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61291"/>
              </p:ext>
            </p:extLst>
          </p:nvPr>
        </p:nvGraphicFramePr>
        <p:xfrm>
          <a:off x="179512" y="476672"/>
          <a:ext cx="8784975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4896544"/>
                <a:gridCol w="2088231"/>
              </a:tblGrid>
              <a:tr h="59766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800" b="1" kern="120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Исследовательская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lang="ru-RU" sz="18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поисковая работа.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-Рассказ библиотекаря «Чем гордятся жители села».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-Рассматривание фотографий, альбомов села.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-Целевая прогулка по ул.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Доры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Жирковой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Закрепление знаний о первых улицах посёлка, зданиях, жилых домах.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-«В мире искусства» - целевая прогулка в ДНТ «</a:t>
                      </a: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Аартык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-«Где живут книги» - экскурсия в сельскую библиотеку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-«Большие</a:t>
                      </a:r>
                      <a:r>
                        <a:rPr lang="ru-RU" sz="1600" b="1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красивые дома» - просмотр слайдов новых домов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-Составление рассказов: «Мой детский сад», «Наше село в будущем», «Что бы ты сделал для села, если был бы волшебником».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-«Наши добрые дела» - озеленение сквера – совместная работа детей, воспитателей, родителей.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«Наш любимый детский сад» - коллаж - коллективная работа детей и педагогов. </a:t>
                      </a:r>
                    </a:p>
                    <a:p>
                      <a:endParaRPr lang="ru-RU" sz="16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Апрель</a:t>
                      </a: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Май </a:t>
                      </a: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март</a:t>
                      </a: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течении реализации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проекта</a:t>
                      </a:r>
                    </a:p>
                    <a:p>
                      <a:endParaRPr lang="ru-RU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Июнь </a:t>
                      </a:r>
                    </a:p>
                    <a:p>
                      <a:endParaRPr lang="ru-RU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Май</a:t>
                      </a:r>
                    </a:p>
                    <a:p>
                      <a:endParaRPr lang="ru-RU" sz="16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3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372</TotalTime>
  <Words>1712</Words>
  <Application>Microsoft Office PowerPoint</Application>
  <PresentationFormat>Экран (4:3)</PresentationFormat>
  <Paragraphs>241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20</vt:i4>
      </vt:variant>
    </vt:vector>
  </HeadingPairs>
  <TitlesOfParts>
    <vt:vector size="41" baseType="lpstr">
      <vt:lpstr>Arial</vt:lpstr>
      <vt:lpstr>Calibri</vt:lpstr>
      <vt:lpstr>Franklin Gothic Book</vt:lpstr>
      <vt:lpstr>Franklin Gothic Medium</vt:lpstr>
      <vt:lpstr>Monotype Corsiva</vt:lpstr>
      <vt:lpstr>Times New Roman</vt:lpstr>
      <vt:lpstr>Wingdings</vt:lpstr>
      <vt:lpstr>Wingdings 2</vt:lpstr>
      <vt:lpstr>Трек</vt:lpstr>
      <vt:lpstr>1_Трек</vt:lpstr>
      <vt:lpstr>2_Трек</vt:lpstr>
      <vt:lpstr>3_Трек</vt:lpstr>
      <vt:lpstr>4_Трек</vt:lpstr>
      <vt:lpstr>5_Трек</vt:lpstr>
      <vt:lpstr>6_Трек</vt:lpstr>
      <vt:lpstr>7_Трек</vt:lpstr>
      <vt:lpstr>8_Трек</vt:lpstr>
      <vt:lpstr>9_Трек</vt:lpstr>
      <vt:lpstr>10_Трек</vt:lpstr>
      <vt:lpstr>11_Трек</vt:lpstr>
      <vt:lpstr>12_Трек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1</cp:lastModifiedBy>
  <cp:revision>32</cp:revision>
  <dcterms:created xsi:type="dcterms:W3CDTF">2018-03-25T11:52:04Z</dcterms:created>
  <dcterms:modified xsi:type="dcterms:W3CDTF">2020-10-24T11:26:48Z</dcterms:modified>
</cp:coreProperties>
</file>