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69" r:id="rId4"/>
    <p:sldId id="268" r:id="rId5"/>
    <p:sldId id="274" r:id="rId6"/>
    <p:sldId id="262" r:id="rId7"/>
    <p:sldId id="271" r:id="rId8"/>
    <p:sldId id="258" r:id="rId9"/>
    <p:sldId id="272" r:id="rId10"/>
    <p:sldId id="27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E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7" d="100"/>
          <a:sy n="67" d="100"/>
        </p:scale>
        <p:origin x="-147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97F7B-F2F0-4273-86BB-0271A805D8A7}"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B78EF755-2D62-4D10-B82D-C2F7136644FE}">
      <dgm:prSet phldrT="[Текст]" custT="1"/>
      <dgm:spPr>
        <a:solidFill>
          <a:srgbClr val="35E31D"/>
        </a:solidFill>
      </dgm:spPr>
      <dgm:t>
        <a:bodyPr/>
        <a:lstStyle/>
        <a:p>
          <a:r>
            <a:rPr lang="ru-RU" sz="1400" b="1" dirty="0" smtClean="0">
              <a:latin typeface="Arial" panose="020B0604020202020204" pitchFamily="34" charset="0"/>
              <a:cs typeface="Arial" panose="020B0604020202020204" pitchFamily="34" charset="0"/>
            </a:rPr>
            <a:t>Цель</a:t>
          </a:r>
          <a:r>
            <a:rPr lang="ru-RU" sz="1400" dirty="0" smtClean="0">
              <a:latin typeface="Arial" panose="020B0604020202020204" pitchFamily="34" charset="0"/>
              <a:cs typeface="Arial" panose="020B0604020202020204" pitchFamily="34" charset="0"/>
            </a:rPr>
            <a:t>: исследовать назначение кукол и их связь с народными традициями.</a:t>
          </a:r>
          <a:endParaRPr lang="ru-RU" sz="1400" dirty="0"/>
        </a:p>
      </dgm:t>
    </dgm:pt>
    <dgm:pt modelId="{7FD2B4CA-C2E3-4CFD-8019-B7CBDF1D336B}" type="parTrans" cxnId="{04D80AAA-BD66-4B23-B809-07E875E3F0BE}">
      <dgm:prSet/>
      <dgm:spPr/>
      <dgm:t>
        <a:bodyPr/>
        <a:lstStyle/>
        <a:p>
          <a:endParaRPr lang="ru-RU"/>
        </a:p>
      </dgm:t>
    </dgm:pt>
    <dgm:pt modelId="{99027FE6-42DB-424A-8956-E2BA4D6CC227}" type="sibTrans" cxnId="{04D80AAA-BD66-4B23-B809-07E875E3F0BE}">
      <dgm:prSet/>
      <dgm:spPr/>
      <dgm:t>
        <a:bodyPr/>
        <a:lstStyle/>
        <a:p>
          <a:endParaRPr lang="ru-RU"/>
        </a:p>
      </dgm:t>
    </dgm:pt>
    <dgm:pt modelId="{25BB96F5-7A59-4DE9-9D2C-7BB6FFD18B96}">
      <dgm:prSet phldrT="[Текст]" custT="1"/>
      <dgm:spPr>
        <a:solidFill>
          <a:schemeClr val="accent5">
            <a:lumMod val="60000"/>
            <a:lumOff val="40000"/>
          </a:schemeClr>
        </a:solidFill>
      </dgm:spPr>
      <dgm:t>
        <a:bodyPr/>
        <a:lstStyle/>
        <a:p>
          <a:r>
            <a:rPr lang="ru-RU" sz="1400" b="1" dirty="0" smtClean="0">
              <a:latin typeface="Arial" panose="020B0604020202020204" pitchFamily="34" charset="0"/>
              <a:cs typeface="Arial" panose="020B0604020202020204" pitchFamily="34" charset="0"/>
            </a:rPr>
            <a:t>Методы исследования: </a:t>
          </a:r>
          <a:r>
            <a:rPr lang="ru-RU" sz="1400" dirty="0" smtClean="0">
              <a:latin typeface="Arial" panose="020B0604020202020204" pitchFamily="34" charset="0"/>
              <a:cs typeface="Arial" panose="020B0604020202020204" pitchFamily="34" charset="0"/>
            </a:rPr>
            <a:t>изучение литературы, интернет ресурсов, беседа  с педагогом по народной культуре,  обобщение полученной информации</a:t>
          </a:r>
          <a:endParaRPr lang="ru-RU" sz="1400" dirty="0">
            <a:latin typeface="Arial" panose="020B0604020202020204" pitchFamily="34" charset="0"/>
            <a:cs typeface="Arial" panose="020B0604020202020204" pitchFamily="34" charset="0"/>
          </a:endParaRPr>
        </a:p>
      </dgm:t>
    </dgm:pt>
    <dgm:pt modelId="{C53AF1F4-98B1-40AF-BA42-0543389FE0C3}" type="parTrans" cxnId="{1C1B3F37-FC85-4476-B087-31480D6FC1EB}">
      <dgm:prSet/>
      <dgm:spPr/>
      <dgm:t>
        <a:bodyPr/>
        <a:lstStyle/>
        <a:p>
          <a:endParaRPr lang="ru-RU"/>
        </a:p>
      </dgm:t>
    </dgm:pt>
    <dgm:pt modelId="{DB72AE30-BBD7-41DE-ABC9-561446415B9A}" type="sibTrans" cxnId="{1C1B3F37-FC85-4476-B087-31480D6FC1EB}">
      <dgm:prSet/>
      <dgm:spPr/>
      <dgm:t>
        <a:bodyPr/>
        <a:lstStyle/>
        <a:p>
          <a:endParaRPr lang="ru-RU"/>
        </a:p>
      </dgm:t>
    </dgm:pt>
    <dgm:pt modelId="{1C48D4E4-99DE-442B-9E64-BA957BE349CF}">
      <dgm:prSet phldrT="[Текст]" phldr="1"/>
      <dgm:spPr/>
      <dgm:t>
        <a:bodyPr/>
        <a:lstStyle/>
        <a:p>
          <a:endParaRPr lang="ru-RU"/>
        </a:p>
      </dgm:t>
    </dgm:pt>
    <dgm:pt modelId="{80D0790D-5A9C-4481-8741-6CA9051AD073}" type="parTrans" cxnId="{341474FA-4B52-49E6-9C0D-12E5F715A7FC}">
      <dgm:prSet/>
      <dgm:spPr/>
      <dgm:t>
        <a:bodyPr/>
        <a:lstStyle/>
        <a:p>
          <a:endParaRPr lang="ru-RU"/>
        </a:p>
      </dgm:t>
    </dgm:pt>
    <dgm:pt modelId="{F5483291-3C6B-48BD-A462-A172F931FDA4}" type="sibTrans" cxnId="{341474FA-4B52-49E6-9C0D-12E5F715A7FC}">
      <dgm:prSet/>
      <dgm:spPr/>
      <dgm:t>
        <a:bodyPr/>
        <a:lstStyle/>
        <a:p>
          <a:endParaRPr lang="ru-RU"/>
        </a:p>
      </dgm:t>
    </dgm:pt>
    <dgm:pt modelId="{33190856-D32A-4C9B-BDEE-602C86ADC35E}">
      <dgm:prSet custT="1"/>
      <dgm:spPr>
        <a:solidFill>
          <a:schemeClr val="accent3">
            <a:lumMod val="40000"/>
            <a:lumOff val="60000"/>
          </a:schemeClr>
        </a:solidFill>
      </dgm:spPr>
      <dgm:t>
        <a:bodyPr/>
        <a:lstStyle/>
        <a:p>
          <a:r>
            <a:rPr lang="ru-RU" sz="1400" b="1" dirty="0" smtClean="0">
              <a:latin typeface="Arial" panose="020B0604020202020204" pitchFamily="34" charset="0"/>
              <a:cs typeface="Arial" panose="020B0604020202020204" pitchFamily="34" charset="0"/>
            </a:rPr>
            <a:t>Задачи</a:t>
          </a:r>
          <a:r>
            <a:rPr lang="ru-RU" sz="1400" dirty="0" smtClean="0">
              <a:latin typeface="Arial" panose="020B0604020202020204" pitchFamily="34" charset="0"/>
              <a:cs typeface="Arial" panose="020B0604020202020204" pitchFamily="34" charset="0"/>
            </a:rPr>
            <a:t>: определить разновидности кукол, их назначение и что они символизируют. Научиться изготовлению народных кукол</a:t>
          </a:r>
          <a:endParaRPr lang="ru-RU" sz="1400" dirty="0"/>
        </a:p>
      </dgm:t>
    </dgm:pt>
    <dgm:pt modelId="{774B1F6B-FE4F-44C7-A7FB-AEC0E70B8A89}" type="parTrans" cxnId="{9FECE9F9-B319-48C0-BCCD-A238C546A687}">
      <dgm:prSet/>
      <dgm:spPr/>
      <dgm:t>
        <a:bodyPr/>
        <a:lstStyle/>
        <a:p>
          <a:endParaRPr lang="ru-RU"/>
        </a:p>
      </dgm:t>
    </dgm:pt>
    <dgm:pt modelId="{1936DB11-1112-400E-8262-CBAA48776662}" type="sibTrans" cxnId="{9FECE9F9-B319-48C0-BCCD-A238C546A687}">
      <dgm:prSet/>
      <dgm:spPr/>
      <dgm:t>
        <a:bodyPr/>
        <a:lstStyle/>
        <a:p>
          <a:endParaRPr lang="ru-RU"/>
        </a:p>
      </dgm:t>
    </dgm:pt>
    <dgm:pt modelId="{D1CC0079-089A-4E28-849B-8A765EA93947}" type="pres">
      <dgm:prSet presAssocID="{99D97F7B-F2F0-4273-86BB-0271A805D8A7}" presName="linear" presStyleCnt="0">
        <dgm:presLayoutVars>
          <dgm:animLvl val="lvl"/>
          <dgm:resizeHandles val="exact"/>
        </dgm:presLayoutVars>
      </dgm:prSet>
      <dgm:spPr/>
      <dgm:t>
        <a:bodyPr/>
        <a:lstStyle/>
        <a:p>
          <a:endParaRPr lang="ru-RU"/>
        </a:p>
      </dgm:t>
    </dgm:pt>
    <dgm:pt modelId="{2A53E965-B9DE-4168-A5BB-B0206166E137}" type="pres">
      <dgm:prSet presAssocID="{B78EF755-2D62-4D10-B82D-C2F7136644FE}" presName="parentText" presStyleLbl="node1" presStyleIdx="0" presStyleCnt="3" custScaleX="105739" custScaleY="61247" custLinFactY="-17990" custLinFactNeighborX="4864" custLinFactNeighborY="-100000">
        <dgm:presLayoutVars>
          <dgm:chMax val="0"/>
          <dgm:bulletEnabled val="1"/>
        </dgm:presLayoutVars>
      </dgm:prSet>
      <dgm:spPr/>
      <dgm:t>
        <a:bodyPr/>
        <a:lstStyle/>
        <a:p>
          <a:endParaRPr lang="ru-RU"/>
        </a:p>
      </dgm:t>
    </dgm:pt>
    <dgm:pt modelId="{FC605D07-E7D6-44AC-B2A5-BE737FACFF2D}" type="pres">
      <dgm:prSet presAssocID="{99027FE6-42DB-424A-8956-E2BA4D6CC227}" presName="spacer" presStyleCnt="0"/>
      <dgm:spPr/>
    </dgm:pt>
    <dgm:pt modelId="{1AB89DA3-7588-4575-8255-3D956155B99D}" type="pres">
      <dgm:prSet presAssocID="{25BB96F5-7A59-4DE9-9D2C-7BB6FFD18B96}" presName="parentText" presStyleLbl="node1" presStyleIdx="1" presStyleCnt="3" custScaleX="99416" custLinFactNeighborX="1277" custLinFactNeighborY="2925">
        <dgm:presLayoutVars>
          <dgm:chMax val="0"/>
          <dgm:bulletEnabled val="1"/>
        </dgm:presLayoutVars>
      </dgm:prSet>
      <dgm:spPr/>
      <dgm:t>
        <a:bodyPr/>
        <a:lstStyle/>
        <a:p>
          <a:endParaRPr lang="ru-RU"/>
        </a:p>
      </dgm:t>
    </dgm:pt>
    <dgm:pt modelId="{6658B73F-9965-48D8-8773-BAC82BCF4D0A}" type="pres">
      <dgm:prSet presAssocID="{25BB96F5-7A59-4DE9-9D2C-7BB6FFD18B96}" presName="childText" presStyleLbl="revTx" presStyleIdx="0" presStyleCnt="1">
        <dgm:presLayoutVars>
          <dgm:bulletEnabled val="1"/>
        </dgm:presLayoutVars>
      </dgm:prSet>
      <dgm:spPr/>
      <dgm:t>
        <a:bodyPr/>
        <a:lstStyle/>
        <a:p>
          <a:endParaRPr lang="ru-RU"/>
        </a:p>
      </dgm:t>
    </dgm:pt>
    <dgm:pt modelId="{FF89574D-76A4-45E6-98D3-FEAC5CA48A9E}" type="pres">
      <dgm:prSet presAssocID="{33190856-D32A-4C9B-BDEE-602C86ADC35E}" presName="parentText" presStyleLbl="node1" presStyleIdx="2" presStyleCnt="3">
        <dgm:presLayoutVars>
          <dgm:chMax val="0"/>
          <dgm:bulletEnabled val="1"/>
        </dgm:presLayoutVars>
      </dgm:prSet>
      <dgm:spPr/>
      <dgm:t>
        <a:bodyPr/>
        <a:lstStyle/>
        <a:p>
          <a:endParaRPr lang="ru-RU"/>
        </a:p>
      </dgm:t>
    </dgm:pt>
  </dgm:ptLst>
  <dgm:cxnLst>
    <dgm:cxn modelId="{04D80AAA-BD66-4B23-B809-07E875E3F0BE}" srcId="{99D97F7B-F2F0-4273-86BB-0271A805D8A7}" destId="{B78EF755-2D62-4D10-B82D-C2F7136644FE}" srcOrd="0" destOrd="0" parTransId="{7FD2B4CA-C2E3-4CFD-8019-B7CBDF1D336B}" sibTransId="{99027FE6-42DB-424A-8956-E2BA4D6CC227}"/>
    <dgm:cxn modelId="{C09DA725-A7AC-48D3-A6AC-EEC29ED6ECC9}" type="presOf" srcId="{33190856-D32A-4C9B-BDEE-602C86ADC35E}" destId="{FF89574D-76A4-45E6-98D3-FEAC5CA48A9E}" srcOrd="0" destOrd="0" presId="urn:microsoft.com/office/officeart/2005/8/layout/vList2"/>
    <dgm:cxn modelId="{431DC746-FA00-4108-96D2-720E48E8531F}" type="presOf" srcId="{B78EF755-2D62-4D10-B82D-C2F7136644FE}" destId="{2A53E965-B9DE-4168-A5BB-B0206166E137}" srcOrd="0" destOrd="0" presId="urn:microsoft.com/office/officeart/2005/8/layout/vList2"/>
    <dgm:cxn modelId="{F71CC5C9-0F06-4194-B82A-562C45430C3C}" type="presOf" srcId="{1C48D4E4-99DE-442B-9E64-BA957BE349CF}" destId="{6658B73F-9965-48D8-8773-BAC82BCF4D0A}" srcOrd="0" destOrd="0" presId="urn:microsoft.com/office/officeart/2005/8/layout/vList2"/>
    <dgm:cxn modelId="{9FECE9F9-B319-48C0-BCCD-A238C546A687}" srcId="{99D97F7B-F2F0-4273-86BB-0271A805D8A7}" destId="{33190856-D32A-4C9B-BDEE-602C86ADC35E}" srcOrd="2" destOrd="0" parTransId="{774B1F6B-FE4F-44C7-A7FB-AEC0E70B8A89}" sibTransId="{1936DB11-1112-400E-8262-CBAA48776662}"/>
    <dgm:cxn modelId="{1C1B3F37-FC85-4476-B087-31480D6FC1EB}" srcId="{99D97F7B-F2F0-4273-86BB-0271A805D8A7}" destId="{25BB96F5-7A59-4DE9-9D2C-7BB6FFD18B96}" srcOrd="1" destOrd="0" parTransId="{C53AF1F4-98B1-40AF-BA42-0543389FE0C3}" sibTransId="{DB72AE30-BBD7-41DE-ABC9-561446415B9A}"/>
    <dgm:cxn modelId="{341474FA-4B52-49E6-9C0D-12E5F715A7FC}" srcId="{25BB96F5-7A59-4DE9-9D2C-7BB6FFD18B96}" destId="{1C48D4E4-99DE-442B-9E64-BA957BE349CF}" srcOrd="0" destOrd="0" parTransId="{80D0790D-5A9C-4481-8741-6CA9051AD073}" sibTransId="{F5483291-3C6B-48BD-A462-A172F931FDA4}"/>
    <dgm:cxn modelId="{3728FE23-C3D5-47AE-917F-8617E9D664D7}" type="presOf" srcId="{25BB96F5-7A59-4DE9-9D2C-7BB6FFD18B96}" destId="{1AB89DA3-7588-4575-8255-3D956155B99D}" srcOrd="0" destOrd="0" presId="urn:microsoft.com/office/officeart/2005/8/layout/vList2"/>
    <dgm:cxn modelId="{9217D932-8483-4D48-8893-2DD80BBCE59E}" type="presOf" srcId="{99D97F7B-F2F0-4273-86BB-0271A805D8A7}" destId="{D1CC0079-089A-4E28-849B-8A765EA93947}" srcOrd="0" destOrd="0" presId="urn:microsoft.com/office/officeart/2005/8/layout/vList2"/>
    <dgm:cxn modelId="{3DB21EB0-C889-4F2C-ACEC-DB5FDA9B6A4E}" type="presParOf" srcId="{D1CC0079-089A-4E28-849B-8A765EA93947}" destId="{2A53E965-B9DE-4168-A5BB-B0206166E137}" srcOrd="0" destOrd="0" presId="urn:microsoft.com/office/officeart/2005/8/layout/vList2"/>
    <dgm:cxn modelId="{5E25D2D8-7070-426D-B82B-41CC4E9CF467}" type="presParOf" srcId="{D1CC0079-089A-4E28-849B-8A765EA93947}" destId="{FC605D07-E7D6-44AC-B2A5-BE737FACFF2D}" srcOrd="1" destOrd="0" presId="urn:microsoft.com/office/officeart/2005/8/layout/vList2"/>
    <dgm:cxn modelId="{B2139C78-7BFF-44B9-8347-E5DAC0750573}" type="presParOf" srcId="{D1CC0079-089A-4E28-849B-8A765EA93947}" destId="{1AB89DA3-7588-4575-8255-3D956155B99D}" srcOrd="2" destOrd="0" presId="urn:microsoft.com/office/officeart/2005/8/layout/vList2"/>
    <dgm:cxn modelId="{C6FEE565-26C8-4EF3-93E5-A2D3D2A4641C}" type="presParOf" srcId="{D1CC0079-089A-4E28-849B-8A765EA93947}" destId="{6658B73F-9965-48D8-8773-BAC82BCF4D0A}" srcOrd="3" destOrd="0" presId="urn:microsoft.com/office/officeart/2005/8/layout/vList2"/>
    <dgm:cxn modelId="{2A84D8B8-7253-4C83-AFD1-B51EA5CD8FB2}" type="presParOf" srcId="{D1CC0079-089A-4E28-849B-8A765EA93947}" destId="{FF89574D-76A4-45E6-98D3-FEAC5CA48A9E}"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E965-B9DE-4168-A5BB-B0206166E137}">
      <dsp:nvSpPr>
        <dsp:cNvPr id="0" name=""/>
        <dsp:cNvSpPr/>
      </dsp:nvSpPr>
      <dsp:spPr>
        <a:xfrm>
          <a:off x="0" y="336000"/>
          <a:ext cx="3888432" cy="577516"/>
        </a:xfrm>
        <a:prstGeom prst="roundRect">
          <a:avLst/>
        </a:prstGeom>
        <a:solidFill>
          <a:srgbClr val="35E31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Цель</a:t>
          </a:r>
          <a:r>
            <a:rPr lang="ru-RU" sz="1400" kern="1200" dirty="0" smtClean="0">
              <a:latin typeface="Arial" panose="020B0604020202020204" pitchFamily="34" charset="0"/>
              <a:cs typeface="Arial" panose="020B0604020202020204" pitchFamily="34" charset="0"/>
            </a:rPr>
            <a:t>: исследовать назначение кукол и их связь с народными традициями.</a:t>
          </a:r>
          <a:endParaRPr lang="ru-RU" sz="1400" kern="1200" dirty="0"/>
        </a:p>
      </dsp:txBody>
      <dsp:txXfrm>
        <a:off x="28192" y="364192"/>
        <a:ext cx="3832048" cy="521132"/>
      </dsp:txXfrm>
    </dsp:sp>
    <dsp:sp modelId="{1AB89DA3-7588-4575-8255-3D956155B99D}">
      <dsp:nvSpPr>
        <dsp:cNvPr id="0" name=""/>
        <dsp:cNvSpPr/>
      </dsp:nvSpPr>
      <dsp:spPr>
        <a:xfrm>
          <a:off x="45284" y="1114311"/>
          <a:ext cx="3843147" cy="942930"/>
        </a:xfrm>
        <a:prstGeom prst="round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Методы исследования: </a:t>
          </a:r>
          <a:r>
            <a:rPr lang="ru-RU" sz="1400" kern="1200" dirty="0" smtClean="0">
              <a:latin typeface="Arial" panose="020B0604020202020204" pitchFamily="34" charset="0"/>
              <a:cs typeface="Arial" panose="020B0604020202020204" pitchFamily="34" charset="0"/>
            </a:rPr>
            <a:t>изучение литературы, интернет ресурсов, беседа  с педагогом по народной культуре,  обобщение полученной информации</a:t>
          </a:r>
          <a:endParaRPr lang="ru-RU" sz="1400" kern="1200" dirty="0">
            <a:latin typeface="Arial" panose="020B0604020202020204" pitchFamily="34" charset="0"/>
            <a:cs typeface="Arial" panose="020B0604020202020204" pitchFamily="34" charset="0"/>
          </a:endParaRPr>
        </a:p>
      </dsp:txBody>
      <dsp:txXfrm>
        <a:off x="91314" y="1160341"/>
        <a:ext cx="3751087" cy="850870"/>
      </dsp:txXfrm>
    </dsp:sp>
    <dsp:sp modelId="{6658B73F-9965-48D8-8773-BAC82BCF4D0A}">
      <dsp:nvSpPr>
        <dsp:cNvPr id="0" name=""/>
        <dsp:cNvSpPr/>
      </dsp:nvSpPr>
      <dsp:spPr>
        <a:xfrm>
          <a:off x="0" y="2054825"/>
          <a:ext cx="3888432" cy="8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6350" rIns="35560" bIns="6350" numCol="1" spcCol="1270" anchor="t" anchorCtr="0">
          <a:noAutofit/>
        </a:bodyPr>
        <a:lstStyle/>
        <a:p>
          <a:pPr marL="57150" lvl="1" indent="-57150" algn="l" defTabSz="177800">
            <a:lnSpc>
              <a:spcPct val="90000"/>
            </a:lnSpc>
            <a:spcBef>
              <a:spcPct val="0"/>
            </a:spcBef>
            <a:spcAft>
              <a:spcPct val="20000"/>
            </a:spcAft>
            <a:buChar char="••"/>
          </a:pPr>
          <a:endParaRPr lang="ru-RU" sz="400" kern="1200"/>
        </a:p>
      </dsp:txBody>
      <dsp:txXfrm>
        <a:off x="0" y="2054825"/>
        <a:ext cx="3888432" cy="82638"/>
      </dsp:txXfrm>
    </dsp:sp>
    <dsp:sp modelId="{FF89574D-76A4-45E6-98D3-FEAC5CA48A9E}">
      <dsp:nvSpPr>
        <dsp:cNvPr id="0" name=""/>
        <dsp:cNvSpPr/>
      </dsp:nvSpPr>
      <dsp:spPr>
        <a:xfrm>
          <a:off x="0" y="2137463"/>
          <a:ext cx="3888432" cy="942930"/>
        </a:xfrm>
        <a:prstGeom prst="roundRect">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Задачи</a:t>
          </a:r>
          <a:r>
            <a:rPr lang="ru-RU" sz="1400" kern="1200" dirty="0" smtClean="0">
              <a:latin typeface="Arial" panose="020B0604020202020204" pitchFamily="34" charset="0"/>
              <a:cs typeface="Arial" panose="020B0604020202020204" pitchFamily="34" charset="0"/>
            </a:rPr>
            <a:t>: определить разновидности кукол, их назначение и что они символизируют. Научиться изготовлению народных кукол</a:t>
          </a:r>
          <a:endParaRPr lang="ru-RU" sz="1400" kern="1200" dirty="0"/>
        </a:p>
      </dsp:txBody>
      <dsp:txXfrm>
        <a:off x="46030" y="2183493"/>
        <a:ext cx="3796372" cy="8508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92C28D-1584-4DEA-A0A9-0A6147FA3340}" type="datetimeFigureOut">
              <a:rPr lang="ru-RU" smtClean="0"/>
              <a:t>26.06.2020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133911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92C28D-1584-4DEA-A0A9-0A6147FA3340}" type="datetimeFigureOut">
              <a:rPr lang="ru-RU" smtClean="0"/>
              <a:t>26.06.2020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376931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92C28D-1584-4DEA-A0A9-0A6147FA3340}" type="datetimeFigureOut">
              <a:rPr lang="ru-RU" smtClean="0"/>
              <a:t>26.06.2020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386963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92C28D-1584-4DEA-A0A9-0A6147FA3340}" type="datetimeFigureOut">
              <a:rPr lang="ru-RU" smtClean="0"/>
              <a:t>26.06.2020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33671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92C28D-1584-4DEA-A0A9-0A6147FA3340}" type="datetimeFigureOut">
              <a:rPr lang="ru-RU" smtClean="0"/>
              <a:t>26.06.2020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335201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92C28D-1584-4DEA-A0A9-0A6147FA3340}" type="datetimeFigureOut">
              <a:rPr lang="ru-RU" smtClean="0"/>
              <a:t>26.06.2020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165688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92C28D-1584-4DEA-A0A9-0A6147FA3340}" type="datetimeFigureOut">
              <a:rPr lang="ru-RU" smtClean="0"/>
              <a:t>26.06.2020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107892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92C28D-1584-4DEA-A0A9-0A6147FA3340}" type="datetimeFigureOut">
              <a:rPr lang="ru-RU" smtClean="0"/>
              <a:t>26.06.2020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159514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92C28D-1584-4DEA-A0A9-0A6147FA3340}" type="datetimeFigureOut">
              <a:rPr lang="ru-RU" smtClean="0"/>
              <a:t>26.06.2020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371193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92C28D-1584-4DEA-A0A9-0A6147FA3340}" type="datetimeFigureOut">
              <a:rPr lang="ru-RU" smtClean="0"/>
              <a:t>26.06.2020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198507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92C28D-1584-4DEA-A0A9-0A6147FA3340}" type="datetimeFigureOut">
              <a:rPr lang="ru-RU" smtClean="0"/>
              <a:t>26.06.2020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725305-16D9-4CFA-B42D-4CCC0BF25F91}" type="slidenum">
              <a:rPr lang="ru-RU" smtClean="0"/>
              <a:t>‹#›</a:t>
            </a:fld>
            <a:endParaRPr lang="ru-RU"/>
          </a:p>
        </p:txBody>
      </p:sp>
    </p:spTree>
    <p:extLst>
      <p:ext uri="{BB962C8B-B14F-4D97-AF65-F5344CB8AC3E}">
        <p14:creationId xmlns:p14="http://schemas.microsoft.com/office/powerpoint/2010/main" val="366744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11000"/>
                    </a14:imgEffect>
                    <a14:imgEffect>
                      <a14:colorTemperature colorTemp="8800"/>
                    </a14:imgEffect>
                    <a14:imgEffect>
                      <a14:brightnessContrast bright="28000" contras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2C28D-1584-4DEA-A0A9-0A6147FA3340}" type="datetimeFigureOut">
              <a:rPr lang="ru-RU" smtClean="0"/>
              <a:t>26.06.2020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25305-16D9-4CFA-B42D-4CCC0BF25F91}" type="slidenum">
              <a:rPr lang="ru-RU" smtClean="0"/>
              <a:t>‹#›</a:t>
            </a:fld>
            <a:endParaRPr lang="ru-RU"/>
          </a:p>
        </p:txBody>
      </p:sp>
    </p:spTree>
    <p:extLst>
      <p:ext uri="{BB962C8B-B14F-4D97-AF65-F5344CB8AC3E}">
        <p14:creationId xmlns:p14="http://schemas.microsoft.com/office/powerpoint/2010/main" val="3881014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4077071"/>
          </a:xfrm>
        </p:spPr>
        <p:txBody>
          <a:bodyPr>
            <a:normAutofit/>
          </a:bodyPr>
          <a:lstStyle/>
          <a:p>
            <a:r>
              <a:rPr lang="ru-RU" sz="2800" b="1" i="1" dirty="0" smtClean="0">
                <a:latin typeface="Arial" panose="020B0604020202020204" pitchFamily="34" charset="0"/>
                <a:cs typeface="Arial" panose="020B0604020202020204" pitchFamily="34" charset="0"/>
              </a:rPr>
              <a:t/>
            </a:r>
            <a:br>
              <a:rPr lang="ru-RU" sz="2800" b="1" i="1" dirty="0" smtClean="0">
                <a:latin typeface="Arial" panose="020B0604020202020204" pitchFamily="34" charset="0"/>
                <a:cs typeface="Arial" panose="020B0604020202020204" pitchFamily="34" charset="0"/>
              </a:rPr>
            </a:br>
            <a:r>
              <a:rPr lang="ru-RU" sz="1400" b="1" i="1" dirty="0" smtClean="0">
                <a:latin typeface="Arial" panose="020B0604020202020204" pitchFamily="34" charset="0"/>
                <a:cs typeface="Arial" panose="020B0604020202020204" pitchFamily="34" charset="0"/>
              </a:rPr>
              <a:t>Муниципальное бюджетное дошкольное образовательное учреждение центр развития ребёнка детский сад № 5 «Рябинка»</a:t>
            </a:r>
            <a:r>
              <a:rPr lang="ru-RU" sz="2800" b="1" i="1" dirty="0">
                <a:latin typeface="Arial" panose="020B0604020202020204" pitchFamily="34" charset="0"/>
                <a:cs typeface="Arial" panose="020B0604020202020204" pitchFamily="34" charset="0"/>
              </a:rPr>
              <a:t/>
            </a:r>
            <a:br>
              <a:rPr lang="ru-RU" sz="2800" b="1" i="1" dirty="0">
                <a:latin typeface="Arial" panose="020B0604020202020204" pitchFamily="34" charset="0"/>
                <a:cs typeface="Arial" panose="020B0604020202020204" pitchFamily="34" charset="0"/>
              </a:rPr>
            </a:br>
            <a:r>
              <a:rPr lang="ru-RU" sz="2800" b="1" i="1" dirty="0" smtClean="0">
                <a:latin typeface="Arial" panose="020B0604020202020204" pitchFamily="34" charset="0"/>
                <a:cs typeface="Arial" panose="020B0604020202020204" pitchFamily="34" charset="0"/>
              </a:rPr>
              <a:t/>
            </a:r>
            <a:br>
              <a:rPr lang="ru-RU" sz="2800" b="1" i="1" dirty="0" smtClean="0">
                <a:latin typeface="Arial" panose="020B0604020202020204" pitchFamily="34" charset="0"/>
                <a:cs typeface="Arial" panose="020B0604020202020204" pitchFamily="34" charset="0"/>
              </a:rPr>
            </a:br>
            <a:r>
              <a:rPr lang="ru-RU" sz="2800" b="1" i="1" dirty="0">
                <a:latin typeface="Arial" panose="020B0604020202020204" pitchFamily="34" charset="0"/>
                <a:cs typeface="Arial" panose="020B0604020202020204" pitchFamily="34" charset="0"/>
              </a:rPr>
              <a:t/>
            </a:r>
            <a:br>
              <a:rPr lang="ru-RU" sz="2800" b="1" i="1" dirty="0">
                <a:latin typeface="Arial" panose="020B0604020202020204" pitchFamily="34" charset="0"/>
                <a:cs typeface="Arial" panose="020B0604020202020204" pitchFamily="34" charset="0"/>
              </a:rPr>
            </a:br>
            <a:r>
              <a:rPr lang="ru-RU" sz="2800" b="1" i="1" dirty="0" smtClean="0">
                <a:latin typeface="Arial" panose="020B0604020202020204" pitchFamily="34" charset="0"/>
                <a:cs typeface="Arial" panose="020B0604020202020204" pitchFamily="34" charset="0"/>
              </a:rPr>
              <a:t>Исследовательская работа на тему: </a:t>
            </a:r>
            <a:r>
              <a:rPr lang="ru-RU" sz="1400" b="1" i="1" dirty="0" smtClean="0">
                <a:latin typeface="Arial" panose="020B0604020202020204" pitchFamily="34" charset="0"/>
                <a:cs typeface="Arial" panose="020B0604020202020204" pitchFamily="34" charset="0"/>
              </a:rPr>
              <a:t/>
            </a:r>
            <a:br>
              <a:rPr lang="ru-RU" sz="1400" b="1" i="1" dirty="0" smtClean="0">
                <a:latin typeface="Arial" panose="020B0604020202020204" pitchFamily="34" charset="0"/>
                <a:cs typeface="Arial" panose="020B0604020202020204" pitchFamily="34" charset="0"/>
              </a:rPr>
            </a:br>
            <a:r>
              <a:rPr lang="ru-RU" b="1" i="1" dirty="0" smtClean="0">
                <a:cs typeface="Arial" panose="020B0604020202020204" pitchFamily="34" charset="0"/>
              </a:rPr>
              <a:t>«</a:t>
            </a:r>
            <a:r>
              <a:rPr lang="ru-RU" b="1" i="1" dirty="0" smtClean="0"/>
              <a:t>Волшебный бабушкин сундучок»</a:t>
            </a:r>
            <a:endParaRPr lang="ru-RU" b="1" i="1" dirty="0"/>
          </a:p>
        </p:txBody>
      </p:sp>
      <p:sp>
        <p:nvSpPr>
          <p:cNvPr id="3" name="Подзаголовок 2"/>
          <p:cNvSpPr>
            <a:spLocks noGrp="1"/>
          </p:cNvSpPr>
          <p:nvPr>
            <p:ph type="subTitle" idx="1"/>
          </p:nvPr>
        </p:nvSpPr>
        <p:spPr>
          <a:xfrm>
            <a:off x="5220072" y="3861048"/>
            <a:ext cx="2880320" cy="1800200"/>
          </a:xfrm>
        </p:spPr>
        <p:txBody>
          <a:bodyPr>
            <a:noAutofit/>
          </a:bodyPr>
          <a:lstStyle/>
          <a:p>
            <a:pPr algn="l"/>
            <a:r>
              <a:rPr lang="ru-RU" sz="1400" b="1" i="1" dirty="0" smtClean="0">
                <a:solidFill>
                  <a:schemeClr val="tx1"/>
                </a:solidFill>
                <a:latin typeface="Arial" panose="020B0604020202020204" pitchFamily="34" charset="0"/>
                <a:cs typeface="Arial" panose="020B0604020202020204" pitchFamily="34" charset="0"/>
              </a:rPr>
              <a:t>Выполнила: воспитанница группы №5 «Солнышко» </a:t>
            </a:r>
            <a:r>
              <a:rPr lang="ru-RU" sz="1400" b="1" i="1" dirty="0" err="1" smtClean="0">
                <a:solidFill>
                  <a:schemeClr val="tx1"/>
                </a:solidFill>
                <a:latin typeface="Arial" panose="020B0604020202020204" pitchFamily="34" charset="0"/>
                <a:cs typeface="Arial" panose="020B0604020202020204" pitchFamily="34" charset="0"/>
              </a:rPr>
              <a:t>Сафаева</a:t>
            </a:r>
            <a:r>
              <a:rPr lang="ru-RU" sz="1400" b="1" i="1" dirty="0" smtClean="0">
                <a:solidFill>
                  <a:schemeClr val="tx1"/>
                </a:solidFill>
                <a:latin typeface="Arial" panose="020B0604020202020204" pitchFamily="34" charset="0"/>
                <a:cs typeface="Arial" panose="020B0604020202020204" pitchFamily="34" charset="0"/>
              </a:rPr>
              <a:t> Маша. </a:t>
            </a:r>
          </a:p>
          <a:p>
            <a:pPr algn="l"/>
            <a:r>
              <a:rPr lang="ru-RU" sz="1400" b="1" i="1" dirty="0" err="1" smtClean="0">
                <a:solidFill>
                  <a:schemeClr val="tx1"/>
                </a:solidFill>
                <a:latin typeface="Arial" panose="020B0604020202020204" pitchFamily="34" charset="0"/>
                <a:cs typeface="Arial" panose="020B0604020202020204" pitchFamily="34" charset="0"/>
              </a:rPr>
              <a:t>Руководитель</a:t>
            </a:r>
            <a:r>
              <a:rPr lang="ru-RU" sz="1400" b="1" i="1" dirty="0" err="1" smtClean="0">
                <a:solidFill>
                  <a:schemeClr val="tx1"/>
                </a:solidFill>
                <a:latin typeface="Arial" panose="020B0604020202020204" pitchFamily="34" charset="0"/>
                <a:cs typeface="Arial" panose="020B0604020202020204" pitchFamily="34" charset="0"/>
              </a:rPr>
              <a:t>:</a:t>
            </a:r>
            <a:r>
              <a:rPr lang="ru-RU" sz="1400" dirty="0" err="1" smtClean="0">
                <a:latin typeface="Arial" panose="020B0604020202020204" pitchFamily="34" charset="0"/>
                <a:cs typeface="Arial" panose="020B0604020202020204" pitchFamily="34" charset="0"/>
              </a:rPr>
              <a:t>.</a:t>
            </a:r>
            <a:r>
              <a:rPr lang="ru-RU" sz="1400" b="1" dirty="0" err="1" smtClean="0">
                <a:latin typeface="Arial" panose="020B0604020202020204" pitchFamily="34" charset="0"/>
                <a:cs typeface="Arial" panose="020B0604020202020204" pitchFamily="34" charset="0"/>
              </a:rPr>
              <a:t>воспитатель</a:t>
            </a:r>
            <a:endParaRPr lang="ru-RU" sz="1400" dirty="0" smtClean="0">
              <a:latin typeface="Arial" panose="020B0604020202020204" pitchFamily="34" charset="0"/>
              <a:cs typeface="Arial" panose="020B0604020202020204" pitchFamily="34" charset="0"/>
            </a:endParaRPr>
          </a:p>
          <a:p>
            <a:pPr algn="l"/>
            <a:r>
              <a:rPr lang="ru-RU" sz="1400" b="1" dirty="0" smtClean="0">
                <a:solidFill>
                  <a:schemeClr val="tx1"/>
                </a:solidFill>
                <a:latin typeface="Arial" panose="020B0604020202020204" pitchFamily="34" charset="0"/>
                <a:cs typeface="Arial" panose="020B0604020202020204" pitchFamily="34" charset="0"/>
              </a:rPr>
              <a:t>Литвинова Марина </a:t>
            </a:r>
            <a:r>
              <a:rPr lang="ru-RU" sz="1400" b="1" dirty="0">
                <a:solidFill>
                  <a:schemeClr val="tx1"/>
                </a:solidFill>
                <a:latin typeface="Arial" panose="020B0604020202020204" pitchFamily="34" charset="0"/>
                <a:cs typeface="Arial" panose="020B0604020202020204" pitchFamily="34" charset="0"/>
              </a:rPr>
              <a:t>И</a:t>
            </a:r>
            <a:r>
              <a:rPr lang="ru-RU" sz="1400" b="1" dirty="0" smtClean="0">
                <a:solidFill>
                  <a:schemeClr val="tx1"/>
                </a:solidFill>
                <a:latin typeface="Arial" panose="020B0604020202020204" pitchFamily="34" charset="0"/>
                <a:cs typeface="Arial" panose="020B0604020202020204" pitchFamily="34" charset="0"/>
              </a:rPr>
              <a:t>вановна</a:t>
            </a:r>
          </a:p>
          <a:p>
            <a:pPr algn="l"/>
            <a:endParaRPr lang="ru-RU"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454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764704"/>
            <a:ext cx="6984776" cy="796950"/>
          </a:xfrm>
        </p:spPr>
        <p:txBody>
          <a:bodyPr/>
          <a:lstStyle/>
          <a:p>
            <a:r>
              <a:rPr lang="ru-RU" dirty="0" smtClean="0">
                <a:solidFill>
                  <a:srgbClr val="7030A0"/>
                </a:solidFill>
                <a:latin typeface="Arial" panose="020B0604020202020204" pitchFamily="34" charset="0"/>
                <a:cs typeface="Arial" panose="020B0604020202020204" pitchFamily="34" charset="0"/>
              </a:rPr>
              <a:t>Спасибо за внимание!</a:t>
            </a:r>
            <a:endParaRPr lang="ru-RU" dirty="0">
              <a:solidFill>
                <a:srgbClr val="7030A0"/>
              </a:solidFill>
              <a:latin typeface="Arial" panose="020B0604020202020204" pitchFamily="34" charset="0"/>
              <a:cs typeface="Arial" panose="020B0604020202020204" pitchFamily="34"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628800"/>
            <a:ext cx="5925344" cy="3327244"/>
          </a:xfrm>
        </p:spPr>
      </p:pic>
    </p:spTree>
    <p:extLst>
      <p:ext uri="{BB962C8B-B14F-4D97-AF65-F5344CB8AC3E}">
        <p14:creationId xmlns:p14="http://schemas.microsoft.com/office/powerpoint/2010/main" val="8044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2592288" cy="4752528"/>
          </a:xfrm>
        </p:spPr>
        <p:txBody>
          <a:bodyPr>
            <a:noAutofit/>
          </a:bodyPr>
          <a:lstStyle/>
          <a:p>
            <a:pPr algn="l"/>
            <a:r>
              <a:rPr lang="ru-RU" sz="1400" dirty="0" smtClean="0">
                <a:solidFill>
                  <a:srgbClr val="7030A0"/>
                </a:solidFill>
                <a:latin typeface="Arial" panose="020B0604020202020204" pitchFamily="34" charset="0"/>
                <a:cs typeface="Arial" panose="020B0604020202020204" pitchFamily="34" charset="0"/>
              </a:rPr>
              <a:t>Меня зовут </a:t>
            </a:r>
            <a:r>
              <a:rPr lang="ru-RU" sz="1400" dirty="0" err="1" smtClean="0">
                <a:solidFill>
                  <a:srgbClr val="7030A0"/>
                </a:solidFill>
                <a:latin typeface="Arial" panose="020B0604020202020204" pitchFamily="34" charset="0"/>
                <a:cs typeface="Arial" panose="020B0604020202020204" pitchFamily="34" charset="0"/>
              </a:rPr>
              <a:t>Сафаева</a:t>
            </a:r>
            <a:r>
              <a:rPr lang="ru-RU" sz="1400" dirty="0" smtClean="0">
                <a:solidFill>
                  <a:srgbClr val="7030A0"/>
                </a:solidFill>
                <a:latin typeface="Arial" panose="020B0604020202020204" pitchFamily="34" charset="0"/>
                <a:cs typeface="Arial" panose="020B0604020202020204" pitchFamily="34" charset="0"/>
              </a:rPr>
              <a:t> Маша. Мне 5 лет.</a:t>
            </a:r>
            <a:br>
              <a:rPr lang="ru-RU" sz="1400" dirty="0" smtClean="0">
                <a:solidFill>
                  <a:srgbClr val="7030A0"/>
                </a:solidFill>
                <a:latin typeface="Arial" panose="020B0604020202020204" pitchFamily="34" charset="0"/>
                <a:cs typeface="Arial" panose="020B0604020202020204" pitchFamily="34" charset="0"/>
              </a:rPr>
            </a:br>
            <a:r>
              <a:rPr lang="ru-RU" sz="1400" dirty="0" smtClean="0">
                <a:solidFill>
                  <a:srgbClr val="7030A0"/>
                </a:solidFill>
                <a:latin typeface="Arial" panose="020B0604020202020204" pitchFamily="34" charset="0"/>
                <a:cs typeface="Arial" panose="020B0604020202020204" pitchFamily="34" charset="0"/>
              </a:rPr>
              <a:t>Я посещаю детский сад №5 «Рябинка». </a:t>
            </a:r>
            <a:r>
              <a:rPr lang="ru-RU" sz="1400" dirty="0">
                <a:solidFill>
                  <a:srgbClr val="7030A0"/>
                </a:solidFill>
                <a:latin typeface="Arial" panose="020B0604020202020204" pitchFamily="34" charset="0"/>
                <a:cs typeface="Arial" panose="020B0604020202020204" pitchFamily="34" charset="0"/>
              </a:rPr>
              <a:t> </a:t>
            </a:r>
            <a:r>
              <a:rPr lang="ru-RU" sz="1400" dirty="0" smtClean="0">
                <a:solidFill>
                  <a:srgbClr val="7030A0"/>
                </a:solidFill>
                <a:latin typeface="Arial" panose="020B0604020202020204" pitchFamily="34" charset="0"/>
                <a:cs typeface="Arial" panose="020B0604020202020204" pitchFamily="34" charset="0"/>
              </a:rPr>
              <a:t>Совсем  недавно я побывала на празднике «Масленица», где меня заинтересовала огромная кукла-чучело.  Я решила провести исследование, что это за кукла, как её делают, какие куклы были у наших бабушек</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548680"/>
            <a:ext cx="4440887" cy="5040560"/>
          </a:xfrm>
        </p:spPr>
      </p:pic>
    </p:spTree>
    <p:extLst>
      <p:ext uri="{BB962C8B-B14F-4D97-AF65-F5344CB8AC3E}">
        <p14:creationId xmlns:p14="http://schemas.microsoft.com/office/powerpoint/2010/main" val="236318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6768752" cy="1296144"/>
          </a:xfrm>
          <a:solidFill>
            <a:srgbClr val="FFC000"/>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l"/>
            <a:r>
              <a:rPr lang="ru-RU" sz="1600" b="1" dirty="0" smtClean="0">
                <a:solidFill>
                  <a:schemeClr val="tx1"/>
                </a:solidFill>
                <a:latin typeface="Arial" panose="020B0604020202020204" pitchFamily="34" charset="0"/>
                <a:cs typeface="Arial" panose="020B0604020202020204" pitchFamily="34" charset="0"/>
              </a:rPr>
              <a:t>Гипотеза исследования: </a:t>
            </a:r>
            <a:r>
              <a:rPr lang="ru-RU" sz="1600" dirty="0" smtClean="0">
                <a:solidFill>
                  <a:schemeClr val="tx1"/>
                </a:solidFill>
                <a:latin typeface="Arial" panose="020B0604020202020204" pitchFamily="34" charset="0"/>
                <a:cs typeface="Arial" panose="020B0604020202020204" pitchFamily="34" charset="0"/>
              </a:rPr>
              <a:t>куклы существуют не только для того, чтобы ими играли дети. Есть куклы, которые связаны с народными традициями.</a:t>
            </a:r>
            <a:br>
              <a:rPr lang="ru-RU" sz="1600" dirty="0" smtClean="0">
                <a:solidFill>
                  <a:schemeClr val="tx1"/>
                </a:solidFill>
                <a:latin typeface="Arial" panose="020B0604020202020204" pitchFamily="34" charset="0"/>
                <a:cs typeface="Arial" panose="020B0604020202020204" pitchFamily="34" charset="0"/>
              </a:rPr>
            </a:br>
            <a:r>
              <a:rPr lang="ru-RU" sz="1600" dirty="0" smtClean="0">
                <a:solidFill>
                  <a:schemeClr val="tx1"/>
                </a:solidFill>
                <a:latin typeface="Arial" panose="020B0604020202020204" pitchFamily="34" charset="0"/>
                <a:cs typeface="Arial" panose="020B0604020202020204" pitchFamily="34" charset="0"/>
              </a:rPr>
              <a:t/>
            </a:r>
            <a:br>
              <a:rPr lang="ru-RU" sz="1600"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Объект исследования</a:t>
            </a:r>
            <a:r>
              <a:rPr lang="ru-RU" sz="1600" dirty="0" smtClean="0">
                <a:solidFill>
                  <a:schemeClr val="tx1"/>
                </a:solidFill>
                <a:latin typeface="Arial" panose="020B0604020202020204" pitchFamily="34" charset="0"/>
                <a:cs typeface="Arial" panose="020B0604020202020204" pitchFamily="34" charset="0"/>
              </a:rPr>
              <a:t>: тряпичная кукла.</a:t>
            </a:r>
            <a:endParaRPr lang="ru-RU" sz="1600" dirty="0">
              <a:solidFill>
                <a:schemeClr val="tx1"/>
              </a:solidFill>
              <a:latin typeface="Arial" panose="020B0604020202020204" pitchFamily="34" charset="0"/>
              <a:cs typeface="Arial" panose="020B0604020202020204" pitchFamily="34" charset="0"/>
            </a:endParaRPr>
          </a:p>
        </p:txBody>
      </p:sp>
      <p:graphicFrame>
        <p:nvGraphicFramePr>
          <p:cNvPr id="14" name="Объект 13"/>
          <p:cNvGraphicFramePr>
            <a:graphicFrameLocks noGrp="1"/>
          </p:cNvGraphicFramePr>
          <p:nvPr>
            <p:ph sz="half" idx="1"/>
            <p:extLst>
              <p:ext uri="{D42A27DB-BD31-4B8C-83A1-F6EECF244321}">
                <p14:modId xmlns:p14="http://schemas.microsoft.com/office/powerpoint/2010/main" val="3817096024"/>
              </p:ext>
            </p:extLst>
          </p:nvPr>
        </p:nvGraphicFramePr>
        <p:xfrm>
          <a:off x="1043608" y="1916832"/>
          <a:ext cx="388843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Объект 17"/>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5848210" y="2276475"/>
            <a:ext cx="1767168" cy="2665413"/>
          </a:xfrm>
        </p:spPr>
      </p:pic>
    </p:spTree>
    <p:extLst>
      <p:ext uri="{BB962C8B-B14F-4D97-AF65-F5344CB8AC3E}">
        <p14:creationId xmlns:p14="http://schemas.microsoft.com/office/powerpoint/2010/main" val="87120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1052736"/>
            <a:ext cx="7416824" cy="1296144"/>
          </a:xfrm>
        </p:spPr>
        <p:txBody>
          <a:bodyPr>
            <a:normAutofit fontScale="90000"/>
          </a:bodyPr>
          <a:lstStyle/>
          <a:p>
            <a:pPr algn="l"/>
            <a:r>
              <a:rPr lang="ru-RU" sz="1600" dirty="0">
                <a:solidFill>
                  <a:srgbClr val="7030A0"/>
                </a:solidFill>
              </a:rPr>
              <a:t>Игровые куклы предназначались для игры детям. Кукла  </a:t>
            </a:r>
            <a:r>
              <a:rPr lang="ru-RU" sz="1600" dirty="0" err="1">
                <a:solidFill>
                  <a:srgbClr val="7030A0"/>
                </a:solidFill>
              </a:rPr>
              <a:t>Стригушка</a:t>
            </a:r>
            <a:r>
              <a:rPr lang="ru-RU" sz="1600" dirty="0">
                <a:solidFill>
                  <a:srgbClr val="7030A0"/>
                </a:solidFill>
              </a:rPr>
              <a:t> делалась из стриженой травы. Когда мама уходила в поле, она брала ребенка, и, чтобы он мог играть с чем-то, делала ему куклу из травы. Часто </a:t>
            </a:r>
            <a:r>
              <a:rPr lang="ru-RU" sz="1600" dirty="0" err="1">
                <a:solidFill>
                  <a:srgbClr val="7030A0"/>
                </a:solidFill>
              </a:rPr>
              <a:t>Стригушку</a:t>
            </a:r>
            <a:r>
              <a:rPr lang="ru-RU" sz="1600" dirty="0">
                <a:solidFill>
                  <a:srgbClr val="7030A0"/>
                </a:solidFill>
              </a:rPr>
              <a:t> использовали и в лечебных целях. Когда ребенок болел, то в такую куклу вплетали лечебные травы. А когда ребенок играл с ней, то запах травы оказывал лечебное действие на него.</a:t>
            </a:r>
            <a:br>
              <a:rPr lang="ru-RU" sz="1600" dirty="0">
                <a:solidFill>
                  <a:srgbClr val="7030A0"/>
                </a:solidFill>
              </a:rPr>
            </a:br>
            <a:r>
              <a:rPr lang="ru-RU" sz="1600" dirty="0">
                <a:solidFill>
                  <a:srgbClr val="7030A0"/>
                </a:solidFill>
              </a:rPr>
              <a:t>Зайчика на пальчик делали детям с трех лет. Игрушку родители давали детям, когда уходили из дома, и если становиться скучно или страшно, с зайчиком можно было поговорить, пожаловаться или просто поиграть.</a:t>
            </a:r>
            <a:r>
              <a:rPr lang="ru-RU" sz="1600" dirty="0"/>
              <a:t/>
            </a:r>
            <a:br>
              <a:rPr lang="ru-RU" sz="1600" dirty="0"/>
            </a:br>
            <a:r>
              <a:rPr lang="ru-RU" sz="1800" dirty="0" smtClean="0"/>
              <a:t>.</a:t>
            </a:r>
            <a:r>
              <a:rPr lang="ru-RU" sz="1800" dirty="0"/>
              <a:t/>
            </a:r>
            <a:br>
              <a:rPr lang="ru-RU" sz="1800" dirty="0"/>
            </a:br>
            <a:endParaRPr lang="ru-RU" sz="1800" dirty="0">
              <a:latin typeface="Arial" panose="020B0604020202020204" pitchFamily="34" charset="0"/>
              <a:cs typeface="Arial" panose="020B0604020202020204" pitchFamily="34" charset="0"/>
            </a:endParaRPr>
          </a:p>
        </p:txBody>
      </p:sp>
      <p:pic>
        <p:nvPicPr>
          <p:cNvPr id="10" name="Объект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8" y="2348881"/>
            <a:ext cx="3057525" cy="2592287"/>
          </a:xfrm>
        </p:spPr>
      </p:pic>
      <p:pic>
        <p:nvPicPr>
          <p:cNvPr id="11" name="Объект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8104" y="2348880"/>
            <a:ext cx="2472680" cy="2624832"/>
          </a:xfrm>
        </p:spPr>
      </p:pic>
    </p:spTree>
    <p:extLst>
      <p:ext uri="{BB962C8B-B14F-4D97-AF65-F5344CB8AC3E}">
        <p14:creationId xmlns:p14="http://schemas.microsoft.com/office/powerpoint/2010/main" val="123028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7200800" cy="1512168"/>
          </a:xfrm>
        </p:spPr>
        <p:txBody>
          <a:bodyPr>
            <a:normAutofit fontScale="90000"/>
          </a:bodyPr>
          <a:lstStyle/>
          <a:p>
            <a:pPr algn="l"/>
            <a:r>
              <a:rPr lang="ru-RU" sz="1600" dirty="0">
                <a:solidFill>
                  <a:srgbClr val="7030A0"/>
                </a:solidFill>
                <a:latin typeface="Arial" panose="020B0604020202020204" pitchFamily="34" charset="0"/>
                <a:cs typeface="Arial" panose="020B0604020202020204" pitchFamily="34" charset="0"/>
              </a:rPr>
              <a:t>В глубокой древности  куколка была человеку защитой от болезней, несчастий, злых духов. Кукла берегла человека, ее так и называли: оберег или </a:t>
            </a:r>
            <a:r>
              <a:rPr lang="ru-RU" sz="1600" dirty="0" err="1">
                <a:solidFill>
                  <a:srgbClr val="7030A0"/>
                </a:solidFill>
                <a:latin typeface="Arial" panose="020B0604020202020204" pitchFamily="34" charset="0"/>
                <a:cs typeface="Arial" panose="020B0604020202020204" pitchFamily="34" charset="0"/>
              </a:rPr>
              <a:t>Б</a:t>
            </a:r>
            <a:r>
              <a:rPr lang="ru-RU" sz="1600" dirty="0" err="1" smtClean="0">
                <a:solidFill>
                  <a:srgbClr val="7030A0"/>
                </a:solidFill>
                <a:latin typeface="Arial" panose="020B0604020202020204" pitchFamily="34" charset="0"/>
                <a:cs typeface="Arial" panose="020B0604020202020204" pitchFamily="34" charset="0"/>
              </a:rPr>
              <a:t>ерегиня</a:t>
            </a:r>
            <a:r>
              <a:rPr lang="ru-RU" sz="1600" dirty="0">
                <a:solidFill>
                  <a:srgbClr val="7030A0"/>
                </a:solidFill>
                <a:latin typeface="Arial" panose="020B0604020202020204" pitchFamily="34" charset="0"/>
                <a:cs typeface="Arial" panose="020B0604020202020204" pitchFamily="34" charset="0"/>
              </a:rPr>
              <a:t>. У народных кукол лицо не изображалось. Считалось, что если нарисовать лицо кукле, в неё может вселиться «злой дух». Куколки делались  из дерева, соломы, кусочков льняной ткани. В изготовлении этих кукол не использовались иглы и ножницы. Ткань и нити рвали вручную. </a:t>
            </a:r>
          </a:p>
        </p:txBody>
      </p:sp>
      <p:pic>
        <p:nvPicPr>
          <p:cNvPr id="9" name="Объект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5172" y="2348880"/>
            <a:ext cx="3216788" cy="2553669"/>
          </a:xfrm>
        </p:spPr>
      </p:pic>
      <p:pic>
        <p:nvPicPr>
          <p:cNvPr id="10" name="Объект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9992" y="2348880"/>
            <a:ext cx="3619500" cy="2554610"/>
          </a:xfrm>
        </p:spPr>
      </p:pic>
    </p:spTree>
    <p:extLst>
      <p:ext uri="{BB962C8B-B14F-4D97-AF65-F5344CB8AC3E}">
        <p14:creationId xmlns:p14="http://schemas.microsoft.com/office/powerpoint/2010/main" val="166008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412776"/>
            <a:ext cx="2160240" cy="3528392"/>
          </a:xfrm>
        </p:spPr>
        <p:txBody>
          <a:bodyPr>
            <a:normAutofit fontScale="90000"/>
          </a:bodyPr>
          <a:lstStyle/>
          <a:p>
            <a:pPr algn="l" fontAlgn="base"/>
            <a:r>
              <a:rPr lang="ru-RU" sz="2700" b="1" i="1" dirty="0" smtClean="0">
                <a:solidFill>
                  <a:schemeClr val="tx2"/>
                </a:solidFill>
                <a:latin typeface="Arial" panose="020B0604020202020204" pitchFamily="34" charset="0"/>
                <a:cs typeface="Arial" panose="020B0604020202020204" pitchFamily="34" charset="0"/>
              </a:rPr>
              <a:t>Кукла Рябинка</a:t>
            </a:r>
            <a:r>
              <a:rPr lang="ru-RU" sz="3100" b="1" i="1" dirty="0" smtClean="0">
                <a:solidFill>
                  <a:schemeClr val="tx2"/>
                </a:solidFill>
              </a:rPr>
              <a:t>.</a:t>
            </a:r>
            <a:r>
              <a:rPr lang="ru-RU" sz="1800" dirty="0" smtClean="0"/>
              <a:t/>
            </a:r>
            <a:br>
              <a:rPr lang="ru-RU" sz="1800" dirty="0" smtClean="0"/>
            </a:br>
            <a:r>
              <a:rPr lang="ru-RU" sz="1600" dirty="0" smtClean="0">
                <a:solidFill>
                  <a:srgbClr val="7030A0"/>
                </a:solidFill>
                <a:latin typeface="Arial" panose="020B0604020202020204" pitchFamily="34" charset="0"/>
                <a:cs typeface="Arial" panose="020B0604020202020204" pitchFamily="34" charset="0"/>
              </a:rPr>
              <a:t>Одним </a:t>
            </a:r>
            <a:r>
              <a:rPr lang="ru-RU" sz="1600" dirty="0">
                <a:solidFill>
                  <a:srgbClr val="7030A0"/>
                </a:solidFill>
                <a:latin typeface="Arial" panose="020B0604020202020204" pitchFamily="34" charset="0"/>
                <a:cs typeface="Arial" panose="020B0604020202020204" pitchFamily="34" charset="0"/>
              </a:rPr>
              <a:t>из самых почитаемых деревьев у славян была рябина. Это повлияло на возникновение такого оберега, как кукла Рябинка. Изготавливали ее осенью. Основой для Рябинки служила крестовина из настоящей </a:t>
            </a:r>
            <a:r>
              <a:rPr lang="ru-RU" sz="1600" dirty="0" smtClean="0">
                <a:solidFill>
                  <a:srgbClr val="7030A0"/>
                </a:solidFill>
                <a:latin typeface="Arial" panose="020B0604020202020204" pitchFamily="34" charset="0"/>
                <a:cs typeface="Arial" panose="020B0604020202020204" pitchFamily="34" charset="0"/>
              </a:rPr>
              <a:t>рябины.</a:t>
            </a:r>
            <a:r>
              <a:rPr lang="ru-RU" sz="1600" dirty="0">
                <a:solidFill>
                  <a:srgbClr val="7030A0"/>
                </a:solidFill>
                <a:latin typeface="Arial" panose="020B0604020202020204" pitchFamily="34" charset="0"/>
                <a:cs typeface="Arial" panose="020B0604020202020204" pitchFamily="34" charset="0"/>
              </a:rPr>
              <a:t/>
            </a:r>
            <a:br>
              <a:rPr lang="ru-RU" sz="1600" dirty="0">
                <a:solidFill>
                  <a:srgbClr val="7030A0"/>
                </a:solidFill>
                <a:latin typeface="Arial" panose="020B0604020202020204" pitchFamily="34" charset="0"/>
                <a:cs typeface="Arial" panose="020B0604020202020204" pitchFamily="34" charset="0"/>
              </a:rPr>
            </a:br>
            <a:r>
              <a:rPr lang="ru-RU" sz="1600" dirty="0">
                <a:solidFill>
                  <a:srgbClr val="7030A0"/>
                </a:solidFill>
                <a:latin typeface="Arial" panose="020B0604020202020204" pitchFamily="34" charset="0"/>
                <a:cs typeface="Arial" panose="020B0604020202020204" pitchFamily="34" charset="0"/>
              </a:rPr>
              <a:t>Такой талисман защищал от зла, оберегал семейное </a:t>
            </a:r>
            <a:r>
              <a:rPr lang="ru-RU" sz="1800" dirty="0" smtClean="0">
                <a:solidFill>
                  <a:srgbClr val="7030A0"/>
                </a:solidFill>
              </a:rPr>
              <a:t>счастье.</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764704"/>
            <a:ext cx="4896544" cy="4032448"/>
          </a:xfrm>
        </p:spPr>
      </p:pic>
    </p:spTree>
    <p:extLst>
      <p:ext uri="{BB962C8B-B14F-4D97-AF65-F5344CB8AC3E}">
        <p14:creationId xmlns:p14="http://schemas.microsoft.com/office/powerpoint/2010/main" val="303929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6152" y="836712"/>
            <a:ext cx="7116247" cy="648072"/>
          </a:xfrm>
        </p:spPr>
        <p:txBody>
          <a:bodyPr>
            <a:normAutofit fontScale="90000"/>
          </a:bodyPr>
          <a:lstStyle/>
          <a:p>
            <a:pPr algn="l"/>
            <a:r>
              <a:rPr lang="ru-RU" sz="1600" dirty="0">
                <a:solidFill>
                  <a:srgbClr val="7030A0"/>
                </a:solidFill>
                <a:latin typeface="Arial" panose="020B0604020202020204" pitchFamily="34" charset="0"/>
                <a:cs typeface="Arial" panose="020B0604020202020204" pitchFamily="34" charset="0"/>
              </a:rPr>
              <a:t>Для того чтобы в доме сытно было и богато, хозяйка дома делала куклу </a:t>
            </a:r>
            <a:r>
              <a:rPr lang="ru-RU" sz="1600" b="1" dirty="0" err="1">
                <a:solidFill>
                  <a:schemeClr val="tx2"/>
                </a:solidFill>
                <a:latin typeface="Arial" panose="020B0604020202020204" pitchFamily="34" charset="0"/>
                <a:cs typeface="Arial" panose="020B0604020202020204" pitchFamily="34" charset="0"/>
              </a:rPr>
              <a:t>Зернушку</a:t>
            </a:r>
            <a:r>
              <a:rPr lang="ru-RU" sz="1600" b="1" dirty="0">
                <a:solidFill>
                  <a:schemeClr val="tx2"/>
                </a:solidFill>
                <a:latin typeface="Arial" panose="020B0604020202020204" pitchFamily="34" charset="0"/>
                <a:cs typeface="Arial" panose="020B0604020202020204" pitchFamily="34" charset="0"/>
              </a:rPr>
              <a:t>.</a:t>
            </a:r>
            <a:r>
              <a:rPr lang="ru-RU" sz="1600" b="1" dirty="0">
                <a:solidFill>
                  <a:srgbClr val="7030A0"/>
                </a:solidFill>
                <a:latin typeface="Arial" panose="020B0604020202020204" pitchFamily="34" charset="0"/>
                <a:cs typeface="Arial" panose="020B0604020202020204" pitchFamily="34" charset="0"/>
              </a:rPr>
              <a:t> </a:t>
            </a:r>
            <a:r>
              <a:rPr lang="ru-RU" sz="1600" dirty="0">
                <a:solidFill>
                  <a:srgbClr val="7030A0"/>
                </a:solidFill>
                <a:latin typeface="Arial" panose="020B0604020202020204" pitchFamily="34" charset="0"/>
                <a:cs typeface="Arial" panose="020B0604020202020204" pitchFamily="34" charset="0"/>
              </a:rPr>
              <a:t> Её делали  после сбора урожая. В основе куклы - мешочек с зернами, собранными с поля. </a:t>
            </a:r>
            <a:r>
              <a:rPr lang="ru-RU" sz="1400" dirty="0"/>
              <a:t/>
            </a:r>
            <a:br>
              <a:rPr lang="ru-RU" sz="1400" dirty="0"/>
            </a:br>
            <a:endParaRPr lang="ru-RU" sz="1400" dirty="0">
              <a:latin typeface="Arial" panose="020B0604020202020204" pitchFamily="34" charset="0"/>
              <a:cs typeface="Arial" panose="020B0604020202020204" pitchFamily="34" charset="0"/>
            </a:endParaRPr>
          </a:p>
        </p:txBody>
      </p:sp>
      <p:pic>
        <p:nvPicPr>
          <p:cNvPr id="3" name="Рисунок 2" descr="https://xn--j1ahfl.xn--p1ai/data/images/u145114/t1486971254ax.jpg"/>
          <p:cNvPicPr/>
          <p:nvPr/>
        </p:nvPicPr>
        <p:blipFill>
          <a:blip r:embed="rId2">
            <a:extLst>
              <a:ext uri="{28A0092B-C50C-407E-A947-70E740481C1C}">
                <a14:useLocalDpi xmlns:a14="http://schemas.microsoft.com/office/drawing/2010/main" val="0"/>
              </a:ext>
            </a:extLst>
          </a:blip>
          <a:srcRect/>
          <a:stretch>
            <a:fillRect/>
          </a:stretch>
        </p:blipFill>
        <p:spPr bwMode="auto">
          <a:xfrm>
            <a:off x="2344688" y="1484784"/>
            <a:ext cx="4531568" cy="3510136"/>
          </a:xfrm>
          <a:prstGeom prst="rect">
            <a:avLst/>
          </a:prstGeom>
          <a:noFill/>
          <a:ln>
            <a:noFill/>
          </a:ln>
        </p:spPr>
      </p:pic>
    </p:spTree>
    <p:extLst>
      <p:ext uri="{BB962C8B-B14F-4D97-AF65-F5344CB8AC3E}">
        <p14:creationId xmlns:p14="http://schemas.microsoft.com/office/powerpoint/2010/main" val="673863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2448272" cy="4176464"/>
          </a:xfrm>
        </p:spPr>
        <p:txBody>
          <a:bodyPr>
            <a:normAutofit fontScale="90000"/>
          </a:bodyPr>
          <a:lstStyle/>
          <a:p>
            <a:pPr algn="l"/>
            <a:r>
              <a:rPr lang="ru-RU" sz="2000" b="1" i="1" dirty="0" err="1">
                <a:solidFill>
                  <a:schemeClr val="tx2"/>
                </a:solidFill>
              </a:rPr>
              <a:t>Крупеничка</a:t>
            </a:r>
            <a:r>
              <a:rPr lang="ru-RU" sz="1600" dirty="0">
                <a:solidFill>
                  <a:schemeClr val="tx2"/>
                </a:solidFill>
              </a:rPr>
              <a:t> </a:t>
            </a:r>
            <a:r>
              <a:rPr lang="ru-RU" sz="1600" dirty="0">
                <a:solidFill>
                  <a:srgbClr val="7030A0"/>
                </a:solidFill>
              </a:rPr>
              <a:t>— </a:t>
            </a:r>
            <a:r>
              <a:rPr lang="ru-RU" sz="1600" dirty="0" smtClean="0">
                <a:solidFill>
                  <a:srgbClr val="7030A0"/>
                </a:solidFill>
              </a:rPr>
              <a:t> </a:t>
            </a:r>
            <a:r>
              <a:rPr lang="ru-RU" sz="1600" dirty="0">
                <a:solidFill>
                  <a:srgbClr val="7030A0"/>
                </a:solidFill>
              </a:rPr>
              <a:t>эту </a:t>
            </a:r>
            <a:r>
              <a:rPr lang="ru-RU" sz="1600" dirty="0" smtClean="0">
                <a:solidFill>
                  <a:srgbClr val="7030A0"/>
                </a:solidFill>
              </a:rPr>
              <a:t>куклу-наполняют </a:t>
            </a:r>
            <a:r>
              <a:rPr lang="ru-RU" sz="1600" dirty="0">
                <a:solidFill>
                  <a:srgbClr val="7030A0"/>
                </a:solidFill>
              </a:rPr>
              <a:t>крупой или отборным зерном</a:t>
            </a:r>
            <a:r>
              <a:rPr lang="ru-RU" sz="1600" dirty="0" smtClean="0">
                <a:solidFill>
                  <a:srgbClr val="7030A0"/>
                </a:solidFill>
              </a:rPr>
              <a:t>. В </a:t>
            </a:r>
            <a:r>
              <a:rPr lang="ru-RU" sz="1600" dirty="0">
                <a:solidFill>
                  <a:srgbClr val="7030A0"/>
                </a:solidFill>
              </a:rPr>
              <a:t>древние времена такая куколка </a:t>
            </a:r>
            <a:r>
              <a:rPr lang="ru-RU" sz="1600" dirty="0" smtClean="0">
                <a:solidFill>
                  <a:srgbClr val="7030A0"/>
                </a:solidFill>
              </a:rPr>
              <a:t>была </a:t>
            </a:r>
            <a:r>
              <a:rPr lang="ru-RU" sz="1600" dirty="0">
                <a:solidFill>
                  <a:srgbClr val="7030A0"/>
                </a:solidFill>
              </a:rPr>
              <a:t>своего рода копилкой. В голодные годы из неё могли вынуть часть зерна. Однако после сбора урожая запасы в </a:t>
            </a:r>
            <a:r>
              <a:rPr lang="ru-RU" sz="1600" dirty="0" err="1">
                <a:solidFill>
                  <a:srgbClr val="7030A0"/>
                </a:solidFill>
              </a:rPr>
              <a:t>Крупеничке</a:t>
            </a:r>
            <a:r>
              <a:rPr lang="ru-RU" sz="1600" dirty="0">
                <a:solidFill>
                  <a:srgbClr val="7030A0"/>
                </a:solidFill>
              </a:rPr>
              <a:t> всегда следовало пополнить, иначе считалось, что не бывать в доме удаче и благоденствию</a:t>
            </a:r>
            <a:r>
              <a:rPr lang="ru-RU" sz="1600" dirty="0" smtClean="0">
                <a:solidFill>
                  <a:srgbClr val="7030A0"/>
                </a:solidFill>
              </a:rPr>
              <a:t>. </a:t>
            </a:r>
            <a:r>
              <a:rPr lang="ru-RU" sz="1600" dirty="0">
                <a:solidFill>
                  <a:srgbClr val="7030A0"/>
                </a:solidFill>
              </a:rPr>
              <a:t>В старину по внешнему виду </a:t>
            </a:r>
            <a:r>
              <a:rPr lang="ru-RU" sz="1600" dirty="0" err="1">
                <a:solidFill>
                  <a:srgbClr val="7030A0"/>
                </a:solidFill>
              </a:rPr>
              <a:t>Крупенички</a:t>
            </a:r>
            <a:r>
              <a:rPr lang="ru-RU" sz="1600" dirty="0">
                <a:solidFill>
                  <a:srgbClr val="7030A0"/>
                </a:solidFill>
              </a:rPr>
              <a:t> можно было судить о социальном статусе хозяев дома. Чем полнее кукла-оберег, тем зажиточнее хозяева.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836712"/>
            <a:ext cx="4104456" cy="4176464"/>
          </a:xfrm>
        </p:spPr>
      </p:pic>
    </p:spTree>
    <p:extLst>
      <p:ext uri="{BB962C8B-B14F-4D97-AF65-F5344CB8AC3E}">
        <p14:creationId xmlns:p14="http://schemas.microsoft.com/office/powerpoint/2010/main" val="393404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052736"/>
            <a:ext cx="7128792" cy="1080120"/>
          </a:xfrm>
        </p:spPr>
        <p:txBody>
          <a:bodyPr>
            <a:normAutofit fontScale="90000"/>
          </a:bodyPr>
          <a:lstStyle/>
          <a:p>
            <a:r>
              <a:rPr lang="ru-RU" sz="1600" b="1" dirty="0">
                <a:solidFill>
                  <a:srgbClr val="7030A0"/>
                </a:solidFill>
                <a:latin typeface="Arial" panose="020B0604020202020204" pitchFamily="34" charset="0"/>
                <a:cs typeface="Arial" panose="020B0604020202020204" pitchFamily="34" charset="0"/>
              </a:rPr>
              <a:t>Вывод</a:t>
            </a:r>
            <a:r>
              <a:rPr lang="ru-RU" sz="1600" dirty="0">
                <a:solidFill>
                  <a:srgbClr val="7030A0"/>
                </a:solidFill>
                <a:latin typeface="Arial" panose="020B0604020202020204" pitchFamily="34" charset="0"/>
                <a:cs typeface="Arial" panose="020B0604020202020204" pitchFamily="34" charset="0"/>
              </a:rPr>
              <a:t>: гипотеза о том, что куклы существуют для того, чтобы ими играли дети, а так же есть куклы, которые связаны с народными традициями, доказана. Тряпичная кукла была не только традиционной игрушкой детей, но и служила оберегом. В силу оберегов верят многие люди. И, как и тысячи лет назад обереги в нашей жизни присутствуют. Но я считаю, главное верить в хорошее, желать людям мира и добра.</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988840"/>
            <a:ext cx="5400600" cy="2953048"/>
          </a:xfrm>
        </p:spPr>
      </p:pic>
    </p:spTree>
    <p:extLst>
      <p:ext uri="{BB962C8B-B14F-4D97-AF65-F5344CB8AC3E}">
        <p14:creationId xmlns:p14="http://schemas.microsoft.com/office/powerpoint/2010/main" val="2027186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rgbClr val="000000"/>
      </a:dk1>
      <a:lt1>
        <a:srgbClr val="FFFFFF"/>
      </a:lt1>
      <a:dk2>
        <a:srgbClr val="FF0000"/>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Другая 1">
      <a:majorFont>
        <a:latin typeface="Brush Script MT"/>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211</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Муниципальное бюджетное дошкольное образовательное учреждение центр развития ребёнка детский сад № 5 «Рябинка»   Исследовательская работа на тему:  «Волшебный бабушкин сундучок»</vt:lpstr>
      <vt:lpstr>Меня зовут Сафаева Маша. Мне 5 лет. Я посещаю детский сад №5 «Рябинка».  Совсем  недавно я побывала на празднике «Масленица», где меня заинтересовала огромная кукла-чучело.  Я решила провести исследование, что это за кукла, как её делают, какие куклы были у наших бабушек.</vt:lpstr>
      <vt:lpstr>Гипотеза исследования: куклы существуют не только для того, чтобы ими играли дети. Есть куклы, которые связаны с народными традициями.  Объект исследования: тряпичная кукла.</vt:lpstr>
      <vt:lpstr>Игровые куклы предназначались для игры детям. Кукла  Стригушка делалась из стриженой травы. Когда мама уходила в поле, она брала ребенка, и, чтобы он мог играть с чем-то, делала ему куклу из травы. Часто Стригушку использовали и в лечебных целях. Когда ребенок болел, то в такую куклу вплетали лечебные травы. А когда ребенок играл с ней, то запах травы оказывал лечебное действие на него. Зайчика на пальчик делали детям с трех лет. Игрушку родители давали детям, когда уходили из дома, и если становиться скучно или страшно, с зайчиком можно было поговорить, пожаловаться или просто поиграть. . </vt:lpstr>
      <vt:lpstr>В глубокой древности  куколка была человеку защитой от болезней, несчастий, злых духов. Кукла берегла человека, ее так и называли: оберег или Берегиня. У народных кукол лицо не изображалось. Считалось, что если нарисовать лицо кукле, в неё может вселиться «злой дух». Куколки делались  из дерева, соломы, кусочков льняной ткани. В изготовлении этих кукол не использовались иглы и ножницы. Ткань и нити рвали вручную. </vt:lpstr>
      <vt:lpstr>Кукла Рябинка. Одним из самых почитаемых деревьев у славян была рябина. Это повлияло на возникновение такого оберега, как кукла Рябинка. Изготавливали ее осенью. Основой для Рябинки служила крестовина из настоящей рябины. Такой талисман защищал от зла, оберегал семейное счастье. </vt:lpstr>
      <vt:lpstr>Для того чтобы в доме сытно было и богато, хозяйка дома делала куклу Зернушку.  Её делали  после сбора урожая. В основе куклы - мешочек с зернами, собранными с поля.  </vt:lpstr>
      <vt:lpstr>Крупеничка —  эту куклу-наполняют крупой или отборным зерном. В древние времена такая куколка была своего рода копилкой. В голодные годы из неё могли вынуть часть зерна. Однако после сбора урожая запасы в Крупеничке всегда следовало пополнить, иначе считалось, что не бывать в доме удаче и благоденствию. В старину по внешнему виду Крупенички можно было судить о социальном статусе хозяев дома. Чем полнее кукла-оберег, тем зажиточнее хозяева.</vt:lpstr>
      <vt:lpstr>Вывод: гипотеза о том, что куклы существуют для того, чтобы ими играли дети, а так же есть куклы, которые связаны с народными традициями, доказана. Тряпичная кукла была не только традиционной игрушкой детей, но и служила оберегом. В силу оберегов верят многие люди. И, как и тысячи лет назад обереги в нашей жизни присутствуют. Но я считаю, главное верить в хорошее, желать людям мира и добра. </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Волшебный бабушкин сундучок</dc:title>
  <dc:creator>1</dc:creator>
  <cp:lastModifiedBy>1</cp:lastModifiedBy>
  <cp:revision>58</cp:revision>
  <dcterms:created xsi:type="dcterms:W3CDTF">2020-03-01T17:15:51Z</dcterms:created>
  <dcterms:modified xsi:type="dcterms:W3CDTF">2020-06-26T08:36:13Z</dcterms:modified>
</cp:coreProperties>
</file>