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60" r:id="rId6"/>
    <p:sldId id="262" r:id="rId7"/>
    <p:sldId id="264" r:id="rId8"/>
    <p:sldId id="278" r:id="rId9"/>
    <p:sldId id="280" r:id="rId10"/>
    <p:sldId id="279" r:id="rId11"/>
    <p:sldId id="281" r:id="rId12"/>
    <p:sldId id="274" r:id="rId13"/>
    <p:sldId id="275" r:id="rId14"/>
    <p:sldId id="266" r:id="rId15"/>
    <p:sldId id="272" r:id="rId16"/>
    <p:sldId id="282" r:id="rId17"/>
    <p:sldId id="28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DEA9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 snapToGrid="0">
      <p:cViewPr>
        <p:scale>
          <a:sx n="76" d="100"/>
          <a:sy n="76" d="100"/>
        </p:scale>
        <p:origin x="-498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6B79-9F24-4276-8DB8-052A7A47FDA9}" type="datetimeFigureOut">
              <a:rPr lang="ru-RU" smtClean="0"/>
              <a:t>08.06.2020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44F23-1F09-4941-BD5E-671C262EF0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5325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6B79-9F24-4276-8DB8-052A7A47FDA9}" type="datetimeFigureOut">
              <a:rPr lang="ru-RU" smtClean="0"/>
              <a:t>08.06.2020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44F23-1F09-4941-BD5E-671C262EF0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7950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6B79-9F24-4276-8DB8-052A7A47FDA9}" type="datetimeFigureOut">
              <a:rPr lang="ru-RU" smtClean="0"/>
              <a:t>08.06.2020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44F23-1F09-4941-BD5E-671C262EF0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9757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6B79-9F24-4276-8DB8-052A7A47FD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44F23-1F09-4941-BD5E-671C262EF0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507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6B79-9F24-4276-8DB8-052A7A47FD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44F23-1F09-4941-BD5E-671C262EF0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085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6B79-9F24-4276-8DB8-052A7A47FD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44F23-1F09-4941-BD5E-671C262EF0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279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6B79-9F24-4276-8DB8-052A7A47FD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44F23-1F09-4941-BD5E-671C262EF0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451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6B79-9F24-4276-8DB8-052A7A47FD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44F23-1F09-4941-BD5E-671C262EF0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06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6B79-9F24-4276-8DB8-052A7A47FD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44F23-1F09-4941-BD5E-671C262EF0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72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6B79-9F24-4276-8DB8-052A7A47FD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44F23-1F09-4941-BD5E-671C262EF0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04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6B79-9F24-4276-8DB8-052A7A47FD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44F23-1F09-4941-BD5E-671C262EF0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410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6B79-9F24-4276-8DB8-052A7A47FDA9}" type="datetimeFigureOut">
              <a:rPr lang="ru-RU" smtClean="0"/>
              <a:t>08.06.2020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44F23-1F09-4941-BD5E-671C262EF0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3245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6B79-9F24-4276-8DB8-052A7A47FD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44F23-1F09-4941-BD5E-671C262EF0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17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6B79-9F24-4276-8DB8-052A7A47FD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44F23-1F09-4941-BD5E-671C262EF0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294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6B79-9F24-4276-8DB8-052A7A47FD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44F23-1F09-4941-BD5E-671C262EF0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643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6B79-9F24-4276-8DB8-052A7A47FDA9}" type="datetimeFigureOut">
              <a:rPr lang="ru-RU" smtClean="0"/>
              <a:t>08.06.2020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44F23-1F09-4941-BD5E-671C262EF0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8934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6B79-9F24-4276-8DB8-052A7A47FDA9}" type="datetimeFigureOut">
              <a:rPr lang="ru-RU" smtClean="0"/>
              <a:t>08.06.2020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44F23-1F09-4941-BD5E-671C262EF0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41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6B79-9F24-4276-8DB8-052A7A47FDA9}" type="datetimeFigureOut">
              <a:rPr lang="ru-RU" smtClean="0"/>
              <a:t>08.06.2020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44F23-1F09-4941-BD5E-671C262EF0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585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6B79-9F24-4276-8DB8-052A7A47FDA9}" type="datetimeFigureOut">
              <a:rPr lang="ru-RU" smtClean="0"/>
              <a:t>08.06.2020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44F23-1F09-4941-BD5E-671C262EF0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4012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6B79-9F24-4276-8DB8-052A7A47FDA9}" type="datetimeFigureOut">
              <a:rPr lang="ru-RU" smtClean="0"/>
              <a:t>08.06.2020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44F23-1F09-4941-BD5E-671C262EF0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1084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6B79-9F24-4276-8DB8-052A7A47FDA9}" type="datetimeFigureOut">
              <a:rPr lang="ru-RU" smtClean="0"/>
              <a:t>08.06.2020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44F23-1F09-4941-BD5E-671C262EF0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259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6B79-9F24-4276-8DB8-052A7A47FDA9}" type="datetimeFigureOut">
              <a:rPr lang="ru-RU" smtClean="0"/>
              <a:t>08.06.2020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44F23-1F09-4941-BD5E-671C262EF0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072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56B79-9F24-4276-8DB8-052A7A47FDA9}" type="datetimeFigureOut">
              <a:rPr lang="ru-RU" smtClean="0"/>
              <a:t>08.06.2020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44F23-1F09-4941-BD5E-671C262EF0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304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56B79-9F24-4276-8DB8-052A7A47FD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44F23-1F09-4941-BD5E-671C262EF0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79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2861"/>
            <a:ext cx="8630433" cy="218172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«Природа  Хабаровского  края»</a:t>
            </a:r>
            <a:r>
              <a:rPr lang="ru-RU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Экскурсия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800" i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раеведческий  музей</a:t>
            </a:r>
            <a:br>
              <a:rPr lang="ru-RU" sz="2800" i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им. Гродекова г. Хабаровск</a:t>
            </a:r>
            <a:endParaRPr lang="ru-RU" sz="2800" i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68636" y="6343412"/>
            <a:ext cx="3006246" cy="514588"/>
          </a:xfr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pPr algn="l"/>
            <a:r>
              <a:rPr lang="ru-RU" sz="2000" b="1" i="1" dirty="0" smtClean="0">
                <a:solidFill>
                  <a:schemeClr val="tx1"/>
                </a:solidFill>
                <a:cs typeface="Arial" panose="020B0604020202020204" pitchFamily="34" charset="0"/>
              </a:rPr>
              <a:t>МА ДОУ  «Детский сад  № 204»</a:t>
            </a:r>
          </a:p>
          <a:p>
            <a:pPr algn="l"/>
            <a:r>
              <a:rPr lang="ru-RU" sz="2000" b="1" i="1" dirty="0" smtClean="0">
                <a:solidFill>
                  <a:schemeClr val="tx1"/>
                </a:solidFill>
                <a:cs typeface="Arial" panose="020B0604020202020204" pitchFamily="34" charset="0"/>
              </a:rPr>
              <a:t>Воспитатель: Лотакова  Е.Г.</a:t>
            </a:r>
            <a:endParaRPr lang="ru-RU" sz="2000" b="1" i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http://itd1.mycdn.me/image?id=849142593603&amp;t=20&amp;plc=WEB&amp;tkn=*vdEIYmxDC-81bmgiK7JYboZvhy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53" y="2379945"/>
            <a:ext cx="9678776" cy="396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24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1" y="626301"/>
            <a:ext cx="6539630" cy="53486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373737"/>
                </a:solidFill>
                <a:latin typeface="Arial"/>
              </a:rPr>
              <a:t>                                                </a:t>
            </a:r>
            <a:r>
              <a:rPr lang="ru-RU" b="1" i="1" dirty="0" smtClean="0">
                <a:solidFill>
                  <a:srgbClr val="002060"/>
                </a:solidFill>
              </a:rPr>
              <a:t>Кабарга  </a:t>
            </a:r>
          </a:p>
          <a:p>
            <a:pPr marL="0" indent="0">
              <a:buNone/>
            </a:pPr>
            <a:endParaRPr lang="ru-RU" b="1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600" dirty="0">
                <a:solidFill>
                  <a:srgbClr val="002060"/>
                </a:solidFill>
              </a:rPr>
              <a:t>Ж</a:t>
            </a:r>
            <a:r>
              <a:rPr lang="ru-RU" sz="2600" dirty="0" smtClean="0">
                <a:solidFill>
                  <a:srgbClr val="002060"/>
                </a:solidFill>
              </a:rPr>
              <a:t>ивотное</a:t>
            </a:r>
            <a:r>
              <a:rPr lang="ru-RU" sz="2600" dirty="0">
                <a:solidFill>
                  <a:srgbClr val="002060"/>
                </a:solidFill>
              </a:rPr>
              <a:t>, внешне напоминающее оленя, но в отличие от него, не имеющее рогов. Зато у кабарги имеется другое средство защиты — клыки, растущие на верхней челюсти </a:t>
            </a:r>
            <a:r>
              <a:rPr lang="ru-RU" sz="2600" dirty="0" smtClean="0">
                <a:solidFill>
                  <a:srgbClr val="002060"/>
                </a:solidFill>
              </a:rPr>
              <a:t>животного.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rgbClr val="002060"/>
                </a:solidFill>
              </a:rPr>
              <a:t>Это </a:t>
            </a:r>
            <a:r>
              <a:rPr lang="ru-RU" sz="2600" dirty="0">
                <a:solidFill>
                  <a:srgbClr val="002060"/>
                </a:solidFill>
              </a:rPr>
              <a:t>ловкое и увёртливое животное, </a:t>
            </a:r>
            <a:r>
              <a:rPr lang="ru-RU" sz="2600" dirty="0" smtClean="0">
                <a:solidFill>
                  <a:srgbClr val="002060"/>
                </a:solidFill>
              </a:rPr>
              <a:t>умеет </a:t>
            </a:r>
            <a:r>
              <a:rPr lang="ru-RU" sz="2600" dirty="0">
                <a:solidFill>
                  <a:srgbClr val="002060"/>
                </a:solidFill>
              </a:rPr>
              <a:t>путать след и на бегу резко менять направление. Но долго бегать </a:t>
            </a:r>
            <a:r>
              <a:rPr lang="ru-RU" sz="2600" dirty="0" smtClean="0">
                <a:solidFill>
                  <a:srgbClr val="002060"/>
                </a:solidFill>
              </a:rPr>
              <a:t>кабарга </a:t>
            </a:r>
            <a:r>
              <a:rPr lang="ru-RU" sz="2600" dirty="0">
                <a:solidFill>
                  <a:srgbClr val="002060"/>
                </a:solidFill>
              </a:rPr>
              <a:t>не может: быстро устаёт и вынуждено </a:t>
            </a:r>
            <a:r>
              <a:rPr lang="ru-RU" sz="2600" dirty="0" smtClean="0">
                <a:solidFill>
                  <a:srgbClr val="002060"/>
                </a:solidFill>
              </a:rPr>
              <a:t>останавливается </a:t>
            </a:r>
            <a:r>
              <a:rPr lang="ru-RU" sz="2600" dirty="0">
                <a:solidFill>
                  <a:srgbClr val="002060"/>
                </a:solidFill>
              </a:rPr>
              <a:t>для того, чтобы перевести дыхание</a:t>
            </a:r>
            <a:r>
              <a:rPr lang="ru-RU" sz="2600" dirty="0" smtClean="0">
                <a:solidFill>
                  <a:srgbClr val="002060"/>
                </a:solidFill>
              </a:rPr>
              <a:t>.</a:t>
            </a:r>
          </a:p>
          <a:p>
            <a:pPr marL="0" lvl="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Селиться кабарга предпочитает в горных, преимущественно, хвойных лесах, где до неё затруднительно было бы добраться хищным зверям или людям.</a:t>
            </a:r>
          </a:p>
          <a:p>
            <a:pPr marL="0" indent="0">
              <a:buNone/>
            </a:pPr>
            <a:endParaRPr lang="ru-RU" sz="2600" dirty="0">
              <a:solidFill>
                <a:srgbClr val="DEA900"/>
              </a:solidFill>
              <a:cs typeface="Arial" panose="020B0604020202020204" pitchFamily="34" charset="0"/>
            </a:endParaRPr>
          </a:p>
        </p:txBody>
      </p:sp>
      <p:pic>
        <p:nvPicPr>
          <p:cNvPr id="6146" name="Picture 2" descr="C:\Users\Мама\Documents\Краеведческий  музей 2019г\Новая папка\IMG_20190529_104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710" y="979121"/>
            <a:ext cx="3920648" cy="522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16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728618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</a:rPr>
              <a:t>Рысь </a:t>
            </a:r>
            <a:r>
              <a:rPr lang="ru-RU" dirty="0" smtClean="0">
                <a:solidFill>
                  <a:srgbClr val="7030A0"/>
                </a:solidFill>
              </a:rPr>
              <a:t>- </a:t>
            </a:r>
            <a:r>
              <a:rPr lang="ru-RU" sz="2400" dirty="0" smtClean="0">
                <a:solidFill>
                  <a:srgbClr val="7030A0"/>
                </a:solidFill>
              </a:rPr>
              <a:t>это </a:t>
            </a:r>
            <a:r>
              <a:rPr lang="ru-RU" sz="2400" dirty="0">
                <a:solidFill>
                  <a:srgbClr val="7030A0"/>
                </a:solidFill>
              </a:rPr>
              <a:t>лесная кошка. Крупная,  ловкая, на высоких ногах, с красивыми длинными кисточками на ушах. Рысь -  зверь с очень острым зрением. Существует даже выражение: «рысий взгляд», то есть острый, </a:t>
            </a:r>
            <a:r>
              <a:rPr lang="ru-RU" sz="2400" dirty="0" smtClean="0">
                <a:solidFill>
                  <a:srgbClr val="7030A0"/>
                </a:solidFill>
              </a:rPr>
              <a:t>зоркий</a:t>
            </a:r>
            <a:r>
              <a:rPr lang="ru-RU" dirty="0" smtClean="0">
                <a:solidFill>
                  <a:srgbClr val="7030A0"/>
                </a:solidFill>
              </a:rPr>
              <a:t>.</a:t>
            </a:r>
            <a:endParaRPr lang="ru-RU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pic>
        <p:nvPicPr>
          <p:cNvPr id="10244" name="Picture 4" descr="https://resttop.ru/wp-content/uploads/2016/03/watermarked-DSC_10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603" y="1427967"/>
            <a:ext cx="6417829" cy="42839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26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6426" y="486628"/>
            <a:ext cx="3219189" cy="47735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Лисица</a:t>
            </a:r>
            <a:endParaRPr lang="ru-RU" sz="2800" b="1" i="1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521" y="864296"/>
            <a:ext cx="11649205" cy="531266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                                               </a:t>
            </a:r>
            <a:r>
              <a:rPr lang="ru-RU" sz="2900" dirty="0" smtClean="0">
                <a:solidFill>
                  <a:srgbClr val="0070C0"/>
                </a:solidFill>
              </a:rPr>
              <a:t>Лисица </a:t>
            </a:r>
            <a:r>
              <a:rPr lang="ru-RU" sz="2900" dirty="0">
                <a:solidFill>
                  <a:srgbClr val="0070C0"/>
                </a:solidFill>
              </a:rPr>
              <a:t>– одно из самых красивых хищных </a:t>
            </a:r>
            <a:r>
              <a:rPr lang="ru-RU" sz="2900" dirty="0" smtClean="0">
                <a:solidFill>
                  <a:srgbClr val="0070C0"/>
                </a:solidFill>
              </a:rPr>
              <a:t> животных</a:t>
            </a:r>
            <a:r>
              <a:rPr lang="ru-RU" sz="2900" dirty="0">
                <a:solidFill>
                  <a:srgbClr val="0070C0"/>
                </a:solidFill>
              </a:rPr>
              <a:t>.  </a:t>
            </a:r>
          </a:p>
          <a:p>
            <a:pPr marL="0" indent="0">
              <a:buNone/>
            </a:pPr>
            <a:r>
              <a:rPr lang="ru-RU" sz="2900" dirty="0" smtClean="0">
                <a:solidFill>
                  <a:srgbClr val="0070C0"/>
                </a:solidFill>
              </a:rPr>
              <a:t>                                       У нее изящное </a:t>
            </a:r>
            <a:r>
              <a:rPr lang="ru-RU" sz="2900" dirty="0">
                <a:solidFill>
                  <a:srgbClr val="0070C0"/>
                </a:solidFill>
              </a:rPr>
              <a:t>удлиненное тело, </a:t>
            </a:r>
            <a:r>
              <a:rPr lang="ru-RU" sz="2900" dirty="0" smtClean="0">
                <a:solidFill>
                  <a:srgbClr val="0070C0"/>
                </a:solidFill>
              </a:rPr>
              <a:t>стройные </a:t>
            </a:r>
            <a:r>
              <a:rPr lang="ru-RU" sz="2900" dirty="0">
                <a:solidFill>
                  <a:srgbClr val="0070C0"/>
                </a:solidFill>
              </a:rPr>
              <a:t>ноги, </a:t>
            </a:r>
            <a:r>
              <a:rPr lang="ru-RU" sz="2900" dirty="0" smtClean="0">
                <a:solidFill>
                  <a:srgbClr val="0070C0"/>
                </a:solidFill>
              </a:rPr>
              <a:t>длинный </a:t>
            </a:r>
            <a:r>
              <a:rPr lang="ru-RU" sz="2900" dirty="0">
                <a:solidFill>
                  <a:srgbClr val="0070C0"/>
                </a:solidFill>
              </a:rPr>
              <a:t>пушистый хвост. </a:t>
            </a:r>
            <a:r>
              <a:rPr lang="ru-RU" sz="2900" dirty="0" smtClean="0">
                <a:solidFill>
                  <a:srgbClr val="0070C0"/>
                </a:solidFill>
              </a:rPr>
              <a:t>Голова</a:t>
            </a:r>
          </a:p>
          <a:p>
            <a:pPr marL="0" indent="0">
              <a:buNone/>
            </a:pPr>
            <a:r>
              <a:rPr lang="ru-RU" sz="2900" dirty="0" smtClean="0">
                <a:solidFill>
                  <a:srgbClr val="0070C0"/>
                </a:solidFill>
              </a:rPr>
              <a:t> с заостренной мордой  </a:t>
            </a:r>
            <a:r>
              <a:rPr lang="ru-RU" sz="2900" dirty="0">
                <a:solidFill>
                  <a:srgbClr val="0070C0"/>
                </a:solidFill>
              </a:rPr>
              <a:t>и </a:t>
            </a:r>
            <a:r>
              <a:rPr lang="ru-RU" sz="2900" dirty="0" smtClean="0">
                <a:solidFill>
                  <a:srgbClr val="0070C0"/>
                </a:solidFill>
              </a:rPr>
              <a:t>большими стоячими ушами. Мех </a:t>
            </a:r>
            <a:r>
              <a:rPr lang="ru-RU" sz="2900" dirty="0">
                <a:solidFill>
                  <a:srgbClr val="0070C0"/>
                </a:solidFill>
              </a:rPr>
              <a:t>у лисы длинный и пушистый, по </a:t>
            </a:r>
            <a:r>
              <a:rPr lang="ru-RU" sz="2900" dirty="0" smtClean="0">
                <a:solidFill>
                  <a:srgbClr val="0070C0"/>
                </a:solidFill>
              </a:rPr>
              <a:t>большей</a:t>
            </a:r>
          </a:p>
          <a:p>
            <a:pPr marL="0" indent="0">
              <a:buNone/>
            </a:pPr>
            <a:r>
              <a:rPr lang="ru-RU" sz="2900" dirty="0" smtClean="0">
                <a:solidFill>
                  <a:srgbClr val="0070C0"/>
                </a:solidFill>
              </a:rPr>
              <a:t> части  окрашен </a:t>
            </a:r>
            <a:r>
              <a:rPr lang="ru-RU" sz="2900" dirty="0">
                <a:solidFill>
                  <a:srgbClr val="0070C0"/>
                </a:solidFill>
              </a:rPr>
              <a:t>в </a:t>
            </a:r>
            <a:r>
              <a:rPr lang="ru-RU" sz="2900" dirty="0" smtClean="0">
                <a:solidFill>
                  <a:srgbClr val="0070C0"/>
                </a:solidFill>
              </a:rPr>
              <a:t>рыжий </a:t>
            </a:r>
            <a:r>
              <a:rPr lang="ru-RU" sz="2900" dirty="0">
                <a:solidFill>
                  <a:srgbClr val="0070C0"/>
                </a:solidFill>
              </a:rPr>
              <a:t>цвет. Брюхо чаще белого цвета, реже </a:t>
            </a:r>
            <a:r>
              <a:rPr lang="ru-RU" sz="2900" dirty="0" smtClean="0">
                <a:solidFill>
                  <a:srgbClr val="0070C0"/>
                </a:solidFill>
              </a:rPr>
              <a:t>–</a:t>
            </a:r>
          </a:p>
          <a:p>
            <a:pPr marL="0" indent="0">
              <a:buNone/>
            </a:pPr>
            <a:r>
              <a:rPr lang="ru-RU" sz="2900" dirty="0" smtClean="0">
                <a:solidFill>
                  <a:srgbClr val="0070C0"/>
                </a:solidFill>
              </a:rPr>
              <a:t>черного</a:t>
            </a:r>
            <a:r>
              <a:rPr lang="ru-RU" sz="2900" dirty="0">
                <a:solidFill>
                  <a:srgbClr val="0070C0"/>
                </a:solidFill>
              </a:rPr>
              <a:t>. </a:t>
            </a:r>
            <a:r>
              <a:rPr lang="ru-RU" sz="2900" dirty="0" smtClean="0">
                <a:solidFill>
                  <a:srgbClr val="0070C0"/>
                </a:solidFill>
              </a:rPr>
              <a:t>Чем севернее </a:t>
            </a:r>
            <a:r>
              <a:rPr lang="ru-RU" sz="2900" dirty="0">
                <a:solidFill>
                  <a:srgbClr val="0070C0"/>
                </a:solidFill>
              </a:rPr>
              <a:t>живет лисица, тем ярче ее окраска. </a:t>
            </a:r>
            <a:r>
              <a:rPr lang="ru-RU" sz="2900" dirty="0" smtClean="0">
                <a:solidFill>
                  <a:srgbClr val="0070C0"/>
                </a:solidFill>
              </a:rPr>
              <a:t>Иногда </a:t>
            </a:r>
          </a:p>
          <a:p>
            <a:pPr marL="0" indent="0">
              <a:buNone/>
            </a:pPr>
            <a:r>
              <a:rPr lang="ru-RU" sz="2900" dirty="0" smtClean="0">
                <a:solidFill>
                  <a:srgbClr val="0070C0"/>
                </a:solidFill>
              </a:rPr>
              <a:t>в природе встречаются </a:t>
            </a:r>
            <a:r>
              <a:rPr lang="ru-RU" sz="2900" dirty="0">
                <a:solidFill>
                  <a:srgbClr val="0070C0"/>
                </a:solidFill>
              </a:rPr>
              <a:t>лисы с необычной окраской – </a:t>
            </a:r>
            <a:r>
              <a:rPr lang="ru-RU" sz="2900" dirty="0" smtClean="0">
                <a:solidFill>
                  <a:srgbClr val="0070C0"/>
                </a:solidFill>
              </a:rPr>
              <a:t> черно-бурой,</a:t>
            </a:r>
          </a:p>
          <a:p>
            <a:pPr marL="0" indent="0">
              <a:buNone/>
            </a:pPr>
            <a:r>
              <a:rPr lang="ru-RU" sz="2900" dirty="0" smtClean="0">
                <a:solidFill>
                  <a:srgbClr val="0070C0"/>
                </a:solidFill>
              </a:rPr>
              <a:t>белой</a:t>
            </a:r>
            <a:r>
              <a:rPr lang="ru-RU" sz="2900" dirty="0">
                <a:solidFill>
                  <a:srgbClr val="0070C0"/>
                </a:solidFill>
              </a:rPr>
              <a:t>. В течение </a:t>
            </a:r>
            <a:r>
              <a:rPr lang="ru-RU" sz="2900" dirty="0" smtClean="0">
                <a:solidFill>
                  <a:srgbClr val="0070C0"/>
                </a:solidFill>
              </a:rPr>
              <a:t>года </a:t>
            </a:r>
            <a:r>
              <a:rPr lang="ru-RU" sz="2900" dirty="0">
                <a:solidFill>
                  <a:srgbClr val="0070C0"/>
                </a:solidFill>
              </a:rPr>
              <a:t>лисы дважды линяют, </a:t>
            </a:r>
            <a:r>
              <a:rPr lang="ru-RU" sz="2900" dirty="0" smtClean="0">
                <a:solidFill>
                  <a:srgbClr val="0070C0"/>
                </a:solidFill>
              </a:rPr>
              <a:t>меняя </a:t>
            </a:r>
            <a:r>
              <a:rPr lang="ru-RU" sz="2900" dirty="0">
                <a:solidFill>
                  <a:srgbClr val="0070C0"/>
                </a:solidFill>
              </a:rPr>
              <a:t>свой мех то на </a:t>
            </a:r>
            <a:endParaRPr lang="ru-RU" sz="29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2900" dirty="0" smtClean="0">
                <a:solidFill>
                  <a:srgbClr val="0070C0"/>
                </a:solidFill>
              </a:rPr>
              <a:t>зимний – </a:t>
            </a:r>
            <a:r>
              <a:rPr lang="ru-RU" sz="2900" dirty="0">
                <a:solidFill>
                  <a:srgbClr val="0070C0"/>
                </a:solidFill>
              </a:rPr>
              <a:t>густой и длинный, то на </a:t>
            </a:r>
            <a:r>
              <a:rPr lang="ru-RU" sz="2900" dirty="0" smtClean="0">
                <a:solidFill>
                  <a:srgbClr val="0070C0"/>
                </a:solidFill>
              </a:rPr>
              <a:t>летний </a:t>
            </a:r>
            <a:r>
              <a:rPr lang="ru-RU" sz="2900" dirty="0">
                <a:solidFill>
                  <a:srgbClr val="0070C0"/>
                </a:solidFill>
              </a:rPr>
              <a:t>– редкий и короткий.</a:t>
            </a:r>
            <a:endParaRPr lang="ru-RU" sz="29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2900" dirty="0" smtClean="0">
                <a:solidFill>
                  <a:srgbClr val="0070C0"/>
                </a:solidFill>
              </a:rPr>
              <a:t>                                                               Лисы </a:t>
            </a:r>
            <a:r>
              <a:rPr lang="ru-RU" sz="2900" dirty="0">
                <a:solidFill>
                  <a:srgbClr val="0070C0"/>
                </a:solidFill>
              </a:rPr>
              <a:t>роют в земле</a:t>
            </a:r>
            <a:r>
              <a:rPr lang="ru-RU" sz="2900" dirty="0" smtClean="0">
                <a:solidFill>
                  <a:srgbClr val="0070C0"/>
                </a:solidFill>
              </a:rPr>
              <a:t> </a:t>
            </a:r>
            <a:r>
              <a:rPr lang="ru-RU" sz="2900" dirty="0">
                <a:solidFill>
                  <a:srgbClr val="0070C0"/>
                </a:solidFill>
              </a:rPr>
              <a:t>глубокие</a:t>
            </a:r>
            <a:r>
              <a:rPr lang="ru-RU" sz="2900" dirty="0" smtClean="0">
                <a:solidFill>
                  <a:srgbClr val="0070C0"/>
                </a:solidFill>
              </a:rPr>
              <a:t> норы       </a:t>
            </a:r>
            <a:br>
              <a:rPr lang="ru-RU" sz="2900" dirty="0" smtClean="0">
                <a:solidFill>
                  <a:srgbClr val="0070C0"/>
                </a:solidFill>
              </a:rPr>
            </a:br>
            <a:r>
              <a:rPr lang="ru-RU" sz="2900" dirty="0">
                <a:solidFill>
                  <a:srgbClr val="0070C0"/>
                </a:solidFill>
              </a:rPr>
              <a:t> </a:t>
            </a:r>
            <a:r>
              <a:rPr lang="ru-RU" sz="2900" dirty="0" smtClean="0">
                <a:solidFill>
                  <a:srgbClr val="0070C0"/>
                </a:solidFill>
              </a:rPr>
              <a:t>                                                              с узкими ходами.</a:t>
            </a:r>
            <a:br>
              <a:rPr lang="ru-RU" sz="2900" dirty="0" smtClean="0">
                <a:solidFill>
                  <a:srgbClr val="0070C0"/>
                </a:solidFill>
              </a:rPr>
            </a:br>
            <a:r>
              <a:rPr lang="ru-RU" sz="2900" dirty="0" smtClean="0">
                <a:solidFill>
                  <a:srgbClr val="0070C0"/>
                </a:solidFill>
              </a:rPr>
              <a:t/>
            </a:r>
            <a:br>
              <a:rPr lang="ru-RU" sz="2900" dirty="0" smtClean="0">
                <a:solidFill>
                  <a:srgbClr val="0070C0"/>
                </a:solidFill>
              </a:rPr>
            </a:br>
            <a:r>
              <a:rPr lang="ru-RU" sz="2900" dirty="0" smtClean="0">
                <a:solidFill>
                  <a:srgbClr val="0070C0"/>
                </a:solidFill>
              </a:rPr>
              <a:t>                                                               Лиса – очень осторожный и </a:t>
            </a:r>
          </a:p>
          <a:p>
            <a:pPr marL="0" indent="0">
              <a:buNone/>
            </a:pPr>
            <a:r>
              <a:rPr lang="ru-RU" sz="2900" dirty="0">
                <a:solidFill>
                  <a:srgbClr val="0070C0"/>
                </a:solidFill>
              </a:rPr>
              <a:t> </a:t>
            </a:r>
            <a:r>
              <a:rPr lang="ru-RU" sz="2900" dirty="0" smtClean="0">
                <a:solidFill>
                  <a:srgbClr val="0070C0"/>
                </a:solidFill>
              </a:rPr>
              <a:t>                                                              смышленый зверь, она легко уходит от погони, искусно запутывая </a:t>
            </a:r>
          </a:p>
          <a:p>
            <a:pPr marL="0" indent="0">
              <a:buNone/>
            </a:pPr>
            <a:r>
              <a:rPr lang="ru-RU" sz="2900" dirty="0">
                <a:solidFill>
                  <a:srgbClr val="0070C0"/>
                </a:solidFill>
              </a:rPr>
              <a:t> </a:t>
            </a:r>
            <a:r>
              <a:rPr lang="ru-RU" sz="2900" dirty="0" smtClean="0">
                <a:solidFill>
                  <a:srgbClr val="0070C0"/>
                </a:solidFill>
              </a:rPr>
              <a:t>                                                              следы и прибегая ко всяким уловкам. У лисы хорошее обоняние и слух, </a:t>
            </a:r>
          </a:p>
          <a:p>
            <a:pPr marL="0" indent="0">
              <a:buNone/>
            </a:pPr>
            <a:r>
              <a:rPr lang="ru-RU" sz="2900" dirty="0">
                <a:solidFill>
                  <a:srgbClr val="0070C0"/>
                </a:solidFill>
              </a:rPr>
              <a:t> </a:t>
            </a:r>
            <a:r>
              <a:rPr lang="ru-RU" sz="2900" dirty="0" smtClean="0">
                <a:solidFill>
                  <a:srgbClr val="0070C0"/>
                </a:solidFill>
              </a:rPr>
              <a:t>                                                              благодаря которым она легко обнаруживает свою добычу. Лиса </a:t>
            </a:r>
          </a:p>
          <a:p>
            <a:pPr marL="0" indent="0">
              <a:buNone/>
            </a:pPr>
            <a:r>
              <a:rPr lang="ru-RU" sz="2900" dirty="0">
                <a:solidFill>
                  <a:srgbClr val="0070C0"/>
                </a:solidFill>
              </a:rPr>
              <a:t> </a:t>
            </a:r>
            <a:r>
              <a:rPr lang="ru-RU" sz="2900" dirty="0" smtClean="0">
                <a:solidFill>
                  <a:srgbClr val="0070C0"/>
                </a:solidFill>
              </a:rPr>
              <a:t>                                                              способна издавать звуки, напоминающие тявкающий лай собаки.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https://img-fotki.yandex.ru/get/4403/43185617.1d/0_8745e_54d25967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444" y="1811830"/>
            <a:ext cx="3636724" cy="272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1" y="3617803"/>
            <a:ext cx="3640897" cy="272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2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6114" y="486627"/>
            <a:ext cx="4083485" cy="922287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cs typeface="Arial" panose="020B0604020202020204" pitchFamily="34" charset="0"/>
              </a:rPr>
              <a:t>Совы – </a:t>
            </a:r>
            <a:r>
              <a:rPr lang="ru-RU" sz="36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cs typeface="Arial" panose="020B0604020202020204" pitchFamily="34" charset="0"/>
              </a:rPr>
              <a:t>хищные  птицы</a:t>
            </a:r>
            <a:endParaRPr lang="ru-RU" sz="2400" b="1" i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0438" y="1408914"/>
            <a:ext cx="4559474" cy="4768049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ru-RU" sz="2400" i="1" dirty="0" smtClean="0">
                <a:solidFill>
                  <a:srgbClr val="222222"/>
                </a:solidFill>
              </a:rPr>
              <a:t>Внешний вид:</a:t>
            </a:r>
            <a:r>
              <a:rPr lang="ru-RU" sz="2400" i="1" dirty="0">
                <a:solidFill>
                  <a:srgbClr val="222222"/>
                </a:solidFill>
              </a:rPr>
              <a:t> </a:t>
            </a:r>
            <a:endParaRPr lang="ru-RU" sz="2400" i="1" dirty="0" smtClean="0">
              <a:solidFill>
                <a:srgbClr val="222222"/>
              </a:solidFill>
            </a:endParaRPr>
          </a:p>
          <a:p>
            <a:pPr marL="0" lvl="0" indent="0">
              <a:buNone/>
            </a:pPr>
            <a:r>
              <a:rPr lang="ru-RU" sz="2400" dirty="0" smtClean="0">
                <a:solidFill>
                  <a:srgbClr val="222222"/>
                </a:solidFill>
              </a:rPr>
              <a:t>крупная </a:t>
            </a:r>
            <a:r>
              <a:rPr lang="ru-RU" sz="2400" dirty="0">
                <a:solidFill>
                  <a:srgbClr val="222222"/>
                </a:solidFill>
              </a:rPr>
              <a:t>голова, большие круглые глаза спереди </a:t>
            </a:r>
            <a:r>
              <a:rPr lang="ru-RU" sz="2400" dirty="0" smtClean="0">
                <a:solidFill>
                  <a:srgbClr val="222222"/>
                </a:solidFill>
              </a:rPr>
              <a:t>головы. </a:t>
            </a:r>
            <a:r>
              <a:rPr lang="ru-RU" sz="2400" dirty="0">
                <a:solidFill>
                  <a:srgbClr val="222222"/>
                </a:solidFill>
              </a:rPr>
              <a:t>Клюв совы, </a:t>
            </a:r>
            <a:r>
              <a:rPr lang="ru-RU" sz="2400" dirty="0" smtClean="0">
                <a:solidFill>
                  <a:srgbClr val="222222"/>
                </a:solidFill>
              </a:rPr>
              <a:t>загибающийся, </a:t>
            </a:r>
            <a:r>
              <a:rPr lang="ru-RU" sz="2400" dirty="0">
                <a:solidFill>
                  <a:srgbClr val="222222"/>
                </a:solidFill>
              </a:rPr>
              <a:t>оканчивается коротким крючком, при помощи которого совы могут производить характерное </a:t>
            </a:r>
            <a:r>
              <a:rPr lang="ru-RU" sz="2400" dirty="0" smtClean="0">
                <a:solidFill>
                  <a:srgbClr val="222222"/>
                </a:solidFill>
              </a:rPr>
              <a:t>щелканье. </a:t>
            </a:r>
            <a:r>
              <a:rPr lang="ru-RU" sz="2400" dirty="0">
                <a:solidFill>
                  <a:srgbClr val="222222"/>
                </a:solidFill>
              </a:rPr>
              <a:t>Острые длинные когти </a:t>
            </a:r>
            <a:r>
              <a:rPr lang="ru-RU" sz="2400" dirty="0" smtClean="0">
                <a:solidFill>
                  <a:srgbClr val="222222"/>
                </a:solidFill>
              </a:rPr>
              <a:t> </a:t>
            </a:r>
            <a:r>
              <a:rPr lang="ru-RU" sz="2400" dirty="0">
                <a:solidFill>
                  <a:srgbClr val="222222"/>
                </a:solidFill>
              </a:rPr>
              <a:t>сильно загнуты.</a:t>
            </a:r>
            <a:endParaRPr lang="ru-RU" sz="2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222222"/>
                </a:solidFill>
              </a:rPr>
              <a:t>О</a:t>
            </a:r>
            <a:r>
              <a:rPr lang="ru-RU" sz="2400" dirty="0" smtClean="0">
                <a:solidFill>
                  <a:srgbClr val="222222"/>
                </a:solidFill>
              </a:rPr>
              <a:t>перение </a:t>
            </a:r>
            <a:r>
              <a:rPr lang="ru-RU" sz="2400" dirty="0">
                <a:solidFill>
                  <a:srgbClr val="222222"/>
                </a:solidFill>
              </a:rPr>
              <a:t>мягкое, полёт бесшумный, </a:t>
            </a:r>
            <a:r>
              <a:rPr lang="ru-RU" sz="2400" dirty="0" smtClean="0">
                <a:solidFill>
                  <a:srgbClr val="222222"/>
                </a:solidFill>
              </a:rPr>
              <a:t>окрас маскирующий.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222222"/>
                </a:solidFill>
              </a:rPr>
              <a:t>Охотятся ночью, обычная пища </a:t>
            </a:r>
            <a:r>
              <a:rPr lang="ru-RU" sz="2400" dirty="0">
                <a:solidFill>
                  <a:srgbClr val="222222"/>
                </a:solidFill>
              </a:rPr>
              <a:t>сов составляют мелкие </a:t>
            </a:r>
            <a:r>
              <a:rPr lang="ru-RU" sz="2400" dirty="0" smtClean="0">
                <a:solidFill>
                  <a:srgbClr val="222222"/>
                </a:solidFill>
              </a:rPr>
              <a:t>грызуны.</a:t>
            </a:r>
          </a:p>
        </p:txBody>
      </p:sp>
      <p:pic>
        <p:nvPicPr>
          <p:cNvPr id="4098" name="Picture 2" descr="C:\Users\Мама\Documents\Краеведческий  музей 2019г\Новая папка\IMG_20190529_1046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5" y="1408914"/>
            <a:ext cx="3532926" cy="470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891" y="1408915"/>
            <a:ext cx="3532926" cy="470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53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86628"/>
            <a:ext cx="10515600" cy="47735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Рыбы  Амура</a:t>
            </a:r>
            <a:endParaRPr lang="ru-RU" sz="2800" b="1" i="1" dirty="0">
              <a:solidFill>
                <a:srgbClr val="00B0F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141" y="989556"/>
            <a:ext cx="11260660" cy="5187407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ru-RU" sz="2000" b="1" dirty="0" smtClean="0">
                <a:solidFill>
                  <a:srgbClr val="222222"/>
                </a:solidFill>
              </a:rPr>
              <a:t>                                                          </a:t>
            </a:r>
            <a:r>
              <a:rPr lang="ru-RU" sz="2000" b="1" i="1" dirty="0" err="1" smtClean="0">
                <a:solidFill>
                  <a:srgbClr val="0070C0"/>
                </a:solidFill>
              </a:rPr>
              <a:t>Аму́рская</a:t>
            </a:r>
            <a:r>
              <a:rPr lang="ru-RU" sz="2000" b="1" i="1" dirty="0" smtClean="0">
                <a:solidFill>
                  <a:srgbClr val="0070C0"/>
                </a:solidFill>
              </a:rPr>
              <a:t> </a:t>
            </a:r>
            <a:r>
              <a:rPr lang="ru-RU" sz="2000" b="1" i="1" dirty="0" err="1" smtClean="0">
                <a:solidFill>
                  <a:srgbClr val="0070C0"/>
                </a:solidFill>
              </a:rPr>
              <a:t>щу́ка</a:t>
            </a:r>
            <a:r>
              <a:rPr lang="ru-RU" sz="2000" b="1" i="1" dirty="0" smtClean="0">
                <a:solidFill>
                  <a:srgbClr val="0070C0"/>
                </a:solidFill>
              </a:rPr>
              <a:t> </a:t>
            </a:r>
            <a:r>
              <a:rPr lang="ru-RU" sz="2000" dirty="0" smtClean="0">
                <a:solidFill>
                  <a:srgbClr val="222222"/>
                </a:solidFill>
              </a:rPr>
              <a:t>—</a:t>
            </a:r>
            <a:r>
              <a:rPr lang="ru-RU" sz="2000" dirty="0">
                <a:solidFill>
                  <a:srgbClr val="222222"/>
                </a:solidFill>
              </a:rPr>
              <a:t>встречается только в бассейне </a:t>
            </a:r>
            <a:r>
              <a:rPr lang="ru-RU" sz="2000" dirty="0">
                <a:solidFill>
                  <a:srgbClr val="0B0080"/>
                </a:solidFill>
              </a:rPr>
              <a:t>Амура </a:t>
            </a:r>
            <a:r>
              <a:rPr lang="ru-RU" sz="2000" dirty="0">
                <a:solidFill>
                  <a:srgbClr val="222222"/>
                </a:solidFill>
              </a:rPr>
              <a:t> и на </a:t>
            </a:r>
            <a:r>
              <a:rPr lang="ru-RU" sz="2000" dirty="0">
                <a:solidFill>
                  <a:srgbClr val="0B0080"/>
                </a:solidFill>
              </a:rPr>
              <a:t>Сахалине.</a:t>
            </a:r>
          </a:p>
          <a:p>
            <a:pPr marL="0" lvl="0" indent="0">
              <a:buNone/>
            </a:pPr>
            <a:r>
              <a:rPr lang="ru-RU" sz="2000" b="1" i="1" dirty="0">
                <a:solidFill>
                  <a:srgbClr val="0070C0"/>
                </a:solidFill>
              </a:rPr>
              <a:t>Обыкновенный верхогляд</a:t>
            </a:r>
            <a:r>
              <a:rPr lang="ru-RU" sz="2000" baseline="30000" dirty="0">
                <a:solidFill>
                  <a:srgbClr val="0B0080"/>
                </a:solidFill>
              </a:rPr>
              <a:t>[</a:t>
            </a:r>
            <a:r>
              <a:rPr lang="ru-RU" sz="2000" dirty="0">
                <a:solidFill>
                  <a:srgbClr val="0B0080"/>
                </a:solidFill>
              </a:rPr>
              <a:t> - </a:t>
            </a:r>
            <a:r>
              <a:rPr lang="ru-RU" sz="2000" dirty="0">
                <a:solidFill>
                  <a:srgbClr val="222222"/>
                </a:solidFill>
              </a:rPr>
              <a:t>встречается в водах р. </a:t>
            </a:r>
            <a:r>
              <a:rPr lang="ru-RU" sz="2000" dirty="0" smtClean="0">
                <a:solidFill>
                  <a:srgbClr val="222222"/>
                </a:solidFill>
              </a:rPr>
              <a:t>Амур.  Распространена </a:t>
            </a:r>
            <a:r>
              <a:rPr lang="ru-RU" sz="2000" dirty="0">
                <a:solidFill>
                  <a:srgbClr val="222222"/>
                </a:solidFill>
              </a:rPr>
              <a:t>эта рыба в р. Уссури  и озере </a:t>
            </a:r>
            <a:r>
              <a:rPr lang="ru-RU" sz="2000" dirty="0" err="1">
                <a:solidFill>
                  <a:srgbClr val="222222"/>
                </a:solidFill>
              </a:rPr>
              <a:t>Ханка</a:t>
            </a:r>
            <a:r>
              <a:rPr lang="ru-RU" sz="2000" dirty="0">
                <a:solidFill>
                  <a:srgbClr val="222222"/>
                </a:solidFill>
              </a:rPr>
              <a:t>.</a:t>
            </a:r>
            <a:endParaRPr lang="ru-RU" sz="20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indent="0" fontAlgn="base">
              <a:buNone/>
            </a:pPr>
            <a:r>
              <a:rPr lang="ru-RU" sz="2000" b="1" i="1" dirty="0" err="1" smtClean="0">
                <a:solidFill>
                  <a:srgbClr val="0070C0"/>
                </a:solidFill>
              </a:rPr>
              <a:t>Ауха</a:t>
            </a:r>
            <a:r>
              <a:rPr lang="ru-RU" sz="2000" dirty="0" smtClean="0">
                <a:solidFill>
                  <a:srgbClr val="333333"/>
                </a:solidFill>
              </a:rPr>
              <a:t> </a:t>
            </a:r>
            <a:r>
              <a:rPr lang="ru-RU" sz="2000" dirty="0">
                <a:solidFill>
                  <a:srgbClr val="333333"/>
                </a:solidFill>
              </a:rPr>
              <a:t>(китайский окунь) </a:t>
            </a:r>
            <a:r>
              <a:rPr lang="ru-RU" sz="2000" dirty="0" smtClean="0">
                <a:solidFill>
                  <a:srgbClr val="333333"/>
                </a:solidFill>
              </a:rPr>
              <a:t>- занесена </a:t>
            </a:r>
            <a:r>
              <a:rPr lang="ru-RU" sz="2000" dirty="0">
                <a:solidFill>
                  <a:srgbClr val="333333"/>
                </a:solidFill>
              </a:rPr>
              <a:t>в красную книгу. Очень вкусная. В трех местах имеет очень острые ядовитые </a:t>
            </a:r>
            <a:r>
              <a:rPr lang="ru-RU" sz="2000" dirty="0" smtClean="0">
                <a:solidFill>
                  <a:srgbClr val="333333"/>
                </a:solidFill>
              </a:rPr>
              <a:t>шипы.</a:t>
            </a:r>
          </a:p>
          <a:p>
            <a:pPr marL="0" indent="0" fontAlgn="base">
              <a:buNone/>
            </a:pPr>
            <a:r>
              <a:rPr lang="ru-RU" sz="2000" b="1" i="1" dirty="0" smtClean="0">
                <a:solidFill>
                  <a:srgbClr val="0070C0"/>
                </a:solidFill>
              </a:rPr>
              <a:t>Белый амур </a:t>
            </a:r>
            <a:r>
              <a:rPr lang="ru-RU" sz="2000" dirty="0" smtClean="0">
                <a:solidFill>
                  <a:srgbClr val="333333"/>
                </a:solidFill>
              </a:rPr>
              <a:t>– </a:t>
            </a:r>
            <a:r>
              <a:rPr lang="ru-RU" sz="2000" dirty="0" smtClean="0">
                <a:solidFill>
                  <a:srgbClr val="222222"/>
                </a:solidFill>
              </a:rPr>
              <a:t>встречается в </a:t>
            </a:r>
            <a:r>
              <a:rPr lang="ru-RU" sz="2000" dirty="0">
                <a:solidFill>
                  <a:srgbClr val="222222"/>
                </a:solidFill>
              </a:rPr>
              <a:t>бассейне реки Амур и равнинных реках </a:t>
            </a:r>
            <a:endParaRPr lang="ru-RU" sz="2000" dirty="0" smtClean="0">
              <a:solidFill>
                <a:srgbClr val="222222"/>
              </a:solidFill>
            </a:endParaRPr>
          </a:p>
          <a:p>
            <a:pPr marL="0" indent="0" fontAlgn="base">
              <a:buNone/>
            </a:pPr>
            <a:r>
              <a:rPr lang="ru-RU" sz="2000" dirty="0">
                <a:solidFill>
                  <a:srgbClr val="222222"/>
                </a:solidFill>
              </a:rPr>
              <a:t> </a:t>
            </a:r>
            <a:r>
              <a:rPr lang="ru-RU" sz="2000" dirty="0" smtClean="0">
                <a:solidFill>
                  <a:srgbClr val="222222"/>
                </a:solidFill>
              </a:rPr>
              <a:t>                                                                           Китая.</a:t>
            </a:r>
          </a:p>
          <a:p>
            <a:pPr marL="0" indent="0" fontAlgn="base">
              <a:buNone/>
            </a:pPr>
            <a:r>
              <a:rPr lang="ru-RU" sz="2000" dirty="0">
                <a:solidFill>
                  <a:srgbClr val="222222"/>
                </a:solidFill>
              </a:rPr>
              <a:t> </a:t>
            </a:r>
            <a:r>
              <a:rPr lang="ru-RU" sz="2000" dirty="0" smtClean="0">
                <a:solidFill>
                  <a:srgbClr val="222222"/>
                </a:solidFill>
              </a:rPr>
              <a:t>                                                                          </a:t>
            </a:r>
            <a:r>
              <a:rPr lang="ru-RU" sz="2000" b="1" i="1" dirty="0" smtClean="0">
                <a:solidFill>
                  <a:srgbClr val="0070C0"/>
                </a:solidFill>
              </a:rPr>
              <a:t>Калуга</a:t>
            </a:r>
            <a:r>
              <a:rPr lang="ru-RU" sz="2000" dirty="0" smtClean="0">
                <a:solidFill>
                  <a:srgbClr val="222222"/>
                </a:solidFill>
              </a:rPr>
              <a:t> - </a:t>
            </a:r>
            <a:r>
              <a:rPr lang="ru-RU" sz="2000" dirty="0">
                <a:latin typeface="MainSans"/>
              </a:rPr>
              <a:t> </a:t>
            </a:r>
            <a:r>
              <a:rPr lang="ru-RU" sz="2000" dirty="0" smtClean="0"/>
              <a:t>обитает </a:t>
            </a:r>
            <a:r>
              <a:rPr lang="ru-RU" sz="2000" dirty="0"/>
              <a:t>в </a:t>
            </a:r>
            <a:r>
              <a:rPr lang="ru-RU" sz="2000" dirty="0" smtClean="0"/>
              <a:t>умеренном</a:t>
            </a:r>
          </a:p>
          <a:p>
            <a:pPr marL="0" indent="0" fontAlgn="base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                                                           </a:t>
            </a:r>
            <a:r>
              <a:rPr lang="ru-RU" sz="2000" dirty="0"/>
              <a:t>поясе в </a:t>
            </a:r>
            <a:r>
              <a:rPr lang="ru-RU" sz="2000" dirty="0" smtClean="0"/>
              <a:t>бассейне р. Амур.</a:t>
            </a:r>
            <a:r>
              <a:rPr lang="ru-RU" sz="2000" dirty="0"/>
              <a:t> </a:t>
            </a:r>
            <a:endParaRPr lang="ru-RU" sz="2000" dirty="0" smtClean="0"/>
          </a:p>
          <a:p>
            <a:pPr marL="0" indent="0" fontAlgn="base">
              <a:buNone/>
            </a:pP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smtClean="0">
                <a:solidFill>
                  <a:srgbClr val="333333"/>
                </a:solidFill>
              </a:rPr>
              <a:t>                                                                          </a:t>
            </a:r>
            <a:r>
              <a:rPr lang="ru-RU" sz="2000" b="1" i="1" dirty="0" smtClean="0">
                <a:solidFill>
                  <a:srgbClr val="0070C0"/>
                </a:solidFill>
              </a:rPr>
              <a:t>Амурский  осётр </a:t>
            </a:r>
            <a:r>
              <a:rPr lang="ru-RU" sz="2000" dirty="0" smtClean="0">
                <a:solidFill>
                  <a:srgbClr val="333333"/>
                </a:solidFill>
              </a:rPr>
              <a:t>– </a:t>
            </a:r>
            <a:r>
              <a:rPr lang="ru-RU" sz="2000" dirty="0" smtClean="0"/>
              <a:t>обитает</a:t>
            </a:r>
          </a:p>
          <a:p>
            <a:pPr marL="0" indent="0" fontAlgn="base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                                              </a:t>
            </a:r>
            <a:r>
              <a:rPr lang="ru-RU" sz="2000" dirty="0"/>
              <a:t>только в бассейне </a:t>
            </a:r>
            <a:r>
              <a:rPr lang="ru-RU" sz="2000" dirty="0" smtClean="0"/>
              <a:t>Амура.</a:t>
            </a:r>
          </a:p>
          <a:p>
            <a:pPr marL="0" indent="0" fontAlgn="base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                                                            </a:t>
            </a:r>
            <a:r>
              <a:rPr lang="ru-RU" sz="2000" dirty="0"/>
              <a:t>Предпочитает быструю </a:t>
            </a:r>
            <a:endParaRPr lang="ru-RU" sz="2000" dirty="0" smtClean="0"/>
          </a:p>
          <a:p>
            <a:pPr marL="0" indent="0" fontAlgn="base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                                                            проточную </a:t>
            </a:r>
            <a:r>
              <a:rPr lang="ru-RU" sz="2000" dirty="0"/>
              <a:t>воду, изредка </a:t>
            </a:r>
            <a:endParaRPr lang="ru-RU" sz="2000" dirty="0" smtClean="0"/>
          </a:p>
          <a:p>
            <a:pPr marL="0" indent="0" fontAlgn="base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                                                          летом </a:t>
            </a:r>
            <a:r>
              <a:rPr lang="ru-RU" sz="2000" dirty="0"/>
              <a:t>заходит в пойменные озера и на разливы</a:t>
            </a:r>
            <a:endParaRPr lang="ru-RU" sz="2000" dirty="0">
              <a:solidFill>
                <a:srgbClr val="333333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118" y="2298830"/>
            <a:ext cx="4256088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4" y="3194399"/>
            <a:ext cx="4240386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01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86628"/>
            <a:ext cx="10515600" cy="252408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0B050"/>
                </a:solidFill>
                <a:latin typeface="+mn-lt"/>
                <a:cs typeface="Arial" panose="020B0604020202020204" pitchFamily="34" charset="0"/>
              </a:rPr>
              <a:t>Анализ  проведенной  экскурсии</a:t>
            </a:r>
            <a:endParaRPr lang="ru-RU" sz="2800" b="1" i="1" dirty="0">
              <a:solidFill>
                <a:srgbClr val="00B05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587" y="825086"/>
            <a:ext cx="11749413" cy="5688448"/>
          </a:xfrm>
        </p:spPr>
        <p:txBody>
          <a:bodyPr>
            <a:normAutofit fontScale="550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29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9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                                               Экскурсия  проходила  в  форме  беседы. 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9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Ребятам  в ходе беседы задавались  вопросы по теме  экскурсии: «Как называется  край  в  котором  мы живем?», «Какие реки  протекают  по  территории нашего  края?», «Какие животные  обитают в наших  лесах?».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9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Получая новую познавательную  информацию, отвечая на  вопросы экскурсовода  полными  ответами, ребята повышали  речевую  активность и сохраняли  интерес к получению  новых  знаний.</a:t>
            </a:r>
          </a:p>
          <a:p>
            <a:pPr marL="685800" lvl="0" indent="-457200">
              <a:buFont typeface="Wingdings" pitchFamily="2" charset="2"/>
              <a:buChar char="ü"/>
            </a:pPr>
            <a:r>
              <a:rPr lang="ru-RU" sz="29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 ходе  экскурсии  использовались  наглядные  и  словесные  методы, направленные на  применение  речевых и познавательных  навыков</a:t>
            </a:r>
            <a:r>
              <a:rPr lang="ru-RU" sz="2900" b="1" dirty="0">
                <a:solidFill>
                  <a:srgbClr val="000000"/>
                </a:solidFill>
                <a:latin typeface="Times New Roman"/>
                <a:ea typeface="Times New Roman"/>
              </a:rPr>
              <a:t>   </a:t>
            </a:r>
            <a:endParaRPr lang="ru-RU" sz="2900" b="1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685800" lvl="0" indent="-457200">
              <a:buFont typeface="Wingdings" pitchFamily="2" charset="2"/>
              <a:buChar char="ü"/>
            </a:pPr>
            <a:r>
              <a:rPr lang="ru-RU" sz="29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Ребята  внимательно  следили  за  последовательным построением  цепочки  развития событий в жизни  природы, находили  сходства и  отличия  в предложенных  сравнениях  и ситуациях, развивая тем самым  свою  наблюдательность  и сообразительность.</a:t>
            </a:r>
          </a:p>
          <a:p>
            <a:pPr marL="685800" lvl="0" indent="-457200">
              <a:buFont typeface="Wingdings" pitchFamily="2" charset="2"/>
              <a:buChar char="ü"/>
            </a:pPr>
            <a:r>
              <a:rPr lang="ru-RU" sz="29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На  протяжении всей  экскурсии  ребята  были  доброжелательны, отзывчивы, активно  отвечали  на  вопросы  экскурсовода.</a:t>
            </a:r>
          </a:p>
          <a:p>
            <a:pPr marL="685800" lvl="0" indent="-457200">
              <a:buFont typeface="Wingdings" pitchFamily="2" charset="2"/>
              <a:buChar char="ü"/>
            </a:pPr>
            <a:r>
              <a:rPr lang="ru-RU" sz="29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Утомляемости  детей во  время экскурсии замечено не  было, т.к. дети  находились в движении, переходя  от  одной  экспозиции к  другой.</a:t>
            </a:r>
          </a:p>
          <a:p>
            <a:pPr>
              <a:spcAft>
                <a:spcPts val="0"/>
              </a:spcAft>
            </a:pPr>
            <a:r>
              <a:rPr lang="ru-RU" sz="2900" b="1" dirty="0">
                <a:solidFill>
                  <a:srgbClr val="000000"/>
                </a:solidFill>
                <a:latin typeface="Times New Roman"/>
                <a:ea typeface="Times New Roman"/>
              </a:rPr>
              <a:t>Анализируя деятельность детей , хочется отметить, что они проявляли познавательную активность, эмоционально реагировали </a:t>
            </a:r>
            <a:r>
              <a:rPr lang="ru-RU" sz="29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на предложенные  ситуации, </a:t>
            </a:r>
            <a:r>
              <a:rPr lang="ru-RU" sz="2900" b="1" dirty="0">
                <a:solidFill>
                  <a:srgbClr val="000000"/>
                </a:solidFill>
                <a:latin typeface="Times New Roman"/>
                <a:ea typeface="Times New Roman"/>
              </a:rPr>
              <a:t>использовали имеющиеся </a:t>
            </a:r>
            <a:r>
              <a:rPr lang="ru-RU" sz="29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знания. </a:t>
            </a:r>
            <a:r>
              <a:rPr lang="ru-RU" sz="2900" b="1" dirty="0">
                <a:solidFill>
                  <a:srgbClr val="000000"/>
                </a:solidFill>
                <a:latin typeface="Times New Roman"/>
                <a:ea typeface="Times New Roman"/>
              </a:rPr>
              <a:t>Они были заинтересованы, внимательны, организованы. </a:t>
            </a:r>
            <a:r>
              <a:rPr lang="ru-RU" sz="29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Воспитатель побуждала </a:t>
            </a:r>
            <a:r>
              <a:rPr lang="ru-RU" sz="2900" b="1" dirty="0">
                <a:solidFill>
                  <a:srgbClr val="000000"/>
                </a:solidFill>
                <a:latin typeface="Times New Roman"/>
                <a:ea typeface="Times New Roman"/>
              </a:rPr>
              <a:t>к высказыванию детей нерешительных и стеснительных. </a:t>
            </a:r>
            <a:r>
              <a:rPr lang="ru-RU" sz="29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Вследствие  этого можно  </a:t>
            </a:r>
            <a:r>
              <a:rPr lang="ru-RU" sz="2900" b="1" dirty="0">
                <a:solidFill>
                  <a:srgbClr val="000000"/>
                </a:solidFill>
                <a:latin typeface="Times New Roman"/>
                <a:ea typeface="Times New Roman"/>
              </a:rPr>
              <a:t>сделать вывод, что у детей данной группы сформированы навыки учебной деятельности. Дети легко идут на контакт со взрослым. Умеют слышать и слушать </a:t>
            </a:r>
            <a:r>
              <a:rPr lang="ru-RU" sz="29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взрослых.</a:t>
            </a:r>
          </a:p>
          <a:p>
            <a:pPr>
              <a:spcAft>
                <a:spcPts val="0"/>
              </a:spcAft>
            </a:pPr>
            <a:r>
              <a:rPr lang="ru-RU" sz="2900" b="1" dirty="0">
                <a:solidFill>
                  <a:srgbClr val="000000"/>
                </a:solidFill>
                <a:latin typeface="Times New Roman"/>
                <a:ea typeface="Times New Roman"/>
              </a:rPr>
              <a:t>Анализируя, </a:t>
            </a:r>
            <a:r>
              <a:rPr lang="ru-RU" sz="29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проведенную экскурсию, можно </a:t>
            </a:r>
            <a:r>
              <a:rPr lang="ru-RU" sz="2900" b="1" dirty="0">
                <a:solidFill>
                  <a:srgbClr val="000000"/>
                </a:solidFill>
                <a:latin typeface="Times New Roman"/>
                <a:ea typeface="Times New Roman"/>
              </a:rPr>
              <a:t>сказать, что поставленные задачи были успешно выполнены.</a:t>
            </a:r>
            <a:endParaRPr lang="ru-RU" sz="2900" b="1" dirty="0">
              <a:latin typeface="Times New Roman"/>
              <a:ea typeface="Times New Roman"/>
            </a:endParaRPr>
          </a:p>
          <a:p>
            <a:r>
              <a:rPr lang="ru-RU" sz="2900" b="1" dirty="0" smtClean="0">
                <a:solidFill>
                  <a:srgbClr val="000000"/>
                </a:solidFill>
                <a:ea typeface="Calibri"/>
                <a:cs typeface="Times New Roman"/>
              </a:rPr>
              <a:t>Данная экскурсия вызвала у ребят  большой интерес  и желание  узнавать  новое.</a:t>
            </a:r>
          </a:p>
          <a:p>
            <a:r>
              <a:rPr lang="ru-RU" sz="2900" b="1" dirty="0">
                <a:solidFill>
                  <a:srgbClr val="000000"/>
                </a:solidFill>
                <a:ea typeface="Calibri"/>
                <a:cs typeface="Times New Roman"/>
              </a:rPr>
              <a:t>Дети порадовали </a:t>
            </a:r>
            <a:r>
              <a:rPr lang="ru-RU" sz="2900" b="1" dirty="0" smtClean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900" b="1" dirty="0">
                <a:solidFill>
                  <a:srgbClr val="000000"/>
                </a:solidFill>
                <a:ea typeface="Calibri"/>
                <a:cs typeface="Times New Roman"/>
              </a:rPr>
              <a:t>тем, что их любознательность чувствовалась на протяжении </a:t>
            </a:r>
            <a:r>
              <a:rPr lang="ru-RU" sz="2900" b="1" dirty="0" smtClean="0">
                <a:solidFill>
                  <a:srgbClr val="000000"/>
                </a:solidFill>
                <a:ea typeface="Calibri"/>
                <a:cs typeface="Times New Roman"/>
              </a:rPr>
              <a:t>всей экскурсии.</a:t>
            </a:r>
            <a:endParaRPr lang="ru-RU" sz="2900" b="1" dirty="0">
              <a:latin typeface="Times New Roman"/>
              <a:ea typeface="Times New Roman"/>
            </a:endParaRPr>
          </a:p>
          <a:p>
            <a:pPr marL="685800" lvl="0" indent="-457200">
              <a:buFont typeface="Wingdings" pitchFamily="2" charset="2"/>
              <a:buChar char="ü"/>
            </a:pP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685800" lvl="0" indent="-457200">
              <a:buFont typeface="Wingdings" pitchFamily="2" charset="2"/>
              <a:buChar char="ü"/>
            </a:pP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89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215" y="1052186"/>
            <a:ext cx="10394515" cy="5323562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00B0F0"/>
                </a:solidFill>
                <a:latin typeface="+mn-lt"/>
                <a:ea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00B0F0"/>
                </a:solidFill>
                <a:latin typeface="+mn-lt"/>
                <a:ea typeface="Times New Roman"/>
                <a:cs typeface="Times New Roman"/>
              </a:rPr>
              <a:t>                                                       Наш </a:t>
            </a:r>
            <a:r>
              <a:rPr lang="ru-RU" sz="2400" b="1" i="1" dirty="0">
                <a:solidFill>
                  <a:srgbClr val="00B0F0"/>
                </a:solidFill>
                <a:latin typeface="+mn-lt"/>
                <a:ea typeface="Times New Roman"/>
                <a:cs typeface="Times New Roman"/>
              </a:rPr>
              <a:t>край милее нет на </a:t>
            </a:r>
            <a:r>
              <a:rPr lang="ru-RU" sz="2400" b="1" i="1" dirty="0" smtClean="0">
                <a:solidFill>
                  <a:srgbClr val="00B0F0"/>
                </a:solidFill>
                <a:latin typeface="+mn-lt"/>
                <a:ea typeface="Times New Roman"/>
                <a:cs typeface="Times New Roman"/>
              </a:rPr>
              <a:t>свете</a:t>
            </a:r>
            <a:r>
              <a:rPr lang="ru-RU" sz="2400" b="1" i="1" dirty="0">
                <a:solidFill>
                  <a:srgbClr val="00B0F0"/>
                </a:solidFill>
                <a:latin typeface="+mn-lt"/>
                <a:ea typeface="Calibri"/>
                <a:cs typeface="Times New Roman"/>
              </a:rPr>
              <a:t/>
            </a:r>
            <a:br>
              <a:rPr lang="ru-RU" sz="2400" b="1" i="1" dirty="0">
                <a:solidFill>
                  <a:srgbClr val="00B0F0"/>
                </a:solidFill>
                <a:latin typeface="+mn-lt"/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rgbClr val="00B0F0"/>
                </a:solidFill>
                <a:latin typeface="+mn-lt"/>
                <a:ea typeface="Calibri"/>
                <a:cs typeface="Times New Roman"/>
              </a:rPr>
              <a:t>                                                       </a:t>
            </a:r>
            <a:r>
              <a:rPr lang="ru-RU" sz="2400" b="1" i="1" dirty="0" smtClean="0">
                <a:solidFill>
                  <a:srgbClr val="00B0F0"/>
                </a:solidFill>
                <a:latin typeface="+mn-lt"/>
                <a:ea typeface="Times New Roman"/>
                <a:cs typeface="Times New Roman"/>
              </a:rPr>
              <a:t>И </a:t>
            </a:r>
            <a:r>
              <a:rPr lang="ru-RU" sz="2400" b="1" i="1" dirty="0">
                <a:solidFill>
                  <a:srgbClr val="00B0F0"/>
                </a:solidFill>
                <a:latin typeface="+mn-lt"/>
                <a:ea typeface="Times New Roman"/>
                <a:cs typeface="Times New Roman"/>
              </a:rPr>
              <a:t>знаем  мы </a:t>
            </a:r>
            <a:r>
              <a:rPr lang="ru-RU" sz="2400" b="1" i="1" dirty="0" smtClean="0">
                <a:solidFill>
                  <a:srgbClr val="00B0F0"/>
                </a:solidFill>
                <a:latin typeface="+mn-lt"/>
                <a:ea typeface="Times New Roman"/>
                <a:cs typeface="Times New Roman"/>
              </a:rPr>
              <a:t>наверняка</a:t>
            </a:r>
            <a:r>
              <a:rPr lang="ru-RU" sz="2400" b="1" i="1" dirty="0">
                <a:solidFill>
                  <a:srgbClr val="00B0F0"/>
                </a:solidFill>
                <a:latin typeface="+mn-lt"/>
                <a:ea typeface="Calibri"/>
                <a:cs typeface="Times New Roman"/>
              </a:rPr>
              <a:t/>
            </a:r>
            <a:br>
              <a:rPr lang="ru-RU" sz="2400" b="1" i="1" dirty="0">
                <a:solidFill>
                  <a:srgbClr val="00B0F0"/>
                </a:solidFill>
                <a:latin typeface="+mn-lt"/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rgbClr val="00B0F0"/>
                </a:solidFill>
                <a:latin typeface="+mn-lt"/>
                <a:ea typeface="Calibri"/>
                <a:cs typeface="Times New Roman"/>
              </a:rPr>
              <a:t>                                                       </a:t>
            </a:r>
            <a:r>
              <a:rPr lang="ru-RU" sz="2400" b="1" i="1" dirty="0" smtClean="0">
                <a:solidFill>
                  <a:srgbClr val="00B0F0"/>
                </a:solidFill>
                <a:latin typeface="+mn-lt"/>
                <a:ea typeface="Times New Roman"/>
                <a:cs typeface="Times New Roman"/>
              </a:rPr>
              <a:t>Через </a:t>
            </a:r>
            <a:r>
              <a:rPr lang="ru-RU" sz="2400" b="1" i="1" dirty="0">
                <a:solidFill>
                  <a:srgbClr val="00B0F0"/>
                </a:solidFill>
                <a:latin typeface="+mn-lt"/>
                <a:ea typeface="Times New Roman"/>
                <a:cs typeface="Times New Roman"/>
              </a:rPr>
              <a:t>года и чрез </a:t>
            </a:r>
            <a:r>
              <a:rPr lang="ru-RU" sz="2400" b="1" i="1" dirty="0" smtClean="0">
                <a:solidFill>
                  <a:srgbClr val="00B0F0"/>
                </a:solidFill>
                <a:latin typeface="+mn-lt"/>
                <a:ea typeface="Times New Roman"/>
                <a:cs typeface="Times New Roman"/>
              </a:rPr>
              <a:t>столетья</a:t>
            </a:r>
            <a:r>
              <a:rPr lang="ru-RU" sz="2400" b="1" i="1" dirty="0">
                <a:solidFill>
                  <a:srgbClr val="00B0F0"/>
                </a:solidFill>
                <a:latin typeface="+mn-lt"/>
                <a:ea typeface="Calibri"/>
                <a:cs typeface="Times New Roman"/>
              </a:rPr>
              <a:t/>
            </a:r>
            <a:br>
              <a:rPr lang="ru-RU" sz="2400" b="1" i="1" dirty="0">
                <a:solidFill>
                  <a:srgbClr val="00B0F0"/>
                </a:solidFill>
                <a:latin typeface="+mn-lt"/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rgbClr val="00B0F0"/>
                </a:solidFill>
                <a:latin typeface="+mn-lt"/>
                <a:ea typeface="Calibri"/>
                <a:cs typeface="Times New Roman"/>
              </a:rPr>
              <a:t>                                                       </a:t>
            </a:r>
            <a:r>
              <a:rPr lang="ru-RU" sz="2400" b="1" i="1" dirty="0" smtClean="0">
                <a:solidFill>
                  <a:srgbClr val="00B0F0"/>
                </a:solidFill>
                <a:latin typeface="+mn-lt"/>
                <a:ea typeface="Times New Roman"/>
                <a:cs typeface="Times New Roman"/>
              </a:rPr>
              <a:t>Он лучше всех будет всегда!</a:t>
            </a:r>
            <a:br>
              <a:rPr lang="ru-RU" sz="2400" b="1" i="1" dirty="0" smtClean="0">
                <a:solidFill>
                  <a:srgbClr val="00B0F0"/>
                </a:solidFill>
                <a:latin typeface="+mn-lt"/>
                <a:ea typeface="Times New Roman"/>
                <a:cs typeface="Times New Roman"/>
              </a:rPr>
            </a:br>
            <a:r>
              <a:rPr lang="ru-RU" sz="2400" b="1" i="1" dirty="0" smtClean="0">
                <a:solidFill>
                  <a:srgbClr val="00B0F0"/>
                </a:solidFill>
                <a:latin typeface="+mn-lt"/>
                <a:ea typeface="Times New Roman"/>
                <a:cs typeface="Times New Roman"/>
              </a:rPr>
              <a:t/>
            </a:r>
            <a:br>
              <a:rPr lang="ru-RU" sz="2400" b="1" i="1" dirty="0" smtClean="0">
                <a:solidFill>
                  <a:srgbClr val="00B0F0"/>
                </a:solidFill>
                <a:latin typeface="+mn-lt"/>
                <a:ea typeface="Times New Roman"/>
                <a:cs typeface="Times New Roman"/>
              </a:rPr>
            </a:br>
            <a:r>
              <a:rPr lang="ru-RU" sz="2800" b="1" i="1" dirty="0" smtClean="0">
                <a:solidFill>
                  <a:srgbClr val="FF0000"/>
                </a:solidFill>
                <a:latin typeface="+mn-lt"/>
                <a:ea typeface="Times New Roman"/>
                <a:cs typeface="Times New Roman"/>
              </a:rPr>
              <a:t/>
            </a:r>
            <a:br>
              <a:rPr lang="ru-RU" sz="2800" b="1" i="1" dirty="0" smtClean="0">
                <a:solidFill>
                  <a:srgbClr val="FF0000"/>
                </a:solidFill>
                <a:latin typeface="+mn-lt"/>
                <a:ea typeface="Times New Roman"/>
                <a:cs typeface="Times New Roman"/>
              </a:rPr>
            </a:br>
            <a:r>
              <a:rPr lang="ru-RU" sz="2400" b="1" i="1" dirty="0" smtClean="0">
                <a:solidFill>
                  <a:srgbClr val="0070C0"/>
                </a:solidFill>
                <a:latin typeface="+mn-lt"/>
              </a:rPr>
              <a:t>Приезжайте на </a:t>
            </a:r>
            <a:r>
              <a:rPr lang="ru-RU" sz="2400" b="1" i="1" dirty="0">
                <a:solidFill>
                  <a:srgbClr val="0070C0"/>
                </a:solidFill>
                <a:latin typeface="+mn-lt"/>
              </a:rPr>
              <a:t>Дальний Восток,</a:t>
            </a:r>
            <a:br>
              <a:rPr lang="ru-RU" sz="2400" b="1" i="1" dirty="0">
                <a:solidFill>
                  <a:srgbClr val="0070C0"/>
                </a:solidFill>
                <a:latin typeface="+mn-lt"/>
              </a:rPr>
            </a:br>
            <a:r>
              <a:rPr lang="ru-RU" sz="2400" b="1" i="1" dirty="0">
                <a:solidFill>
                  <a:srgbClr val="0070C0"/>
                </a:solidFill>
                <a:latin typeface="+mn-lt"/>
              </a:rPr>
              <a:t>Край чудесный, чарующей силы!</a:t>
            </a:r>
            <a:br>
              <a:rPr lang="ru-RU" sz="2400" b="1" i="1" dirty="0">
                <a:solidFill>
                  <a:srgbClr val="0070C0"/>
                </a:solidFill>
                <a:latin typeface="+mn-lt"/>
              </a:rPr>
            </a:br>
            <a:r>
              <a:rPr lang="ru-RU" sz="2400" b="1" i="1" dirty="0">
                <a:solidFill>
                  <a:srgbClr val="0070C0"/>
                </a:solidFill>
                <a:latin typeface="+mn-lt"/>
              </a:rPr>
              <a:t>Это здесь, как у речек исток,</a:t>
            </a:r>
            <a:br>
              <a:rPr lang="ru-RU" sz="2400" b="1" i="1" dirty="0">
                <a:solidFill>
                  <a:srgbClr val="0070C0"/>
                </a:solidFill>
                <a:latin typeface="+mn-lt"/>
              </a:rPr>
            </a:br>
            <a:r>
              <a:rPr lang="ru-RU" sz="2400" b="1" i="1" dirty="0">
                <a:solidFill>
                  <a:srgbClr val="0070C0"/>
                </a:solidFill>
                <a:latin typeface="+mn-lt"/>
              </a:rPr>
              <a:t>Начинается УТРО РОССИИ.</a:t>
            </a:r>
            <a:r>
              <a:rPr lang="ru-RU" sz="2800" b="1" i="1" dirty="0">
                <a:solidFill>
                  <a:srgbClr val="0070C0"/>
                </a:solidFill>
                <a:latin typeface="+mn-lt"/>
              </a:rPr>
              <a:t> </a:t>
            </a:r>
            <a:r>
              <a:rPr lang="ru-RU" sz="2800" b="1" i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ru-RU" sz="2800" b="1" i="1" dirty="0" smtClean="0">
                <a:solidFill>
                  <a:srgbClr val="0070C0"/>
                </a:solidFill>
                <a:latin typeface="+mn-lt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ru-RU" sz="2800" b="1" i="1" dirty="0" smtClean="0">
                <a:solidFill>
                  <a:srgbClr val="0070C0"/>
                </a:solidFill>
                <a:latin typeface="+mn-lt"/>
              </a:rPr>
            </a:br>
            <a:r>
              <a:rPr lang="ru-RU" sz="2800" dirty="0">
                <a:solidFill>
                  <a:srgbClr val="333333"/>
                </a:solidFill>
                <a:latin typeface="Verdana"/>
              </a:rPr>
              <a:t/>
            </a:r>
            <a:br>
              <a:rPr lang="ru-RU" sz="2800" dirty="0">
                <a:solidFill>
                  <a:srgbClr val="333333"/>
                </a:solidFill>
                <a:latin typeface="Verdana"/>
              </a:rPr>
            </a:br>
            <a:r>
              <a:rPr lang="ru-RU" sz="2800" dirty="0" smtClean="0">
                <a:solidFill>
                  <a:srgbClr val="333333"/>
                </a:solidFill>
                <a:latin typeface="Verdana"/>
              </a:rPr>
              <a:t>       </a:t>
            </a:r>
            <a:r>
              <a:rPr lang="ru-RU" sz="2400" b="1" i="1" dirty="0" smtClean="0">
                <a:solidFill>
                  <a:srgbClr val="00B0F0"/>
                </a:solidFill>
                <a:latin typeface="+mn-lt"/>
              </a:rPr>
              <a:t>Ты</a:t>
            </a:r>
            <a:r>
              <a:rPr lang="ru-RU" sz="2400" b="1" i="1" dirty="0">
                <a:solidFill>
                  <a:srgbClr val="00B0F0"/>
                </a:solidFill>
                <a:latin typeface="+mn-lt"/>
              </a:rPr>
              <a:t>, земля моя любимая,</a:t>
            </a:r>
            <a:br>
              <a:rPr lang="ru-RU" sz="2400" b="1" i="1" dirty="0">
                <a:solidFill>
                  <a:srgbClr val="00B0F0"/>
                </a:solidFill>
                <a:latin typeface="+mn-lt"/>
              </a:rPr>
            </a:br>
            <a:r>
              <a:rPr lang="ru-RU" sz="2400" b="1" i="1" dirty="0" smtClean="0">
                <a:solidFill>
                  <a:srgbClr val="00B0F0"/>
                </a:solidFill>
                <a:latin typeface="+mn-lt"/>
              </a:rPr>
              <a:t>             Мой </a:t>
            </a:r>
            <a:r>
              <a:rPr lang="ru-RU" sz="2400" b="1" i="1" dirty="0">
                <a:solidFill>
                  <a:srgbClr val="00B0F0"/>
                </a:solidFill>
                <a:latin typeface="+mn-lt"/>
              </a:rPr>
              <a:t>Восточный милый край!</a:t>
            </a:r>
            <a:br>
              <a:rPr lang="ru-RU" sz="2400" b="1" i="1" dirty="0">
                <a:solidFill>
                  <a:srgbClr val="00B0F0"/>
                </a:solidFill>
                <a:latin typeface="+mn-lt"/>
              </a:rPr>
            </a:br>
            <a:r>
              <a:rPr lang="ru-RU" sz="2400" b="1" i="1" dirty="0" smtClean="0">
                <a:solidFill>
                  <a:srgbClr val="00B0F0"/>
                </a:solidFill>
                <a:latin typeface="+mn-lt"/>
              </a:rPr>
              <a:t>             Сторона </a:t>
            </a:r>
            <a:r>
              <a:rPr lang="ru-RU" sz="2400" b="1" i="1" dirty="0">
                <a:solidFill>
                  <a:srgbClr val="00B0F0"/>
                </a:solidFill>
                <a:latin typeface="+mn-lt"/>
              </a:rPr>
              <a:t>моя родимая,</a:t>
            </a:r>
            <a:br>
              <a:rPr lang="ru-RU" sz="2400" b="1" i="1" dirty="0">
                <a:solidFill>
                  <a:srgbClr val="00B0F0"/>
                </a:solidFill>
                <a:latin typeface="+mn-lt"/>
              </a:rPr>
            </a:br>
            <a:r>
              <a:rPr lang="ru-RU" sz="2400" b="1" i="1" dirty="0" smtClean="0">
                <a:solidFill>
                  <a:srgbClr val="00B0F0"/>
                </a:solidFill>
                <a:latin typeface="+mn-lt"/>
              </a:rPr>
              <a:t>             Обновляйся</a:t>
            </a:r>
            <a:r>
              <a:rPr lang="ru-RU" sz="2400" b="1" i="1" dirty="0">
                <a:solidFill>
                  <a:srgbClr val="00B0F0"/>
                </a:solidFill>
                <a:latin typeface="+mn-lt"/>
              </a:rPr>
              <a:t>, процветай!</a:t>
            </a:r>
            <a:r>
              <a:rPr lang="ru-RU" sz="2800" dirty="0">
                <a:solidFill>
                  <a:srgbClr val="333333"/>
                </a:solidFill>
                <a:latin typeface="Verdana"/>
              </a:rPr>
              <a:t/>
            </a:r>
            <a:br>
              <a:rPr lang="ru-RU" sz="2800" dirty="0">
                <a:solidFill>
                  <a:srgbClr val="333333"/>
                </a:solidFill>
                <a:latin typeface="Verdana"/>
              </a:rPr>
            </a:br>
            <a:r>
              <a:rPr lang="ru-RU" sz="2800" dirty="0">
                <a:solidFill>
                  <a:srgbClr val="333333"/>
                </a:solidFill>
                <a:latin typeface="Verdana"/>
              </a:rPr>
              <a:t/>
            </a:r>
            <a:br>
              <a:rPr lang="ru-RU" sz="2800" dirty="0">
                <a:solidFill>
                  <a:srgbClr val="333333"/>
                </a:solidFill>
                <a:latin typeface="Verdana"/>
              </a:rPr>
            </a:br>
            <a:r>
              <a:rPr lang="ru-RU" sz="2800" dirty="0">
                <a:solidFill>
                  <a:srgbClr val="333333"/>
                </a:solidFill>
                <a:latin typeface="Verdana"/>
              </a:rPr>
              <a:t/>
            </a:r>
            <a:br>
              <a:rPr lang="ru-RU" sz="2800" dirty="0">
                <a:solidFill>
                  <a:srgbClr val="333333"/>
                </a:solidFill>
                <a:latin typeface="Verdana"/>
              </a:rPr>
            </a:br>
            <a:endParaRPr lang="ru-RU" sz="2800" b="1" i="1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473" y="1670442"/>
            <a:ext cx="6275757" cy="470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69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6274" y="901874"/>
            <a:ext cx="8793271" cy="1014608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«Природа  Хабаровского  края»</a:t>
            </a:r>
            <a:endParaRPr lang="ru-RU" sz="36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dirty="0" smtClean="0">
                <a:solidFill>
                  <a:srgbClr val="00B050"/>
                </a:solidFill>
                <a:latin typeface="Times New Roman"/>
              </a:rPr>
              <a:t>формирование </a:t>
            </a:r>
            <a:r>
              <a:rPr lang="ru-RU" dirty="0">
                <a:solidFill>
                  <a:srgbClr val="00B050"/>
                </a:solidFill>
                <a:latin typeface="Times New Roman"/>
              </a:rPr>
              <a:t> </a:t>
            </a:r>
            <a:r>
              <a:rPr lang="ru-RU" dirty="0" smtClean="0">
                <a:solidFill>
                  <a:srgbClr val="00B050"/>
                </a:solidFill>
                <a:latin typeface="Times New Roman"/>
              </a:rPr>
              <a:t>представлений о</a:t>
            </a:r>
            <a:r>
              <a:rPr lang="ru-RU" dirty="0" smtClean="0">
                <a:solidFill>
                  <a:srgbClr val="00B050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rgbClr val="00B050"/>
                </a:solidFill>
                <a:latin typeface="Times New Roman"/>
              </a:rPr>
              <a:t>природе </a:t>
            </a:r>
            <a:r>
              <a:rPr lang="ru-RU" dirty="0">
                <a:solidFill>
                  <a:srgbClr val="00B050"/>
                </a:solidFill>
                <a:latin typeface="Times New Roman"/>
              </a:rPr>
              <a:t> Хабаровского </a:t>
            </a:r>
            <a:r>
              <a:rPr lang="ru-RU" dirty="0" smtClean="0">
                <a:solidFill>
                  <a:srgbClr val="00B050"/>
                </a:solidFill>
                <a:latin typeface="Times New Roman"/>
              </a:rPr>
              <a:t>края.</a:t>
            </a:r>
            <a:endParaRPr lang="ru-RU" i="1" dirty="0">
              <a:solidFill>
                <a:srgbClr val="00B050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b="1" i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Задачи:</a:t>
            </a:r>
            <a:r>
              <a:rPr lang="ru-RU" dirty="0">
                <a:solidFill>
                  <a:srgbClr val="00B050"/>
                </a:solidFill>
                <a:latin typeface="Times New Roman"/>
              </a:rPr>
              <a:t> </a:t>
            </a:r>
            <a:endParaRPr lang="ru-RU" i="1" dirty="0">
              <a:solidFill>
                <a:srgbClr val="00B050"/>
              </a:solidFill>
              <a:latin typeface="Times New Roman"/>
            </a:endParaRPr>
          </a:p>
          <a:p>
            <a:pPr marL="685800" indent="-457200">
              <a:buFont typeface="Wingdings" pitchFamily="2" charset="2"/>
              <a:buChar char="ü"/>
            </a:pPr>
            <a:r>
              <a:rPr lang="ru-RU" dirty="0" smtClean="0">
                <a:solidFill>
                  <a:srgbClr val="00B050"/>
                </a:solidFill>
                <a:latin typeface="Times New Roman"/>
              </a:rPr>
              <a:t>расширять </a:t>
            </a:r>
            <a:r>
              <a:rPr lang="ru-RU" dirty="0">
                <a:solidFill>
                  <a:srgbClr val="00B050"/>
                </a:solidFill>
                <a:latin typeface="Times New Roman"/>
              </a:rPr>
              <a:t>сведения о красоте и уникальности  Хабаровского края</a:t>
            </a:r>
            <a:r>
              <a:rPr lang="ru-RU" dirty="0" smtClean="0">
                <a:solidFill>
                  <a:srgbClr val="00B050"/>
                </a:solidFill>
                <a:latin typeface="Times New Roman"/>
              </a:rPr>
              <a:t>;</a:t>
            </a:r>
          </a:p>
          <a:p>
            <a:pPr marL="685800" indent="-457200">
              <a:buFont typeface="Wingdings" pitchFamily="2" charset="2"/>
              <a:buChar char="ü"/>
            </a:pPr>
            <a:r>
              <a:rPr lang="ru-RU" dirty="0" smtClean="0">
                <a:solidFill>
                  <a:srgbClr val="00B050"/>
                </a:solidFill>
                <a:latin typeface="Times New Roman"/>
              </a:rPr>
              <a:t>углублять </a:t>
            </a:r>
            <a:r>
              <a:rPr lang="ru-RU" dirty="0">
                <a:solidFill>
                  <a:srgbClr val="00B050"/>
                </a:solidFill>
                <a:latin typeface="Times New Roman"/>
              </a:rPr>
              <a:t>представления детей о богатом и разнообразном животном мире родного края;  </a:t>
            </a:r>
            <a:endParaRPr lang="ru-RU" i="1" dirty="0" smtClean="0">
              <a:solidFill>
                <a:srgbClr val="00B050"/>
              </a:solidFill>
              <a:latin typeface="Times New Roman"/>
            </a:endParaRPr>
          </a:p>
          <a:p>
            <a:pPr marL="685800" indent="-457200">
              <a:buFont typeface="Wingdings" pitchFamily="2" charset="2"/>
              <a:buChar char="ü"/>
            </a:pPr>
            <a:r>
              <a:rPr lang="ru-RU" dirty="0" smtClean="0">
                <a:solidFill>
                  <a:srgbClr val="00B050"/>
                </a:solidFill>
                <a:latin typeface="Times New Roman"/>
              </a:rPr>
              <a:t>развивать </a:t>
            </a:r>
            <a:r>
              <a:rPr lang="ru-RU" dirty="0">
                <a:solidFill>
                  <a:srgbClr val="00B050"/>
                </a:solidFill>
                <a:latin typeface="Times New Roman"/>
              </a:rPr>
              <a:t>внимательность, сообразительность, наблюдательность, находя сходства и отличия</a:t>
            </a:r>
            <a:r>
              <a:rPr lang="ru-RU" dirty="0" smtClean="0">
                <a:solidFill>
                  <a:srgbClr val="00B050"/>
                </a:solidFill>
                <a:latin typeface="Times New Roman"/>
              </a:rPr>
              <a:t>;</a:t>
            </a:r>
            <a:endParaRPr lang="ru-RU" i="1" dirty="0" smtClean="0">
              <a:solidFill>
                <a:srgbClr val="00B050"/>
              </a:solidFill>
              <a:latin typeface="Times New Roman"/>
            </a:endParaRPr>
          </a:p>
          <a:p>
            <a:pPr marL="685800" indent="-457200">
              <a:buFont typeface="Wingdings" pitchFamily="2" charset="2"/>
              <a:buChar char="ü"/>
            </a:pPr>
            <a:r>
              <a:rPr lang="ru-RU" dirty="0" smtClean="0">
                <a:solidFill>
                  <a:srgbClr val="00B050"/>
                </a:solidFill>
                <a:latin typeface="Times New Roman"/>
              </a:rPr>
              <a:t>воспитывать </a:t>
            </a:r>
            <a:r>
              <a:rPr lang="ru-RU" dirty="0">
                <a:solidFill>
                  <a:srgbClr val="00B050"/>
                </a:solidFill>
                <a:latin typeface="Times New Roman"/>
              </a:rPr>
              <a:t>любовь и гордость за свой край;  </a:t>
            </a:r>
            <a:endParaRPr lang="ru-RU" i="1" dirty="0" smtClean="0">
              <a:solidFill>
                <a:srgbClr val="00B050"/>
              </a:solidFill>
              <a:latin typeface="Times New Roman"/>
            </a:endParaRPr>
          </a:p>
          <a:p>
            <a:pPr marL="685800" indent="-457200">
              <a:buFont typeface="Wingdings" pitchFamily="2" charset="2"/>
              <a:buChar char="ü"/>
            </a:pPr>
            <a:r>
              <a:rPr lang="ru-RU" dirty="0" smtClean="0">
                <a:solidFill>
                  <a:srgbClr val="00B050"/>
                </a:solidFill>
                <a:latin typeface="Times New Roman"/>
              </a:rPr>
              <a:t>поддерживать </a:t>
            </a:r>
            <a:r>
              <a:rPr lang="ru-RU" dirty="0">
                <a:solidFill>
                  <a:srgbClr val="00B050"/>
                </a:solidFill>
                <a:latin typeface="Times New Roman"/>
              </a:rPr>
              <a:t>и развивать у детей познавательный интерес к живой природе.</a:t>
            </a:r>
            <a:endParaRPr lang="ru-RU" i="1" dirty="0">
              <a:solidFill>
                <a:srgbClr val="00B050"/>
              </a:solidFill>
              <a:latin typeface="Times New Roman"/>
            </a:endParaRPr>
          </a:p>
          <a:p>
            <a:pPr marL="0" indent="0">
              <a:buNone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58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02707"/>
            <a:ext cx="10515600" cy="4609578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buNone/>
            </a:pPr>
            <a:r>
              <a:rPr lang="ru-RU" sz="2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600" b="1" i="1" dirty="0" smtClean="0">
                <a:solidFill>
                  <a:srgbClr val="00B050"/>
                </a:solidFill>
                <a:latin typeface="Times New Roman"/>
              </a:rPr>
              <a:t>редварительная </a:t>
            </a:r>
            <a:r>
              <a:rPr lang="ru-RU" sz="2600" b="1" i="1" dirty="0">
                <a:solidFill>
                  <a:srgbClr val="00B050"/>
                </a:solidFill>
                <a:latin typeface="Times New Roman"/>
              </a:rPr>
              <a:t>работа:</a:t>
            </a:r>
          </a:p>
          <a:p>
            <a:pPr lvl="0" algn="just"/>
            <a:r>
              <a:rPr lang="ru-RU" sz="2600" dirty="0">
                <a:solidFill>
                  <a:srgbClr val="00B050"/>
                </a:solidFill>
                <a:latin typeface="Times New Roman"/>
              </a:rPr>
              <a:t>  Рассматривание альбомов «Природа родного края», </a:t>
            </a:r>
          </a:p>
          <a:p>
            <a:pPr marL="0" lvl="0" indent="0" algn="just">
              <a:buNone/>
            </a:pPr>
            <a:r>
              <a:rPr lang="ru-RU" sz="2600" dirty="0">
                <a:solidFill>
                  <a:srgbClr val="00B050"/>
                </a:solidFill>
                <a:latin typeface="Times New Roman"/>
              </a:rPr>
              <a:t>     </a:t>
            </a:r>
            <a:r>
              <a:rPr lang="ru-RU" sz="2600" dirty="0" smtClean="0">
                <a:solidFill>
                  <a:srgbClr val="00B050"/>
                </a:solidFill>
                <a:latin typeface="Times New Roman"/>
              </a:rPr>
              <a:t>книга </a:t>
            </a:r>
            <a:r>
              <a:rPr lang="ru-RU" sz="2600" dirty="0">
                <a:solidFill>
                  <a:srgbClr val="00B050"/>
                </a:solidFill>
                <a:latin typeface="Times New Roman"/>
              </a:rPr>
              <a:t>«</a:t>
            </a:r>
            <a:r>
              <a:rPr lang="ru-RU" sz="2600" dirty="0" smtClean="0">
                <a:solidFill>
                  <a:srgbClr val="00B050"/>
                </a:solidFill>
                <a:latin typeface="Times New Roman"/>
              </a:rPr>
              <a:t>Энциклопедия </a:t>
            </a:r>
            <a:r>
              <a:rPr lang="ru-RU" sz="2600" dirty="0">
                <a:solidFill>
                  <a:srgbClr val="00B050"/>
                </a:solidFill>
                <a:latin typeface="Times New Roman"/>
              </a:rPr>
              <a:t>о животных»; </a:t>
            </a:r>
          </a:p>
          <a:p>
            <a:pPr lvl="0" algn="just"/>
            <a:r>
              <a:rPr lang="ru-RU" sz="2600" dirty="0">
                <a:solidFill>
                  <a:srgbClr val="00B050"/>
                </a:solidFill>
                <a:latin typeface="Times New Roman"/>
              </a:rPr>
              <a:t>  Заучивание стихов о Хабаровском крае;</a:t>
            </a:r>
            <a:endParaRPr lang="ru-RU" sz="2600" i="1" dirty="0">
              <a:solidFill>
                <a:srgbClr val="00B050"/>
              </a:solidFill>
              <a:latin typeface="Times New Roman"/>
            </a:endParaRPr>
          </a:p>
          <a:p>
            <a:pPr lvl="0" algn="just"/>
            <a:r>
              <a:rPr lang="ru-RU" sz="2600" dirty="0">
                <a:solidFill>
                  <a:srgbClr val="00B050"/>
                </a:solidFill>
                <a:latin typeface="Times New Roman"/>
              </a:rPr>
              <a:t>  Отгадывание загадок о животных Хабаровского края;</a:t>
            </a:r>
          </a:p>
          <a:p>
            <a:pPr lvl="0" algn="just"/>
            <a:r>
              <a:rPr lang="ru-RU" sz="2600" dirty="0">
                <a:solidFill>
                  <a:srgbClr val="00B050"/>
                </a:solidFill>
                <a:latin typeface="Times New Roman"/>
              </a:rPr>
              <a:t>  Чтение сказок Николая Наволочкина; </a:t>
            </a:r>
          </a:p>
          <a:p>
            <a:pPr lvl="0" algn="just"/>
            <a:r>
              <a:rPr lang="ru-RU" sz="2600" dirty="0">
                <a:solidFill>
                  <a:srgbClr val="00B050"/>
                </a:solidFill>
                <a:latin typeface="Times New Roman"/>
              </a:rPr>
              <a:t>  Презентации</a:t>
            </a:r>
            <a:r>
              <a:rPr lang="ru-RU" sz="2600" i="1" dirty="0">
                <a:solidFill>
                  <a:srgbClr val="00B050"/>
                </a:solidFill>
                <a:latin typeface="Times New Roman"/>
              </a:rPr>
              <a:t> </a:t>
            </a:r>
            <a:r>
              <a:rPr lang="ru-RU" sz="2600" dirty="0">
                <a:solidFill>
                  <a:srgbClr val="00B050"/>
                </a:solidFill>
                <a:latin typeface="Times New Roman"/>
              </a:rPr>
              <a:t>«7 чудес Хабаровского края»,  </a:t>
            </a:r>
            <a:endParaRPr lang="ru-RU" sz="2600" dirty="0" smtClean="0">
              <a:solidFill>
                <a:srgbClr val="00B050"/>
              </a:solidFill>
              <a:latin typeface="Times New Roman"/>
            </a:endParaRPr>
          </a:p>
          <a:p>
            <a:pPr marL="0" lvl="0" indent="0" algn="just">
              <a:buNone/>
            </a:pPr>
            <a:r>
              <a:rPr lang="ru-RU" sz="2600" dirty="0">
                <a:solidFill>
                  <a:srgbClr val="00B050"/>
                </a:solidFill>
                <a:latin typeface="Times New Roman"/>
              </a:rPr>
              <a:t> </a:t>
            </a:r>
            <a:r>
              <a:rPr lang="ru-RU" sz="2600" dirty="0" smtClean="0">
                <a:solidFill>
                  <a:srgbClr val="00B050"/>
                </a:solidFill>
                <a:latin typeface="Times New Roman"/>
              </a:rPr>
              <a:t>    «</a:t>
            </a:r>
            <a:r>
              <a:rPr lang="ru-RU" sz="2600" dirty="0">
                <a:solidFill>
                  <a:srgbClr val="00B050"/>
                </a:solidFill>
                <a:latin typeface="Times New Roman"/>
              </a:rPr>
              <a:t>Красная книга  Хабаровского края»;</a:t>
            </a:r>
          </a:p>
          <a:p>
            <a:pPr lvl="0" algn="just"/>
            <a:r>
              <a:rPr lang="ru-RU" sz="2600" dirty="0">
                <a:solidFill>
                  <a:srgbClr val="00B050"/>
                </a:solidFill>
                <a:latin typeface="Times New Roman"/>
              </a:rPr>
              <a:t>  Беседа «Что мы называем Хабаровским краем»; </a:t>
            </a:r>
          </a:p>
          <a:p>
            <a:pPr lvl="0" algn="just"/>
            <a:r>
              <a:rPr lang="ru-RU" sz="2600" dirty="0" smtClean="0">
                <a:solidFill>
                  <a:srgbClr val="00B050"/>
                </a:solidFill>
                <a:latin typeface="Times New Roman"/>
              </a:rPr>
              <a:t>  Рисование </a:t>
            </a:r>
            <a:r>
              <a:rPr lang="ru-RU" sz="2600" dirty="0">
                <a:solidFill>
                  <a:srgbClr val="00B050"/>
                </a:solidFill>
                <a:latin typeface="Times New Roman"/>
              </a:rPr>
              <a:t>«Осень в Хабаровском крае», «Флаг Хабаровского края»;</a:t>
            </a:r>
            <a:endParaRPr lang="ru-RU" sz="2600" i="1" dirty="0">
              <a:solidFill>
                <a:srgbClr val="00B050"/>
              </a:solidFill>
              <a:latin typeface="Times New Roman"/>
            </a:endParaRPr>
          </a:p>
          <a:p>
            <a:pPr marL="0" lvl="0" indent="0">
              <a:buNone/>
            </a:pPr>
            <a:r>
              <a:rPr lang="ru-RU" sz="2200" b="1" i="1" dirty="0">
                <a:solidFill>
                  <a:srgbClr val="00B050"/>
                </a:solidFill>
                <a:latin typeface="Times New Roman"/>
              </a:rPr>
              <a:t>Словарная работа</a:t>
            </a:r>
            <a:r>
              <a:rPr lang="ru-RU" sz="2200" dirty="0">
                <a:solidFill>
                  <a:srgbClr val="00B050"/>
                </a:solidFill>
                <a:latin typeface="Times New Roman"/>
              </a:rPr>
              <a:t>: столица, герб, флаг, бурый медведь, гималайский медведь, амурский </a:t>
            </a:r>
            <a:r>
              <a:rPr lang="ru-RU" sz="2200" dirty="0" smtClean="0">
                <a:solidFill>
                  <a:srgbClr val="00B050"/>
                </a:solidFill>
                <a:latin typeface="Times New Roman"/>
              </a:rPr>
              <a:t>тигр.</a:t>
            </a:r>
            <a:endParaRPr lang="ru-RU" sz="2200" i="1" dirty="0">
              <a:solidFill>
                <a:srgbClr val="00B050"/>
              </a:solidFill>
              <a:latin typeface="Times New Roman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205" y="651353"/>
            <a:ext cx="6839210" cy="2267211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272727"/>
                </a:solidFill>
                <a:latin typeface="Lato"/>
              </a:rPr>
              <a:t>                                                </a:t>
            </a:r>
            <a:r>
              <a:rPr lang="ru-RU" sz="1800" b="1" dirty="0" smtClean="0">
                <a:solidFill>
                  <a:srgbClr val="272727"/>
                </a:solidFill>
                <a:latin typeface="+mn-lt"/>
              </a:rPr>
              <a:t>            </a:t>
            </a:r>
            <a:r>
              <a:rPr lang="ru-RU" sz="2000" b="1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Динозавры </a:t>
            </a:r>
            <a:r>
              <a:rPr lang="ru-RU" sz="20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– это древние </a:t>
            </a:r>
            <a:r>
              <a:rPr lang="ru-RU" sz="2000" b="1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/>
            </a:r>
            <a:br>
              <a:rPr lang="ru-RU" sz="2000" b="1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ru-RU" sz="2000" b="1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                                      доисторические пресмыкающиеся</a:t>
            </a:r>
            <a:r>
              <a:rPr lang="ru-RU" sz="20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/>
            </a:r>
            <a:br>
              <a:rPr lang="ru-RU" sz="20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ru-RU" sz="2000" b="1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                               Одни </a:t>
            </a:r>
            <a:r>
              <a:rPr lang="ru-RU" sz="20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динозавры были </a:t>
            </a:r>
            <a:r>
              <a:rPr lang="ru-RU" sz="2000" b="1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хищниками, т.е</a:t>
            </a:r>
            <a:r>
              <a:rPr lang="ru-RU" sz="20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охотились на других, более слабых и менее агрессивных. Другие же ящеры питались исключительно растительной пищей. Их называют </a:t>
            </a:r>
            <a:r>
              <a:rPr lang="ru-RU" sz="2000" b="1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травоядными.</a:t>
            </a:r>
            <a:endParaRPr lang="ru-RU" sz="2000" b="1" i="1" dirty="0">
              <a:solidFill>
                <a:schemeClr val="bg1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582443"/>
            <a:ext cx="10515600" cy="2594519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Текст слайда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C:\Users\Мама\Documents\Краеведческий  музей 2019г\Новая папка\IMG_20190529_1107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24" y="2665048"/>
            <a:ext cx="4897676" cy="362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www.xn----7sbadg2c0apehnmp.xn--p1ai/pic/foto/66350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415" y="723514"/>
            <a:ext cx="4897676" cy="362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9551" y="4510560"/>
            <a:ext cx="59749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996633"/>
                </a:solidFill>
              </a:rPr>
              <a:t>Мамонты - вымерший </a:t>
            </a:r>
            <a:r>
              <a:rPr lang="ru-RU" sz="2000" b="1" i="1" dirty="0">
                <a:solidFill>
                  <a:srgbClr val="996633"/>
                </a:solidFill>
              </a:rPr>
              <a:t>род млекопитающих, </a:t>
            </a:r>
            <a:r>
              <a:rPr lang="ru-RU" sz="2000" b="1" i="1" dirty="0" smtClean="0">
                <a:solidFill>
                  <a:srgbClr val="996633"/>
                </a:solidFill>
              </a:rPr>
              <a:t>из </a:t>
            </a:r>
            <a:r>
              <a:rPr lang="ru-RU" sz="2000" b="1" i="1" dirty="0">
                <a:solidFill>
                  <a:srgbClr val="996633"/>
                </a:solidFill>
              </a:rPr>
              <a:t>семейства слоновых. Достигали высоты 5,5 метров и массы тела 14-15 тонн; таким образом, мамонты были в два раза тяжелее самых крупных современных наземных млекопитающих - африканских слонов.</a:t>
            </a:r>
          </a:p>
        </p:txBody>
      </p:sp>
    </p:spTree>
    <p:extLst>
      <p:ext uri="{BB962C8B-B14F-4D97-AF65-F5344CB8AC3E}">
        <p14:creationId xmlns:p14="http://schemas.microsoft.com/office/powerpoint/2010/main" val="361459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8072" y="1052186"/>
            <a:ext cx="7452986" cy="72651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 smtClean="0">
                <a:solidFill>
                  <a:srgbClr val="66330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2000" b="1" i="1" dirty="0" smtClean="0">
                <a:solidFill>
                  <a:srgbClr val="663300"/>
                </a:solidFill>
                <a:latin typeface="+mn-lt"/>
                <a:cs typeface="Arial" panose="020B0604020202020204" pitchFamily="34" charset="0"/>
              </a:rPr>
            </a:br>
            <a:r>
              <a:rPr lang="ru-RU" sz="2000" b="1" i="1" dirty="0">
                <a:solidFill>
                  <a:srgbClr val="66330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2000" b="1" i="1" dirty="0">
                <a:solidFill>
                  <a:srgbClr val="663300"/>
                </a:solidFill>
                <a:latin typeface="+mn-lt"/>
                <a:cs typeface="Arial" panose="020B0604020202020204" pitchFamily="34" charset="0"/>
              </a:rPr>
            </a:br>
            <a:r>
              <a:rPr lang="ru-RU" sz="2000" b="1" i="1" dirty="0" smtClean="0">
                <a:solidFill>
                  <a:srgbClr val="66330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2000" b="1" i="1" dirty="0" smtClean="0">
                <a:solidFill>
                  <a:srgbClr val="663300"/>
                </a:solidFill>
                <a:latin typeface="+mn-lt"/>
                <a:cs typeface="Arial" panose="020B0604020202020204" pitchFamily="34" charset="0"/>
              </a:rPr>
            </a:br>
            <a:r>
              <a:rPr lang="ru-RU" sz="2000" b="1" i="1" dirty="0">
                <a:solidFill>
                  <a:srgbClr val="6633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2000" b="1" i="1" dirty="0" smtClean="0">
                <a:solidFill>
                  <a:srgbClr val="663300"/>
                </a:solidFill>
                <a:latin typeface="+mn-lt"/>
                <a:cs typeface="Arial" panose="020B0604020202020204" pitchFamily="34" charset="0"/>
              </a:rPr>
              <a:t>                                                 </a:t>
            </a:r>
            <a:r>
              <a:rPr lang="ru-RU" sz="1800" dirty="0"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latin typeface="Calibri"/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rgbClr val="66330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2400" b="1" i="1" dirty="0" smtClean="0">
                <a:solidFill>
                  <a:srgbClr val="663300"/>
                </a:solidFill>
                <a:latin typeface="+mn-lt"/>
                <a:cs typeface="Arial" panose="020B0604020202020204" pitchFamily="34" charset="0"/>
              </a:rPr>
            </a:br>
            <a:r>
              <a:rPr lang="ru-RU" sz="2400" b="1" i="1" dirty="0" smtClean="0">
                <a:solidFill>
                  <a:srgbClr val="663300"/>
                </a:solidFill>
                <a:latin typeface="+mn-lt"/>
                <a:cs typeface="Arial" panose="020B0604020202020204" pitchFamily="34" charset="0"/>
              </a:rPr>
              <a:t>  </a:t>
            </a:r>
            <a:endParaRPr lang="ru-RU" sz="3600" b="1" i="1" dirty="0">
              <a:solidFill>
                <a:srgbClr val="6633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69710" y="1152395"/>
            <a:ext cx="5204304" cy="502456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b="1" i="1" dirty="0" smtClean="0">
                <a:solidFill>
                  <a:srgbClr val="996633"/>
                </a:solidFill>
              </a:rPr>
              <a:t>Бурый медведь  </a:t>
            </a:r>
            <a:r>
              <a:rPr lang="ru-RU" sz="2400" dirty="0" smtClean="0">
                <a:solidFill>
                  <a:srgbClr val="996633"/>
                </a:solidFill>
              </a:rPr>
              <a:t>- хищное  животное, один из самых крупных  наземных </a:t>
            </a:r>
            <a:r>
              <a:rPr lang="ru-RU" sz="2400" dirty="0" smtClean="0">
                <a:solidFill>
                  <a:srgbClr val="996633"/>
                </a:solidFill>
                <a:cs typeface="Arial" panose="020B0604020202020204" pitchFamily="34" charset="0"/>
              </a:rPr>
              <a:t>хищников, живет в дальневосточной  тайге, его  называют хозяином  тайги.  Медведь  быстро бегает и хорошо  плавает, любит лазить  по  деревьям. Он  отличный рыболов,  но питается и  растительной  пищей. Любимое лакомство  бурого  медведя -  это  мед  и малина</a:t>
            </a:r>
            <a:r>
              <a:rPr lang="ru-RU" sz="2000" dirty="0" smtClean="0">
                <a:solidFill>
                  <a:srgbClr val="996633"/>
                </a:solidFill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996633"/>
              </a:solidFill>
              <a:cs typeface="Arial" panose="020B0604020202020204" pitchFamily="34" charset="0"/>
            </a:endParaRPr>
          </a:p>
        </p:txBody>
      </p:sp>
      <p:pic>
        <p:nvPicPr>
          <p:cNvPr id="5122" name="Picture 2" descr="C:\Users\Мама\Documents\Краеведческий  музей 2019г\Новая папка\IMG_20190529_103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014" y="1139868"/>
            <a:ext cx="3363238" cy="448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Мама\Documents\Краеведческий  музей 2019г\Новая папка\IMG_20190529_1037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80" y="1916481"/>
            <a:ext cx="3114284" cy="415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93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890" y="0"/>
            <a:ext cx="11711836" cy="660121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8800" dirty="0">
                <a:solidFill>
                  <a:srgbClr val="222222"/>
                </a:solidFill>
              </a:rPr>
              <a:t/>
            </a:r>
            <a:br>
              <a:rPr lang="ru-RU" sz="8800" dirty="0">
                <a:solidFill>
                  <a:srgbClr val="222222"/>
                </a:solidFill>
              </a:rPr>
            </a:br>
            <a:r>
              <a:rPr lang="ru-RU" sz="8800" dirty="0" smtClean="0">
                <a:solidFill>
                  <a:srgbClr val="222222"/>
                </a:solidFill>
              </a:rPr>
              <a:t>                                                                </a:t>
            </a:r>
            <a:r>
              <a:rPr lang="ru-RU" sz="11200" b="1" i="1" dirty="0" smtClean="0">
                <a:solidFill>
                  <a:srgbClr val="222222"/>
                </a:solidFill>
              </a:rPr>
              <a:t>Гималайский медведь</a:t>
            </a:r>
          </a:p>
          <a:p>
            <a:pPr marL="0" indent="0">
              <a:buNone/>
            </a:pPr>
            <a:r>
              <a:rPr lang="ru-RU" sz="11200" b="1" i="1" dirty="0" smtClean="0">
                <a:solidFill>
                  <a:srgbClr val="222222"/>
                </a:solidFill>
              </a:rPr>
              <a:t>                                                          (белогрудый) - </a:t>
            </a:r>
            <a:endParaRPr lang="ru-RU" sz="11200" b="1" i="1" dirty="0">
              <a:solidFill>
                <a:srgbClr val="222222"/>
              </a:solidFill>
            </a:endParaRPr>
          </a:p>
          <a:p>
            <a:pPr marL="0" indent="0">
              <a:buNone/>
            </a:pPr>
            <a:r>
              <a:rPr lang="ru-RU" sz="8800" dirty="0" smtClean="0">
                <a:solidFill>
                  <a:srgbClr val="222222"/>
                </a:solidFill>
              </a:rPr>
              <a:t>по </a:t>
            </a:r>
            <a:r>
              <a:rPr lang="ru-RU" sz="8800" dirty="0">
                <a:solidFill>
                  <a:srgbClr val="222222"/>
                </a:solidFill>
              </a:rPr>
              <a:t>величине почти вдвое меньше </a:t>
            </a:r>
            <a:r>
              <a:rPr lang="ru-RU" sz="8800" dirty="0" smtClean="0">
                <a:solidFill>
                  <a:srgbClr val="222222"/>
                </a:solidFill>
              </a:rPr>
              <a:t> бурого </a:t>
            </a:r>
            <a:r>
              <a:rPr lang="ru-RU" sz="8800" dirty="0">
                <a:solidFill>
                  <a:srgbClr val="222222"/>
                </a:solidFill>
              </a:rPr>
              <a:t> и </a:t>
            </a:r>
            <a:endParaRPr lang="ru-RU" sz="8800" dirty="0" smtClean="0">
              <a:solidFill>
                <a:srgbClr val="222222"/>
              </a:solidFill>
            </a:endParaRPr>
          </a:p>
          <a:p>
            <a:pPr marL="0" indent="0">
              <a:buNone/>
            </a:pPr>
            <a:r>
              <a:rPr lang="ru-RU" sz="8800" dirty="0" smtClean="0">
                <a:solidFill>
                  <a:srgbClr val="222222"/>
                </a:solidFill>
              </a:rPr>
              <a:t>отличается </a:t>
            </a:r>
            <a:r>
              <a:rPr lang="ru-RU" sz="8800" dirty="0">
                <a:solidFill>
                  <a:srgbClr val="222222"/>
                </a:solidFill>
              </a:rPr>
              <a:t>от него более стройным </a:t>
            </a:r>
            <a:endParaRPr lang="ru-RU" sz="8800" dirty="0" smtClean="0">
              <a:solidFill>
                <a:srgbClr val="222222"/>
              </a:solidFill>
            </a:endParaRPr>
          </a:p>
          <a:p>
            <a:pPr marL="0" indent="0">
              <a:buNone/>
            </a:pPr>
            <a:r>
              <a:rPr lang="ru-RU" sz="8800" dirty="0" smtClean="0">
                <a:solidFill>
                  <a:srgbClr val="222222"/>
                </a:solidFill>
              </a:rPr>
              <a:t>телосложением</a:t>
            </a:r>
            <a:r>
              <a:rPr lang="ru-RU" sz="8800" dirty="0">
                <a:solidFill>
                  <a:srgbClr val="222222"/>
                </a:solidFill>
              </a:rPr>
              <a:t>, тонкой остроносой мордой, </a:t>
            </a:r>
            <a:endParaRPr lang="ru-RU" sz="8800" dirty="0" smtClean="0">
              <a:solidFill>
                <a:srgbClr val="222222"/>
              </a:solidFill>
            </a:endParaRPr>
          </a:p>
          <a:p>
            <a:pPr marL="0" indent="0">
              <a:buNone/>
            </a:pPr>
            <a:r>
              <a:rPr lang="ru-RU" sz="8800" dirty="0" smtClean="0">
                <a:solidFill>
                  <a:srgbClr val="222222"/>
                </a:solidFill>
              </a:rPr>
              <a:t>большими </a:t>
            </a:r>
            <a:r>
              <a:rPr lang="ru-RU" sz="8800" dirty="0">
                <a:solidFill>
                  <a:srgbClr val="222222"/>
                </a:solidFill>
              </a:rPr>
              <a:t>округлыми ушами; передние лапы </a:t>
            </a:r>
            <a:endParaRPr lang="ru-RU" sz="8800" dirty="0" smtClean="0">
              <a:solidFill>
                <a:srgbClr val="222222"/>
              </a:solidFill>
            </a:endParaRPr>
          </a:p>
          <a:p>
            <a:pPr marL="0" indent="0">
              <a:buNone/>
            </a:pPr>
            <a:r>
              <a:rPr lang="ru-RU" sz="8800" dirty="0" smtClean="0">
                <a:solidFill>
                  <a:srgbClr val="222222"/>
                </a:solidFill>
              </a:rPr>
              <a:t>сильнее </a:t>
            </a:r>
            <a:r>
              <a:rPr lang="ru-RU" sz="8800" dirty="0">
                <a:solidFill>
                  <a:srgbClr val="222222"/>
                </a:solidFill>
              </a:rPr>
              <a:t>задних</a:t>
            </a:r>
            <a:r>
              <a:rPr lang="ru-RU" sz="8800" dirty="0" smtClean="0">
                <a:solidFill>
                  <a:srgbClr val="222222"/>
                </a:solidFill>
              </a:rPr>
              <a:t>. </a:t>
            </a:r>
          </a:p>
          <a:p>
            <a:pPr marL="0" indent="0">
              <a:buNone/>
            </a:pPr>
            <a:r>
              <a:rPr lang="ru-RU" sz="8800" dirty="0" smtClean="0">
                <a:solidFill>
                  <a:srgbClr val="222222"/>
                </a:solidFill>
              </a:rPr>
              <a:t>Мех короткий, блестящий, шелковистый; </a:t>
            </a:r>
          </a:p>
          <a:p>
            <a:pPr marL="0" indent="0">
              <a:buNone/>
            </a:pPr>
            <a:r>
              <a:rPr lang="ru-RU" sz="8800" dirty="0" smtClean="0">
                <a:solidFill>
                  <a:srgbClr val="222222"/>
                </a:solidFill>
              </a:rPr>
              <a:t>обычно чёрный. На груди всегда есть белое,</a:t>
            </a:r>
          </a:p>
          <a:p>
            <a:pPr marL="0" indent="0">
              <a:buNone/>
            </a:pPr>
            <a:r>
              <a:rPr lang="ru-RU" sz="8800" dirty="0" smtClean="0">
                <a:solidFill>
                  <a:srgbClr val="222222"/>
                </a:solidFill>
              </a:rPr>
              <a:t> иногда с желтоватым оттенком пятно в форме </a:t>
            </a:r>
          </a:p>
          <a:p>
            <a:pPr marL="0" indent="0">
              <a:buNone/>
            </a:pPr>
            <a:r>
              <a:rPr lang="ru-RU" sz="8800" dirty="0" smtClean="0">
                <a:solidFill>
                  <a:srgbClr val="222222"/>
                </a:solidFill>
              </a:rPr>
              <a:t>буквы V.  В </a:t>
            </a:r>
            <a:r>
              <a:rPr lang="ru-RU" sz="8800" dirty="0">
                <a:solidFill>
                  <a:srgbClr val="222222"/>
                </a:solidFill>
              </a:rPr>
              <a:t>отличие от бурого </a:t>
            </a:r>
            <a:r>
              <a:rPr lang="ru-RU" sz="8800" dirty="0" smtClean="0">
                <a:solidFill>
                  <a:srgbClr val="222222"/>
                </a:solidFill>
              </a:rPr>
              <a:t>медведя</a:t>
            </a:r>
          </a:p>
          <a:p>
            <a:pPr marL="0" indent="0">
              <a:buNone/>
            </a:pPr>
            <a:r>
              <a:rPr lang="ru-RU" sz="8800" dirty="0" smtClean="0">
                <a:solidFill>
                  <a:srgbClr val="222222"/>
                </a:solidFill>
              </a:rPr>
              <a:t> </a:t>
            </a:r>
            <a:r>
              <a:rPr lang="ru-RU" sz="8800" dirty="0">
                <a:solidFill>
                  <a:srgbClr val="222222"/>
                </a:solidFill>
              </a:rPr>
              <a:t>гималайский ведёт полудревесный образ </a:t>
            </a:r>
            <a:r>
              <a:rPr lang="ru-RU" sz="8800" dirty="0" smtClean="0">
                <a:solidFill>
                  <a:srgbClr val="222222"/>
                </a:solidFill>
              </a:rPr>
              <a:t>жизни</a:t>
            </a:r>
          </a:p>
          <a:p>
            <a:pPr marL="0" indent="0">
              <a:buNone/>
            </a:pPr>
            <a:r>
              <a:rPr lang="ru-RU" sz="8800" dirty="0">
                <a:solidFill>
                  <a:srgbClr val="222222"/>
                </a:solidFill>
              </a:rPr>
              <a:t> — на деревьях он добывает корм, там же </a:t>
            </a:r>
            <a:r>
              <a:rPr lang="ru-RU" sz="8800" dirty="0" smtClean="0">
                <a:solidFill>
                  <a:srgbClr val="222222"/>
                </a:solidFill>
              </a:rPr>
              <a:t>спасается</a:t>
            </a:r>
          </a:p>
          <a:p>
            <a:pPr marL="0" indent="0">
              <a:buNone/>
            </a:pPr>
            <a:r>
              <a:rPr lang="ru-RU" sz="8800" dirty="0" smtClean="0">
                <a:solidFill>
                  <a:srgbClr val="222222"/>
                </a:solidFill>
              </a:rPr>
              <a:t> </a:t>
            </a:r>
            <a:r>
              <a:rPr lang="ru-RU" sz="8800" dirty="0">
                <a:solidFill>
                  <a:srgbClr val="222222"/>
                </a:solidFill>
              </a:rPr>
              <a:t>от врагов </a:t>
            </a:r>
            <a:r>
              <a:rPr lang="ru-RU" sz="8800" dirty="0" smtClean="0">
                <a:solidFill>
                  <a:srgbClr val="222222"/>
                </a:solidFill>
              </a:rPr>
              <a:t>и гнуса.</a:t>
            </a:r>
            <a:r>
              <a:rPr lang="ru-RU" sz="8800" dirty="0">
                <a:solidFill>
                  <a:srgbClr val="222222"/>
                </a:solidFill>
              </a:rPr>
              <a:t> </a:t>
            </a:r>
            <a:endParaRPr lang="ru-RU" sz="8800" dirty="0" smtClean="0">
              <a:solidFill>
                <a:srgbClr val="222222"/>
              </a:solidFill>
            </a:endParaRPr>
          </a:p>
          <a:p>
            <a:pPr marL="0" indent="0">
              <a:buNone/>
            </a:pPr>
            <a:r>
              <a:rPr lang="ru-RU" sz="8800" dirty="0" smtClean="0">
                <a:solidFill>
                  <a:srgbClr val="222222"/>
                </a:solidFill>
              </a:rPr>
              <a:t>Пища </a:t>
            </a:r>
            <a:r>
              <a:rPr lang="ru-RU" sz="8800" dirty="0">
                <a:solidFill>
                  <a:srgbClr val="222222"/>
                </a:solidFill>
              </a:rPr>
              <a:t>гималайского медведя </a:t>
            </a:r>
            <a:r>
              <a:rPr lang="ru-RU" sz="8800" dirty="0" smtClean="0">
                <a:solidFill>
                  <a:srgbClr val="222222"/>
                </a:solidFill>
              </a:rPr>
              <a:t>большей частью растительного </a:t>
            </a:r>
            <a:r>
              <a:rPr lang="ru-RU" sz="8800" dirty="0">
                <a:solidFill>
                  <a:srgbClr val="222222"/>
                </a:solidFill>
              </a:rPr>
              <a:t>происхождения: кедровые и др</a:t>
            </a:r>
            <a:r>
              <a:rPr lang="ru-RU" sz="8800" dirty="0" smtClean="0">
                <a:solidFill>
                  <a:srgbClr val="222222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8800" dirty="0" smtClean="0">
                <a:solidFill>
                  <a:srgbClr val="222222"/>
                </a:solidFill>
              </a:rPr>
              <a:t> </a:t>
            </a:r>
            <a:r>
              <a:rPr lang="ru-RU" sz="8800" dirty="0">
                <a:solidFill>
                  <a:srgbClr val="222222"/>
                </a:solidFill>
              </a:rPr>
              <a:t>орехи, жёлуди, различные ягоды и плоды, побеги трав и кустарников, сочные луковицы и </a:t>
            </a:r>
            <a:endParaRPr lang="ru-RU" sz="8800" dirty="0" smtClean="0">
              <a:solidFill>
                <a:srgbClr val="222222"/>
              </a:solidFill>
            </a:endParaRPr>
          </a:p>
          <a:p>
            <a:pPr marL="0" indent="0">
              <a:buNone/>
            </a:pPr>
            <a:r>
              <a:rPr lang="ru-RU" sz="8800" dirty="0" smtClean="0">
                <a:solidFill>
                  <a:srgbClr val="222222"/>
                </a:solidFill>
              </a:rPr>
              <a:t>корневища</a:t>
            </a:r>
            <a:r>
              <a:rPr lang="ru-RU" sz="8800" dirty="0">
                <a:solidFill>
                  <a:srgbClr val="222222"/>
                </a:solidFill>
              </a:rPr>
              <a:t>. Хищничает </a:t>
            </a:r>
            <a:r>
              <a:rPr lang="ru-RU" sz="8800" dirty="0" smtClean="0">
                <a:solidFill>
                  <a:srgbClr val="222222"/>
                </a:solidFill>
              </a:rPr>
              <a:t>редко.</a:t>
            </a:r>
            <a:endParaRPr lang="ru-RU" sz="8800" dirty="0">
              <a:solidFill>
                <a:srgbClr val="222222"/>
              </a:solidFill>
            </a:endParaRP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           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1141239"/>
            <a:ext cx="5292506" cy="396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20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783" y="0"/>
            <a:ext cx="10515600" cy="1039660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222222"/>
                </a:solidFill>
                <a:latin typeface="+mn-lt"/>
              </a:rPr>
              <a:t>                            </a:t>
            </a:r>
            <a:br>
              <a:rPr lang="ru-RU" sz="3600" b="1" i="1" dirty="0" smtClean="0">
                <a:solidFill>
                  <a:srgbClr val="222222"/>
                </a:solidFill>
                <a:latin typeface="+mn-lt"/>
              </a:rPr>
            </a:br>
            <a:r>
              <a:rPr lang="ru-RU" sz="3600" b="1" i="1" dirty="0" smtClean="0">
                <a:solidFill>
                  <a:srgbClr val="222222"/>
                </a:solidFill>
                <a:latin typeface="+mn-lt"/>
              </a:rPr>
              <a:t/>
            </a:r>
            <a:br>
              <a:rPr lang="ru-RU" sz="3600" b="1" i="1" dirty="0" smtClean="0">
                <a:solidFill>
                  <a:srgbClr val="222222"/>
                </a:solidFill>
                <a:latin typeface="+mn-lt"/>
              </a:rPr>
            </a:br>
            <a:r>
              <a:rPr lang="ru-RU" sz="2800" b="1" i="1" dirty="0" smtClean="0">
                <a:solidFill>
                  <a:srgbClr val="DEA900"/>
                </a:solidFill>
                <a:latin typeface="+mn-lt"/>
              </a:rPr>
              <a:t>Амурский тигр</a:t>
            </a:r>
            <a:r>
              <a:rPr lang="ru-RU" sz="2800" i="1" dirty="0" smtClean="0">
                <a:solidFill>
                  <a:srgbClr val="DEA900"/>
                </a:solidFill>
                <a:latin typeface="+mn-lt"/>
              </a:rPr>
              <a:t> </a:t>
            </a:r>
            <a:r>
              <a:rPr lang="ru-RU" sz="2800" dirty="0" smtClean="0">
                <a:solidFill>
                  <a:srgbClr val="DEA900"/>
                </a:solidFill>
                <a:latin typeface="+mn-lt"/>
              </a:rPr>
              <a:t> </a:t>
            </a:r>
            <a:r>
              <a:rPr lang="ru-RU" sz="3600" dirty="0" smtClean="0">
                <a:solidFill>
                  <a:srgbClr val="0B0080"/>
                </a:solidFill>
                <a:latin typeface="Arial"/>
              </a:rPr>
              <a:t/>
            </a:r>
            <a:br>
              <a:rPr lang="ru-RU" sz="3600" dirty="0" smtClean="0">
                <a:solidFill>
                  <a:srgbClr val="0B0080"/>
                </a:solidFill>
                <a:latin typeface="Arial"/>
              </a:rPr>
            </a:br>
            <a:r>
              <a:rPr lang="ru-RU" sz="2400" dirty="0" smtClean="0">
                <a:solidFill>
                  <a:srgbClr val="222222"/>
                </a:solidFill>
                <a:latin typeface="+mn-lt"/>
              </a:rPr>
              <a:t>занесён </a:t>
            </a:r>
            <a:r>
              <a:rPr lang="ru-RU" sz="2400" dirty="0">
                <a:solidFill>
                  <a:srgbClr val="222222"/>
                </a:solidFill>
                <a:latin typeface="+mn-lt"/>
              </a:rPr>
              <a:t>в </a:t>
            </a:r>
            <a:r>
              <a:rPr lang="ru-RU" sz="2400" dirty="0" smtClean="0">
                <a:solidFill>
                  <a:srgbClr val="222222"/>
                </a:solidFill>
                <a:latin typeface="+mn-lt"/>
              </a:rPr>
              <a:t>красную  книгу  Российской федерации.</a:t>
            </a:r>
            <a:endParaRPr lang="ru-RU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7052" y="1553227"/>
            <a:ext cx="7427934" cy="46237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222222"/>
                </a:solidFill>
              </a:rPr>
              <a:t>Амурский тигр  обитает в </a:t>
            </a:r>
            <a:r>
              <a:rPr lang="ru-RU" dirty="0">
                <a:solidFill>
                  <a:srgbClr val="222222"/>
                </a:solidFill>
              </a:rPr>
              <a:t>охраняемой зоне на </a:t>
            </a:r>
            <a:r>
              <a:rPr lang="ru-RU" dirty="0" smtClean="0">
                <a:solidFill>
                  <a:srgbClr val="222222"/>
                </a:solidFill>
              </a:rPr>
              <a:t>юго-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222222"/>
                </a:solidFill>
              </a:rPr>
              <a:t>востоке </a:t>
            </a:r>
            <a:r>
              <a:rPr lang="ru-RU" dirty="0">
                <a:solidFill>
                  <a:srgbClr val="222222"/>
                </a:solidFill>
              </a:rPr>
              <a:t>России, по берегам </a:t>
            </a:r>
            <a:r>
              <a:rPr lang="ru-RU" dirty="0" smtClean="0">
                <a:solidFill>
                  <a:srgbClr val="222222"/>
                </a:solidFill>
              </a:rPr>
              <a:t>рек  Амур  и  Уссури  в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222222"/>
                </a:solidFill>
              </a:rPr>
              <a:t>       Хабаровском и Приморском краях.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222222"/>
                </a:solidFill>
              </a:rPr>
              <a:t>       Амурский </a:t>
            </a:r>
            <a:r>
              <a:rPr lang="ru-RU" dirty="0">
                <a:solidFill>
                  <a:srgbClr val="222222"/>
                </a:solidFill>
              </a:rPr>
              <a:t>тигр относится к наиболее крупным </a:t>
            </a:r>
            <a:endParaRPr lang="ru-RU" dirty="0" smtClean="0">
              <a:solidFill>
                <a:srgbClr val="222222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222222"/>
                </a:solidFill>
              </a:rPr>
              <a:t> </a:t>
            </a:r>
            <a:r>
              <a:rPr lang="ru-RU" dirty="0" smtClean="0">
                <a:solidFill>
                  <a:srgbClr val="222222"/>
                </a:solidFill>
              </a:rPr>
              <a:t>       животным. </a:t>
            </a:r>
            <a:r>
              <a:rPr lang="ru-RU" dirty="0">
                <a:solidFill>
                  <a:srgbClr val="222222"/>
                </a:solidFill>
              </a:rPr>
              <a:t>Шерсть </a:t>
            </a:r>
            <a:r>
              <a:rPr lang="ru-RU" dirty="0" smtClean="0">
                <a:solidFill>
                  <a:srgbClr val="222222"/>
                </a:solidFill>
              </a:rPr>
              <a:t>более густая, </a:t>
            </a:r>
            <a:r>
              <a:rPr lang="ru-RU" dirty="0">
                <a:solidFill>
                  <a:srgbClr val="222222"/>
                </a:solidFill>
              </a:rPr>
              <a:t>чем у тигров, </a:t>
            </a:r>
            <a:r>
              <a:rPr lang="ru-RU" dirty="0" smtClean="0">
                <a:solidFill>
                  <a:srgbClr val="222222"/>
                </a:solidFill>
              </a:rPr>
              <a:t>  </a:t>
            </a:r>
          </a:p>
          <a:p>
            <a:pPr marL="0" indent="0">
              <a:buNone/>
            </a:pPr>
            <a:r>
              <a:rPr lang="ru-RU" dirty="0">
                <a:solidFill>
                  <a:srgbClr val="222222"/>
                </a:solidFill>
              </a:rPr>
              <a:t> </a:t>
            </a:r>
            <a:r>
              <a:rPr lang="ru-RU" dirty="0" smtClean="0">
                <a:solidFill>
                  <a:srgbClr val="222222"/>
                </a:solidFill>
              </a:rPr>
              <a:t>       живущих </a:t>
            </a:r>
            <a:r>
              <a:rPr lang="ru-RU" dirty="0">
                <a:solidFill>
                  <a:srgbClr val="222222"/>
                </a:solidFill>
              </a:rPr>
              <a:t>в тёплых районах, а его окрас </a:t>
            </a:r>
            <a:r>
              <a:rPr lang="ru-RU" dirty="0" smtClean="0">
                <a:solidFill>
                  <a:srgbClr val="222222"/>
                </a:solidFill>
              </a:rPr>
              <a:t> </a:t>
            </a:r>
          </a:p>
          <a:p>
            <a:pPr marL="0" indent="0">
              <a:buNone/>
            </a:pPr>
            <a:r>
              <a:rPr lang="ru-RU" dirty="0">
                <a:solidFill>
                  <a:srgbClr val="222222"/>
                </a:solidFill>
              </a:rPr>
              <a:t> </a:t>
            </a:r>
            <a:r>
              <a:rPr lang="ru-RU" dirty="0" smtClean="0">
                <a:solidFill>
                  <a:srgbClr val="222222"/>
                </a:solidFill>
              </a:rPr>
              <a:t>       светлее.</a:t>
            </a:r>
          </a:p>
          <a:p>
            <a:pPr marL="0" indent="0">
              <a:buNone/>
            </a:pPr>
            <a:r>
              <a:rPr lang="ru-RU" dirty="0">
                <a:solidFill>
                  <a:srgbClr val="222222"/>
                </a:solidFill>
              </a:rPr>
              <a:t> </a:t>
            </a:r>
            <a:r>
              <a:rPr lang="ru-RU" dirty="0" smtClean="0">
                <a:solidFill>
                  <a:srgbClr val="222222"/>
                </a:solidFill>
              </a:rPr>
              <a:t>       Основной </a:t>
            </a:r>
            <a:r>
              <a:rPr lang="ru-RU" dirty="0">
                <a:solidFill>
                  <a:srgbClr val="222222"/>
                </a:solidFill>
              </a:rPr>
              <a:t>окрас шерсти в зимнее время </a:t>
            </a:r>
            <a:r>
              <a:rPr lang="ru-RU" dirty="0" smtClean="0">
                <a:solidFill>
                  <a:srgbClr val="222222"/>
                </a:solidFill>
              </a:rPr>
              <a:t>—</a:t>
            </a:r>
          </a:p>
          <a:p>
            <a:pPr marL="0" indent="0">
              <a:buNone/>
            </a:pPr>
            <a:r>
              <a:rPr lang="ru-RU" dirty="0">
                <a:solidFill>
                  <a:srgbClr val="222222"/>
                </a:solidFill>
              </a:rPr>
              <a:t> </a:t>
            </a:r>
            <a:r>
              <a:rPr lang="ru-RU" dirty="0" smtClean="0">
                <a:solidFill>
                  <a:srgbClr val="222222"/>
                </a:solidFill>
              </a:rPr>
              <a:t>       оранжевый</a:t>
            </a:r>
            <a:r>
              <a:rPr lang="ru-RU" dirty="0">
                <a:solidFill>
                  <a:srgbClr val="222222"/>
                </a:solidFill>
              </a:rPr>
              <a:t>, а живот белый.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8086"/>
            <a:ext cx="5236917" cy="392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28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313" y="175363"/>
            <a:ext cx="11461314" cy="6001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DEA900"/>
                </a:solidFill>
              </a:rPr>
              <a:t>                                                Амурский </a:t>
            </a:r>
            <a:r>
              <a:rPr lang="ru-RU" b="1" i="1" dirty="0">
                <a:solidFill>
                  <a:srgbClr val="DEA900"/>
                </a:solidFill>
              </a:rPr>
              <a:t>тигр </a:t>
            </a:r>
            <a:r>
              <a:rPr lang="ru-RU" b="1" i="1" dirty="0" smtClean="0">
                <a:solidFill>
                  <a:srgbClr val="DEA900"/>
                </a:solidFill>
              </a:rPr>
              <a:t> </a:t>
            </a:r>
            <a:r>
              <a:rPr lang="ru-RU" sz="2400" dirty="0" smtClean="0">
                <a:solidFill>
                  <a:srgbClr val="222222"/>
                </a:solidFill>
              </a:rPr>
              <a:t>считается </a:t>
            </a:r>
            <a:r>
              <a:rPr lang="ru-RU" sz="2400" dirty="0">
                <a:solidFill>
                  <a:srgbClr val="222222"/>
                </a:solidFill>
              </a:rPr>
              <a:t>крупнейшим </a:t>
            </a:r>
            <a:endParaRPr lang="ru-RU" sz="2400" dirty="0" smtClean="0">
              <a:solidFill>
                <a:srgbClr val="222222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222222"/>
                </a:solidFill>
              </a:rPr>
              <a:t> </a:t>
            </a:r>
            <a:r>
              <a:rPr lang="ru-RU" sz="2400" dirty="0" smtClean="0">
                <a:solidFill>
                  <a:srgbClr val="222222"/>
                </a:solidFill>
              </a:rPr>
              <a:t>                                                   ныне   живущим представителем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222222"/>
                </a:solidFill>
              </a:rPr>
              <a:t> </a:t>
            </a:r>
            <a:r>
              <a:rPr lang="ru-RU" sz="2400" dirty="0" smtClean="0">
                <a:solidFill>
                  <a:srgbClr val="222222"/>
                </a:solidFill>
              </a:rPr>
              <a:t>                               </a:t>
            </a:r>
            <a:r>
              <a:rPr lang="ru-RU" sz="2400" dirty="0">
                <a:solidFill>
                  <a:srgbClr val="222222"/>
                </a:solidFill>
              </a:rPr>
              <a:t>семейства </a:t>
            </a:r>
            <a:r>
              <a:rPr lang="ru-RU" sz="2400" dirty="0" smtClean="0">
                <a:solidFill>
                  <a:srgbClr val="222222"/>
                </a:solidFill>
              </a:rPr>
              <a:t>кошачьих,  властелином </a:t>
            </a:r>
            <a:r>
              <a:rPr lang="ru-RU" sz="2400" dirty="0">
                <a:solidFill>
                  <a:srgbClr val="222222"/>
                </a:solidFill>
              </a:rPr>
              <a:t>огромных </a:t>
            </a:r>
            <a:r>
              <a:rPr lang="ru-RU" sz="2400" dirty="0" smtClean="0">
                <a:solidFill>
                  <a:srgbClr val="222222"/>
                </a:solidFill>
              </a:rPr>
              <a:t>территорий.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222222"/>
                </a:solidFill>
              </a:rPr>
              <a:t>       Если </a:t>
            </a:r>
            <a:r>
              <a:rPr lang="ru-RU" sz="2400" dirty="0">
                <a:solidFill>
                  <a:srgbClr val="222222"/>
                </a:solidFill>
              </a:rPr>
              <a:t>в </a:t>
            </a:r>
            <a:r>
              <a:rPr lang="ru-RU" sz="2400" dirty="0" smtClean="0">
                <a:solidFill>
                  <a:srgbClr val="222222"/>
                </a:solidFill>
              </a:rPr>
              <a:t>пределах </a:t>
            </a:r>
            <a:r>
              <a:rPr lang="ru-RU" sz="2400" dirty="0">
                <a:solidFill>
                  <a:srgbClr val="222222"/>
                </a:solidFill>
              </a:rPr>
              <a:t>своих владений корма достаточно, </a:t>
            </a:r>
            <a:r>
              <a:rPr lang="ru-RU" sz="2400" dirty="0" smtClean="0">
                <a:solidFill>
                  <a:srgbClr val="222222"/>
                </a:solidFill>
              </a:rPr>
              <a:t>то </a:t>
            </a:r>
            <a:r>
              <a:rPr lang="ru-RU" sz="2400" dirty="0">
                <a:solidFill>
                  <a:srgbClr val="222222"/>
                </a:solidFill>
              </a:rPr>
              <a:t>тигр </a:t>
            </a:r>
            <a:r>
              <a:rPr lang="ru-RU" sz="2400" dirty="0" smtClean="0">
                <a:solidFill>
                  <a:srgbClr val="222222"/>
                </a:solidFill>
              </a:rPr>
              <a:t>не </a:t>
            </a:r>
            <a:r>
              <a:rPr lang="ru-RU" sz="2400" dirty="0">
                <a:solidFill>
                  <a:srgbClr val="222222"/>
                </a:solidFill>
              </a:rPr>
              <a:t>покидает свою </a:t>
            </a:r>
            <a:endParaRPr lang="ru-RU" sz="2400" dirty="0" smtClean="0">
              <a:solidFill>
                <a:srgbClr val="222222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222222"/>
                </a:solidFill>
              </a:rPr>
              <a:t>территорию.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222222"/>
                </a:solidFill>
              </a:rPr>
              <a:t>       Несмотря </a:t>
            </a:r>
            <a:r>
              <a:rPr lang="ru-RU" sz="2400" dirty="0">
                <a:solidFill>
                  <a:srgbClr val="222222"/>
                </a:solidFill>
              </a:rPr>
              <a:t>на огромную </a:t>
            </a:r>
            <a:r>
              <a:rPr lang="ru-RU" sz="2400" dirty="0" smtClean="0">
                <a:solidFill>
                  <a:srgbClr val="222222"/>
                </a:solidFill>
              </a:rPr>
              <a:t>силу, </a:t>
            </a:r>
            <a:r>
              <a:rPr lang="ru-RU" sz="2400" dirty="0">
                <a:solidFill>
                  <a:srgbClr val="222222"/>
                </a:solidFill>
              </a:rPr>
              <a:t>тигру приходится </a:t>
            </a:r>
            <a:endParaRPr lang="ru-RU" sz="2400" dirty="0" smtClean="0">
              <a:solidFill>
                <a:srgbClr val="222222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222222"/>
                </a:solidFill>
              </a:rPr>
              <a:t>очень </a:t>
            </a:r>
            <a:r>
              <a:rPr lang="ru-RU" sz="2400" dirty="0">
                <a:solidFill>
                  <a:srgbClr val="222222"/>
                </a:solidFill>
              </a:rPr>
              <a:t>много времени уделять </a:t>
            </a:r>
            <a:r>
              <a:rPr lang="ru-RU" sz="2400" dirty="0" smtClean="0">
                <a:solidFill>
                  <a:srgbClr val="222222"/>
                </a:solidFill>
              </a:rPr>
              <a:t>охоте.</a:t>
            </a:r>
            <a:r>
              <a:rPr lang="ru-RU" sz="2400" dirty="0">
                <a:solidFill>
                  <a:srgbClr val="222222"/>
                </a:solidFill>
              </a:rPr>
              <a:t> </a:t>
            </a:r>
            <a:endParaRPr lang="ru-RU" sz="2400" dirty="0" smtClean="0">
              <a:solidFill>
                <a:srgbClr val="222222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222222"/>
                </a:solidFill>
              </a:rPr>
              <a:t>      Тело </a:t>
            </a:r>
            <a:r>
              <a:rPr lang="ru-RU" sz="2400" dirty="0">
                <a:solidFill>
                  <a:srgbClr val="222222"/>
                </a:solidFill>
              </a:rPr>
              <a:t>гибкое, вытянутое, голова округлая, лапы </a:t>
            </a:r>
            <a:endParaRPr lang="ru-RU" sz="2400" dirty="0" smtClean="0">
              <a:solidFill>
                <a:srgbClr val="222222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222222"/>
                </a:solidFill>
              </a:rPr>
              <a:t>недлинные</a:t>
            </a:r>
            <a:r>
              <a:rPr lang="ru-RU" sz="2400" dirty="0">
                <a:solidFill>
                  <a:srgbClr val="222222"/>
                </a:solidFill>
              </a:rPr>
              <a:t>, хвост длинный. Уши очень короткие, </a:t>
            </a:r>
            <a:endParaRPr lang="ru-RU" sz="2400" dirty="0" smtClean="0">
              <a:solidFill>
                <a:srgbClr val="222222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222222"/>
                </a:solidFill>
              </a:rPr>
              <a:t>так </a:t>
            </a:r>
            <a:r>
              <a:rPr lang="ru-RU" sz="2400" dirty="0">
                <a:solidFill>
                  <a:srgbClr val="222222"/>
                </a:solidFill>
              </a:rPr>
              <a:t>как он обитает в холодной местности. </a:t>
            </a:r>
            <a:endParaRPr lang="ru-RU" sz="2400" dirty="0" smtClean="0">
              <a:solidFill>
                <a:srgbClr val="222222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222222"/>
                </a:solidFill>
              </a:rPr>
              <a:t>      Амурский </a:t>
            </a:r>
            <a:r>
              <a:rPr lang="ru-RU" sz="2400" dirty="0">
                <a:solidFill>
                  <a:srgbClr val="222222"/>
                </a:solidFill>
              </a:rPr>
              <a:t>тигр различает цвета. Ночью </a:t>
            </a:r>
            <a:r>
              <a:rPr lang="ru-RU" sz="2400" dirty="0" smtClean="0">
                <a:solidFill>
                  <a:srgbClr val="222222"/>
                </a:solidFill>
              </a:rPr>
              <a:t>он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222222"/>
                </a:solidFill>
              </a:rPr>
              <a:t> </a:t>
            </a:r>
            <a:r>
              <a:rPr lang="ru-RU" sz="2400" dirty="0">
                <a:solidFill>
                  <a:srgbClr val="222222"/>
                </a:solidFill>
              </a:rPr>
              <a:t>видит в  </a:t>
            </a:r>
            <a:r>
              <a:rPr lang="ru-RU" sz="2400" dirty="0" smtClean="0">
                <a:solidFill>
                  <a:srgbClr val="222222"/>
                </a:solidFill>
              </a:rPr>
              <a:t>пять </a:t>
            </a:r>
            <a:r>
              <a:rPr lang="ru-RU" sz="2400" dirty="0">
                <a:solidFill>
                  <a:srgbClr val="222222"/>
                </a:solidFill>
              </a:rPr>
              <a:t>раз лучше, чем человек.</a:t>
            </a:r>
            <a:endParaRPr lang="ru-RU" sz="2400" dirty="0" smtClean="0">
              <a:solidFill>
                <a:srgbClr val="222222"/>
              </a:solidFill>
            </a:endParaRPr>
          </a:p>
          <a:p>
            <a:pPr marL="0" lvl="0" indent="0">
              <a:buNone/>
            </a:pPr>
            <a:r>
              <a:rPr lang="ru-RU" sz="2400" dirty="0">
                <a:solidFill>
                  <a:srgbClr val="222222"/>
                </a:solidFill>
              </a:rPr>
              <a:t>В природе тигр доживает до 15 лет.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212" y="2004162"/>
            <a:ext cx="5240052" cy="395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17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048" y="1825625"/>
            <a:ext cx="11699308" cy="48006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DEA900"/>
                </a:solidFill>
              </a:rPr>
              <a:t>Пятнистый </a:t>
            </a:r>
            <a:r>
              <a:rPr lang="ru-RU" b="1" i="1" dirty="0">
                <a:solidFill>
                  <a:srgbClr val="DEA900"/>
                </a:solidFill>
              </a:rPr>
              <a:t>олень </a:t>
            </a:r>
            <a:r>
              <a:rPr lang="ru-RU" b="1" dirty="0" smtClean="0">
                <a:solidFill>
                  <a:srgbClr val="DEA900"/>
                </a:solidFill>
                <a:latin typeface="Times New Roman"/>
              </a:rPr>
              <a:t>–</a:t>
            </a:r>
            <a:r>
              <a:rPr lang="ru-RU" sz="2400" dirty="0" smtClean="0">
                <a:solidFill>
                  <a:srgbClr val="DEA900"/>
                </a:solidFill>
              </a:rPr>
              <a:t>изящно </a:t>
            </a:r>
            <a:r>
              <a:rPr lang="ru-RU" sz="2400" dirty="0">
                <a:solidFill>
                  <a:srgbClr val="DEA900"/>
                </a:solidFill>
              </a:rPr>
              <a:t>сложен, легок и </a:t>
            </a:r>
            <a:endParaRPr lang="ru-RU" sz="2400" dirty="0" smtClean="0">
              <a:solidFill>
                <a:srgbClr val="DEA900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DEA900"/>
                </a:solidFill>
              </a:rPr>
              <a:t>строен.</a:t>
            </a:r>
            <a:r>
              <a:rPr lang="ru-RU" sz="2400" b="1" dirty="0">
                <a:solidFill>
                  <a:srgbClr val="DEA900"/>
                </a:solidFill>
              </a:rPr>
              <a:t> </a:t>
            </a:r>
            <a:r>
              <a:rPr lang="ru-RU" sz="2400" dirty="0" smtClean="0">
                <a:solidFill>
                  <a:srgbClr val="DEA900"/>
                </a:solidFill>
              </a:rPr>
              <a:t> У </a:t>
            </a:r>
            <a:r>
              <a:rPr lang="ru-RU" sz="2400" dirty="0">
                <a:solidFill>
                  <a:srgbClr val="DEA900"/>
                </a:solidFill>
              </a:rPr>
              <a:t>них есть рога, которые достаточно острые </a:t>
            </a:r>
            <a:endParaRPr lang="ru-RU" sz="2400" dirty="0" smtClean="0">
              <a:solidFill>
                <a:srgbClr val="DEA900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DEA900"/>
                </a:solidFill>
              </a:rPr>
              <a:t>на </a:t>
            </a:r>
            <a:r>
              <a:rPr lang="ru-RU" sz="2400" dirty="0">
                <a:solidFill>
                  <a:srgbClr val="DEA900"/>
                </a:solidFill>
              </a:rPr>
              <a:t>концах, они помогают им защищать детенышей от </a:t>
            </a:r>
            <a:endParaRPr lang="ru-RU" sz="2400" dirty="0" smtClean="0">
              <a:solidFill>
                <a:srgbClr val="DEA900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DEA900"/>
                </a:solidFill>
              </a:rPr>
              <a:t>врагов</a:t>
            </a:r>
            <a:r>
              <a:rPr lang="ru-RU" sz="2400" dirty="0">
                <a:solidFill>
                  <a:srgbClr val="DEA900"/>
                </a:solidFill>
              </a:rPr>
              <a:t>, волков.  Олени очень умные и очень хорошо </a:t>
            </a:r>
            <a:endParaRPr lang="ru-RU" sz="2400" dirty="0" smtClean="0">
              <a:solidFill>
                <a:srgbClr val="DEA900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DEA900"/>
                </a:solidFill>
              </a:rPr>
              <a:t>приручаются </a:t>
            </a:r>
            <a:r>
              <a:rPr lang="ru-RU" sz="2400" dirty="0">
                <a:solidFill>
                  <a:srgbClr val="DEA900"/>
                </a:solidFill>
              </a:rPr>
              <a:t>к человеку. </a:t>
            </a:r>
            <a:endParaRPr lang="ru-RU" sz="2400" dirty="0" smtClean="0">
              <a:solidFill>
                <a:srgbClr val="DEA900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DEA900"/>
                </a:solidFill>
              </a:rPr>
              <a:t>В меню этих парнокопытных входит </a:t>
            </a:r>
            <a:r>
              <a:rPr lang="ru-RU" sz="2400" dirty="0" smtClean="0">
                <a:solidFill>
                  <a:srgbClr val="DEA900"/>
                </a:solidFill>
              </a:rPr>
              <a:t>только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DEA900"/>
                </a:solidFill>
              </a:rPr>
              <a:t>растительность: травы, </a:t>
            </a:r>
            <a:r>
              <a:rPr lang="ru-RU" sz="2400" dirty="0">
                <a:solidFill>
                  <a:srgbClr val="DEA900"/>
                </a:solidFill>
              </a:rPr>
              <a:t> </a:t>
            </a:r>
            <a:r>
              <a:rPr lang="ru-RU" sz="2400" dirty="0" smtClean="0">
                <a:solidFill>
                  <a:srgbClr val="DEA900"/>
                </a:solidFill>
              </a:rPr>
              <a:t>кустарники,  мхи  (около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DEA900"/>
                </a:solidFill>
              </a:rPr>
              <a:t>130 </a:t>
            </a:r>
            <a:r>
              <a:rPr lang="ru-RU" sz="2400" dirty="0">
                <a:solidFill>
                  <a:srgbClr val="DEA900"/>
                </a:solidFill>
              </a:rPr>
              <a:t>видов на Дальнем </a:t>
            </a:r>
            <a:r>
              <a:rPr lang="ru-RU" sz="2400" dirty="0" smtClean="0">
                <a:solidFill>
                  <a:srgbClr val="DEA900"/>
                </a:solidFill>
              </a:rPr>
              <a:t>Востоке).   </a:t>
            </a:r>
            <a:r>
              <a:rPr lang="ru-RU" sz="1400" dirty="0" smtClean="0">
                <a:solidFill>
                  <a:srgbClr val="996633"/>
                </a:solidFill>
              </a:rPr>
              <a:t>                                                                                     Пятнистый олень в Дальневосточной тайге.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DEA900"/>
                </a:solidFill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DEA900"/>
                </a:solidFill>
                <a:cs typeface="Arial" panose="020B0604020202020204" pitchFamily="34" charset="0"/>
              </a:rPr>
              <a:t>                                                                                                                </a:t>
            </a:r>
            <a:endParaRPr lang="ru-RU" sz="2400" dirty="0">
              <a:solidFill>
                <a:srgbClr val="DEA900"/>
              </a:solidFill>
              <a:cs typeface="Arial" panose="020B0604020202020204" pitchFamily="34" charset="0"/>
            </a:endParaRPr>
          </a:p>
        </p:txBody>
      </p:sp>
      <p:pic>
        <p:nvPicPr>
          <p:cNvPr id="3076" name="Picture 4" descr="https://avatars.mds.yandex.net/get-pdb/936467/a2518e72-2a9f-4b7e-be05-ed6656f9eef4/s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133" y="1798007"/>
            <a:ext cx="4434606" cy="330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24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627</Words>
  <Application>Microsoft Office PowerPoint</Application>
  <PresentationFormat>Произвольный</PresentationFormat>
  <Paragraphs>131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1_Тема Office</vt:lpstr>
      <vt:lpstr>«Природа  Хабаровского  края»     Экскурсия    Краеведческий  музей  им. Гродекова г. Хабаровск</vt:lpstr>
      <vt:lpstr>«Природа  Хабаровского  края»</vt:lpstr>
      <vt:lpstr>Презентация PowerPoint</vt:lpstr>
      <vt:lpstr>                                                            Динозавры – это древние                                          доисторические пресмыкающиеся                                  Одни динозавры были хищниками, т.е. охотились на других, более слабых и менее агрессивных. Другие же ящеры питались исключительно растительной пищей. Их называют травоядными.</vt:lpstr>
      <vt:lpstr>                                                         </vt:lpstr>
      <vt:lpstr>Презентация PowerPoint</vt:lpstr>
      <vt:lpstr>                              Амурский тигр   занесён в красную  книгу  Российской федерации.</vt:lpstr>
      <vt:lpstr>Презентация PowerPoint</vt:lpstr>
      <vt:lpstr>Презентация PowerPoint</vt:lpstr>
      <vt:lpstr>Презентация PowerPoint</vt:lpstr>
      <vt:lpstr>Презентация PowerPoint</vt:lpstr>
      <vt:lpstr>Лисица</vt:lpstr>
      <vt:lpstr>Совы –  хищные  птицы</vt:lpstr>
      <vt:lpstr>Рыбы  Амура</vt:lpstr>
      <vt:lpstr>Анализ  проведенной  экскурсии</vt:lpstr>
      <vt:lpstr>                                                        Наш край милее нет на свете                                                        И знаем  мы наверняка                                                        Через года и чрез столетья                                                        Он лучше всех будет всегда!   Приезжайте на Дальний Восток, Край чудесный, чарующей силы! Это здесь, как у речек исток, Начинается УТРО РОССИИ.           Ты, земля моя любимая,              Мой Восточный милый край!              Сторона моя родимая,              Обновляйся, процветай! 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Михаил</dc:creator>
  <cp:lastModifiedBy>Мама</cp:lastModifiedBy>
  <cp:revision>86</cp:revision>
  <dcterms:created xsi:type="dcterms:W3CDTF">2018-10-20T08:37:30Z</dcterms:created>
  <dcterms:modified xsi:type="dcterms:W3CDTF">2020-06-08T14:01:55Z</dcterms:modified>
</cp:coreProperties>
</file>