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3" r:id="rId14"/>
    <p:sldId id="271" r:id="rId15"/>
    <p:sldId id="266" r:id="rId16"/>
    <p:sldId id="269" r:id="rId17"/>
    <p:sldId id="291" r:id="rId18"/>
    <p:sldId id="256" r:id="rId19"/>
    <p:sldId id="258" r:id="rId20"/>
    <p:sldId id="259" r:id="rId21"/>
    <p:sldId id="260" r:id="rId22"/>
    <p:sldId id="261" r:id="rId23"/>
    <p:sldId id="262" r:id="rId24"/>
    <p:sldId id="272" r:id="rId25"/>
    <p:sldId id="287" r:id="rId26"/>
    <p:sldId id="284" r:id="rId27"/>
    <p:sldId id="273" r:id="rId28"/>
    <p:sldId id="274" r:id="rId29"/>
    <p:sldId id="292" r:id="rId30"/>
    <p:sldId id="275" r:id="rId31"/>
    <p:sldId id="277" r:id="rId32"/>
    <p:sldId id="278" r:id="rId33"/>
    <p:sldId id="286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99"/>
    <a:srgbClr val="000000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2-23T16:59:00.359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17" Type="http://schemas.openxmlformats.org/officeDocument/2006/relationships/image" Target="../media/image48.wmf"/><Relationship Id="rId2" Type="http://schemas.openxmlformats.org/officeDocument/2006/relationships/image" Target="../media/image33.wmf"/><Relationship Id="rId16" Type="http://schemas.openxmlformats.org/officeDocument/2006/relationships/image" Target="../media/image47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CD6129-794F-4E83-BEFE-DBB7DFFA5690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5CBC4E-2B61-457D-804D-734A98B5C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49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EBE36-A300-43E2-B255-FCC088DE891B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5CBC4E-2B61-457D-804D-734A98B5CF5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2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0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0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8" y="1321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5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4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3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1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3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1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4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DAB4-8FD0-44C6-95C3-3E841F292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963D-4B3A-4ED2-8BB1-926AC85CC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B0C9-CAB8-4B94-974B-781622EFF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565E-BB18-4517-9947-32477D9E7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0EB8-94F9-4E19-BD3B-43C977189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A999-47AF-4F3E-B7B9-76E0AB12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76FF-724A-450B-89DE-F34AEF8DA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DEA9-7D78-4586-AF91-0FA18C5D0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24A6-97F6-42B3-9DB5-E29FCFEF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C4A4-0FCA-48B0-85CF-8AE3D0CC2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BC33-AE40-4A9C-B140-D1C75DFC4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83BB-F016-4279-8B18-4A9371C7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E2B29-971C-4981-9B92-ECAC6C80D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1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1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5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45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7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742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52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2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742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5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742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5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0CC1F4-89E3-4F63-A588-7532293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86;&#1074;&#1072;&#1103;%20&#1087;&#1072;&#1087;&#1082;&#1072;\KLOVESIN.WAV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31.gi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3.wmf"/><Relationship Id="rId31" Type="http://schemas.openxmlformats.org/officeDocument/2006/relationships/image" Target="../media/image30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7.wmf"/><Relationship Id="rId30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47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2.wmf"/><Relationship Id="rId32" Type="http://schemas.openxmlformats.org/officeDocument/2006/relationships/image" Target="../media/image46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44.wmf"/><Relationship Id="rId36" Type="http://schemas.openxmlformats.org/officeDocument/2006/relationships/image" Target="../media/image48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45.wmf"/><Relationship Id="rId35" Type="http://schemas.openxmlformats.org/officeDocument/2006/relationships/oleObject" Target="../embeddings/oleObject30.bin"/><Relationship Id="rId8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4.xml"/><Relationship Id="rId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KLOVESIN.WAV" TargetMode="External"/><Relationship Id="rId6" Type="http://schemas.openxmlformats.org/officeDocument/2006/relationships/slide" Target="slide25.xml"/><Relationship Id="rId5" Type="http://schemas.openxmlformats.org/officeDocument/2006/relationships/slide" Target="slide26.xml"/><Relationship Id="rId10" Type="http://schemas.openxmlformats.org/officeDocument/2006/relationships/image" Target="../media/image50.png"/><Relationship Id="rId4" Type="http://schemas.openxmlformats.org/officeDocument/2006/relationships/slide" Target="slide18.xml"/><Relationship Id="rId9" Type="http://schemas.openxmlformats.org/officeDocument/2006/relationships/image" Target="../media/image4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slide" Target="slide18.xml"/><Relationship Id="rId7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3.png"/><Relationship Id="rId2" Type="http://schemas.openxmlformats.org/officeDocument/2006/relationships/audio" Target="file:///D:\&#1053;&#1086;&#1074;&#1072;&#1103;%20&#1087;&#1072;&#1087;&#1082;&#1072;\BICICLE.WAV" TargetMode="External"/><Relationship Id="rId1" Type="http://schemas.openxmlformats.org/officeDocument/2006/relationships/audio" Target="file:///D:\&#1053;&#1086;&#1074;&#1072;&#1103;%20&#1087;&#1072;&#1087;&#1082;&#1072;\KLOVESIN.WAV" TargetMode="External"/><Relationship Id="rId6" Type="http://schemas.openxmlformats.org/officeDocument/2006/relationships/slide" Target="slide19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wmf"/><Relationship Id="rId18" Type="http://schemas.openxmlformats.org/officeDocument/2006/relationships/image" Target="../media/image60.wmf"/><Relationship Id="rId26" Type="http://schemas.openxmlformats.org/officeDocument/2006/relationships/oleObject" Target="../embeddings/oleObject41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61.wmf"/><Relationship Id="rId34" Type="http://schemas.openxmlformats.org/officeDocument/2006/relationships/slide" Target="slide17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63.wmf"/><Relationship Id="rId33" Type="http://schemas.openxmlformats.org/officeDocument/2006/relationships/image" Target="../media/image66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wmf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wmf"/><Relationship Id="rId11" Type="http://schemas.openxmlformats.org/officeDocument/2006/relationships/slide" Target="slide20.xml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3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6.bin"/><Relationship Id="rId23" Type="http://schemas.openxmlformats.org/officeDocument/2006/relationships/image" Target="../media/image62.wmf"/><Relationship Id="rId28" Type="http://schemas.openxmlformats.org/officeDocument/2006/relationships/slide" Target="slide24.xml"/><Relationship Id="rId10" Type="http://schemas.openxmlformats.org/officeDocument/2006/relationships/image" Target="../media/image57.wmf"/><Relationship Id="rId19" Type="http://schemas.openxmlformats.org/officeDocument/2006/relationships/slide" Target="slide23.xml"/><Relationship Id="rId31" Type="http://schemas.openxmlformats.org/officeDocument/2006/relationships/slide" Target="slide21.xml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4.bin"/><Relationship Id="rId14" Type="http://schemas.openxmlformats.org/officeDocument/2006/relationships/slide" Target="slide22.xml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64.wmf"/><Relationship Id="rId30" Type="http://schemas.openxmlformats.org/officeDocument/2006/relationships/image" Target="../media/image65.wmf"/><Relationship Id="rId8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9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4.bin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72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6.bin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8.bin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0.bin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81.jpe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0.wmf"/><Relationship Id="rId4" Type="http://schemas.openxmlformats.org/officeDocument/2006/relationships/slide" Target="slide19.xml"/><Relationship Id="rId9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8.wmf"/><Relationship Id="rId26" Type="http://schemas.openxmlformats.org/officeDocument/2006/relationships/slide" Target="slide17.xml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60.bin"/><Relationship Id="rId25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61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2" Type="http://schemas.openxmlformats.org/officeDocument/2006/relationships/audio" Target="file:///D:\&#1053;&#1086;&#1074;&#1072;&#1103;%20&#1087;&#1072;&#1087;&#1082;&#1072;\BICICLE.WAV" TargetMode="External"/><Relationship Id="rId1" Type="http://schemas.openxmlformats.org/officeDocument/2006/relationships/audio" Target="file:///D:\&#1053;&#1086;&#1074;&#1072;&#1103;%20&#1087;&#1072;&#1087;&#1082;&#1072;\KLOVESIN.WAV" TargetMode="Externa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0.bin"/><Relationship Id="rId26" Type="http://schemas.openxmlformats.org/officeDocument/2006/relationships/oleObject" Target="../embeddings/oleObject73.bin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6.bin"/><Relationship Id="rId12" Type="http://schemas.openxmlformats.org/officeDocument/2006/relationships/slide" Target="slide29.xml"/><Relationship Id="rId17" Type="http://schemas.openxmlformats.org/officeDocument/2006/relationships/image" Target="../media/image101.wmf"/><Relationship Id="rId25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20" Type="http://schemas.openxmlformats.org/officeDocument/2006/relationships/slide" Target="slide31.xml"/><Relationship Id="rId29" Type="http://schemas.openxmlformats.org/officeDocument/2006/relationships/comments" Target="../comments/commen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72.bin"/><Relationship Id="rId5" Type="http://schemas.openxmlformats.org/officeDocument/2006/relationships/oleObject" Target="../embeddings/oleObject65.bin"/><Relationship Id="rId15" Type="http://schemas.openxmlformats.org/officeDocument/2006/relationships/slide" Target="slide30.xml"/><Relationship Id="rId23" Type="http://schemas.openxmlformats.org/officeDocument/2006/relationships/slide" Target="slide32.xml"/><Relationship Id="rId28" Type="http://schemas.openxmlformats.org/officeDocument/2006/relationships/slide" Target="slide17.xml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slide" Target="slide28.xml"/><Relationship Id="rId14" Type="http://schemas.openxmlformats.org/officeDocument/2006/relationships/image" Target="../media/image100.wmf"/><Relationship Id="rId22" Type="http://schemas.openxmlformats.org/officeDocument/2006/relationships/image" Target="../media/image103.wmf"/><Relationship Id="rId27" Type="http://schemas.openxmlformats.org/officeDocument/2006/relationships/image" Target="../media/image10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4.bin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75.bin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12.jpe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76.bin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78.bin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79.bin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&#1050;&#1086;&#1075;&#1076;&#1072;%20&#1084;&#1086;&#1080;%20&#1076;&#1088;&#1091;&#1079;&#1100;&#1103;%20&#1089;&#1086;%20&#1084;&#1085;&#1086;&#1081;.wav" TargetMode="External"/><Relationship Id="rId6" Type="http://schemas.openxmlformats.org/officeDocument/2006/relationships/image" Target="../media/image118.png"/><Relationship Id="rId5" Type="http://schemas.openxmlformats.org/officeDocument/2006/relationships/slide" Target="slide17.xml"/><Relationship Id="rId4" Type="http://schemas.openxmlformats.org/officeDocument/2006/relationships/image" Target="../media/image1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35.xml"/><Relationship Id="rId2" Type="http://schemas.openxmlformats.org/officeDocument/2006/relationships/audio" Target="file:///D:\&#1053;&#1086;&#1074;&#1072;&#1103;%20&#1087;&#1072;&#1087;&#1082;&#1072;\KLOVESIN.WAV" TargetMode="External"/><Relationship Id="rId1" Type="http://schemas.openxmlformats.org/officeDocument/2006/relationships/audio" Target="file:///D:\&#1053;&#1086;&#1074;&#1072;&#1103;%20&#1087;&#1072;&#1087;&#1082;&#1072;\THROWS~1.WAV" TargetMode="External"/><Relationship Id="rId6" Type="http://schemas.openxmlformats.org/officeDocument/2006/relationships/image" Target="../media/image120.jpeg"/><Relationship Id="rId5" Type="http://schemas.openxmlformats.org/officeDocument/2006/relationships/image" Target="../media/image93.png"/><Relationship Id="rId4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125.wmf"/><Relationship Id="rId18" Type="http://schemas.openxmlformats.org/officeDocument/2006/relationships/image" Target="../media/image129.wmf"/><Relationship Id="rId3" Type="http://schemas.openxmlformats.org/officeDocument/2006/relationships/audio" Target="../media/audio2.wav"/><Relationship Id="rId21" Type="http://schemas.openxmlformats.org/officeDocument/2006/relationships/slide" Target="slide17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87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85.bin"/><Relationship Id="rId22" Type="http://schemas.openxmlformats.org/officeDocument/2006/relationships/image" Target="../media/image13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&#1053;&#1086;&#1074;&#1072;&#1103;%20&#1087;&#1072;&#1087;&#1082;&#1072;\KLOVESIN.WAV" TargetMode="External"/><Relationship Id="rId5" Type="http://schemas.openxmlformats.org/officeDocument/2006/relationships/image" Target="../media/image133.png"/><Relationship Id="rId4" Type="http://schemas.openxmlformats.org/officeDocument/2006/relationships/image" Target="../media/image1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1"/>
            <a:ext cx="8064896" cy="637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9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724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8" y="4293096"/>
            <a:ext cx="7632848" cy="20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1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76864" cy="631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4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8166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0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4" name="Picture 7" descr="53703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2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13661" y="1714488"/>
            <a:ext cx="6316679" cy="3286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Путешествие 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заповедным местам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"Смешанных чисел"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9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9612" y="2551113"/>
          <a:ext cx="949313" cy="1526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4" imgW="241200" imgH="393480" progId="Equation.3">
                  <p:embed/>
                </p:oleObj>
              </mc:Choice>
              <mc:Fallback>
                <p:oleObj name="Формула" r:id="rId4" imgW="2412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2551113"/>
                        <a:ext cx="949313" cy="1526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86512" y="1182454"/>
          <a:ext cx="771513" cy="130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6" imgW="228600" imgH="393480" progId="Equation.3">
                  <p:embed/>
                </p:oleObj>
              </mc:Choice>
              <mc:Fallback>
                <p:oleObj name="Формула" r:id="rId6" imgW="228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1182454"/>
                        <a:ext cx="771513" cy="1309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78012" y="4110037"/>
          <a:ext cx="836599" cy="134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рмула" r:id="rId8" imgW="241200" imgH="393480" progId="Equation.3">
                  <p:embed/>
                </p:oleObj>
              </mc:Choice>
              <mc:Fallback>
                <p:oleObj name="Формула" r:id="rId8" imgW="241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2" y="4110037"/>
                        <a:ext cx="836599" cy="1343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29322" y="4076700"/>
          <a:ext cx="1116003" cy="121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10" imgW="355320" imgH="393480" progId="Equation.3">
                  <p:embed/>
                </p:oleObj>
              </mc:Choice>
              <mc:Fallback>
                <p:oleObj name="Формула" r:id="rId10" imgW="355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4076700"/>
                        <a:ext cx="1116003" cy="121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6"/>
          <p:cNvGraphicFramePr>
            <a:graphicFrameLocks noChangeAspect="1"/>
          </p:cNvGraphicFramePr>
          <p:nvPr/>
        </p:nvGraphicFramePr>
        <p:xfrm>
          <a:off x="3924300" y="4221163"/>
          <a:ext cx="719138" cy="131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Формула" r:id="rId12" imgW="215640" imgH="393480" progId="Equation.3">
                  <p:embed/>
                </p:oleObj>
              </mc:Choice>
              <mc:Fallback>
                <p:oleObj name="Формула" r:id="rId12" imgW="2156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21163"/>
                        <a:ext cx="719138" cy="13110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6" name="Object 7"/>
          <p:cNvGraphicFramePr>
            <a:graphicFrameLocks noChangeAspect="1"/>
          </p:cNvGraphicFramePr>
          <p:nvPr/>
        </p:nvGraphicFramePr>
        <p:xfrm>
          <a:off x="4787899" y="1125538"/>
          <a:ext cx="754101" cy="137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Формула" r:id="rId14" imgW="215640" imgH="393480" progId="Equation.3">
                  <p:embed/>
                </p:oleObj>
              </mc:Choice>
              <mc:Fallback>
                <p:oleObj name="Формула" r:id="rId14" imgW="2156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899" y="1125538"/>
                        <a:ext cx="754101" cy="1374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7" name="Object 8"/>
          <p:cNvGraphicFramePr>
            <a:graphicFrameLocks noChangeAspect="1"/>
          </p:cNvGraphicFramePr>
          <p:nvPr/>
        </p:nvGraphicFramePr>
        <p:xfrm>
          <a:off x="5572132" y="2571744"/>
          <a:ext cx="849325" cy="146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16" imgW="228600" imgH="393480" progId="Equation.3">
                  <p:embed/>
                </p:oleObj>
              </mc:Choice>
              <mc:Fallback>
                <p:oleObj name="Формула" r:id="rId16" imgW="228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2571744"/>
                        <a:ext cx="849325" cy="146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8" name="Object 9"/>
          <p:cNvGraphicFramePr>
            <a:graphicFrameLocks noChangeAspect="1"/>
          </p:cNvGraphicFramePr>
          <p:nvPr/>
        </p:nvGraphicFramePr>
        <p:xfrm>
          <a:off x="533400" y="3357563"/>
          <a:ext cx="821488" cy="15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18" imgW="215640" imgH="393480" progId="Equation.3">
                  <p:embed/>
                </p:oleObj>
              </mc:Choice>
              <mc:Fallback>
                <p:oleObj name="Формула" r:id="rId18" imgW="2156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7563"/>
                        <a:ext cx="821488" cy="1500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10"/>
          <p:cNvGraphicFramePr>
            <a:graphicFrameLocks noChangeAspect="1"/>
          </p:cNvGraphicFramePr>
          <p:nvPr/>
        </p:nvGraphicFramePr>
        <p:xfrm>
          <a:off x="7451725" y="2997200"/>
          <a:ext cx="6731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Формула" r:id="rId20" imgW="215640" imgH="393480" progId="Equation.3">
                  <p:embed/>
                </p:oleObj>
              </mc:Choice>
              <mc:Fallback>
                <p:oleObj name="Формула" r:id="rId20" imgW="2156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67310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0" name="Object 11"/>
          <p:cNvGraphicFramePr>
            <a:graphicFrameLocks noChangeAspect="1"/>
          </p:cNvGraphicFramePr>
          <p:nvPr/>
        </p:nvGraphicFramePr>
        <p:xfrm>
          <a:off x="7786710" y="1361147"/>
          <a:ext cx="777853" cy="142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Формула" r:id="rId22" imgW="215640" imgH="393480" progId="Equation.3">
                  <p:embed/>
                </p:oleObj>
              </mc:Choice>
              <mc:Fallback>
                <p:oleObj name="Формула" r:id="rId22" imgW="21564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1361147"/>
                        <a:ext cx="777853" cy="1420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1" name="Object 12"/>
          <p:cNvGraphicFramePr>
            <a:graphicFrameLocks noChangeAspect="1"/>
          </p:cNvGraphicFramePr>
          <p:nvPr/>
        </p:nvGraphicFramePr>
        <p:xfrm>
          <a:off x="684212" y="1628774"/>
          <a:ext cx="815953" cy="158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Формула" r:id="rId24" imgW="203040" imgH="393480" progId="Equation.3">
                  <p:embed/>
                </p:oleObj>
              </mc:Choice>
              <mc:Fallback>
                <p:oleObj name="Формула" r:id="rId24" imgW="203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" y="1628774"/>
                        <a:ext cx="815953" cy="1580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2" name="Object 13"/>
          <p:cNvGraphicFramePr>
            <a:graphicFrameLocks noChangeAspect="1"/>
          </p:cNvGraphicFramePr>
          <p:nvPr/>
        </p:nvGraphicFramePr>
        <p:xfrm>
          <a:off x="2643188" y="1071563"/>
          <a:ext cx="1071556" cy="138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Формула" r:id="rId26" imgW="304560" imgH="393480" progId="Equation.3">
                  <p:embed/>
                </p:oleObj>
              </mc:Choice>
              <mc:Fallback>
                <p:oleObj name="Формула" r:id="rId26" imgW="3045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1071563"/>
                        <a:ext cx="1071556" cy="1381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3" name="Object 14"/>
          <p:cNvGraphicFramePr>
            <a:graphicFrameLocks noChangeAspect="1"/>
          </p:cNvGraphicFramePr>
          <p:nvPr/>
        </p:nvGraphicFramePr>
        <p:xfrm>
          <a:off x="3643306" y="2708275"/>
          <a:ext cx="842969" cy="145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Формула" r:id="rId28" imgW="228600" imgH="393480" progId="Equation.3">
                  <p:embed/>
                </p:oleObj>
              </mc:Choice>
              <mc:Fallback>
                <p:oleObj name="Формула" r:id="rId28" imgW="22860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708275"/>
                        <a:ext cx="842969" cy="14502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9156" y="0"/>
            <a:ext cx="87948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по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своему чем-то хорош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поганка 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рыжик, лягушка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ёж!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20" y="5500702"/>
            <a:ext cx="8318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ни цветка, ни зверька, ни куста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- бы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встретилась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красота</a:t>
            </a:r>
          </a:p>
        </p:txBody>
      </p:sp>
      <p:pic>
        <p:nvPicPr>
          <p:cNvPr id="19" name="Picture 6" descr="28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143768" y="3071810"/>
            <a:ext cx="1687512" cy="2622550"/>
          </a:xfrm>
          <a:prstGeom prst="rect">
            <a:avLst/>
          </a:prstGeom>
          <a:noFill/>
        </p:spPr>
      </p:pic>
      <p:pic>
        <p:nvPicPr>
          <p:cNvPr id="20" name="Picture 5" descr="04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5786" y="1214422"/>
            <a:ext cx="1674262" cy="2392712"/>
          </a:xfrm>
          <a:prstGeom prst="rect">
            <a:avLst/>
          </a:prstGeom>
          <a:noFill/>
        </p:spPr>
      </p:pic>
      <p:pic>
        <p:nvPicPr>
          <p:cNvPr id="21" name="Picture 34" descr="18m5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 flipH="1">
            <a:off x="2643174" y="2285992"/>
            <a:ext cx="3101657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0" y="3429000"/>
            <a:ext cx="4572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4572000" y="0"/>
            <a:ext cx="4572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Arc 7"/>
          <p:cNvSpPr>
            <a:spLocks/>
          </p:cNvSpPr>
          <p:nvPr/>
        </p:nvSpPr>
        <p:spPr bwMode="auto">
          <a:xfrm flipV="1">
            <a:off x="0" y="1268413"/>
            <a:ext cx="1692275" cy="2160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rc 8"/>
          <p:cNvSpPr>
            <a:spLocks/>
          </p:cNvSpPr>
          <p:nvPr/>
        </p:nvSpPr>
        <p:spPr bwMode="auto">
          <a:xfrm flipV="1">
            <a:off x="1692275" y="0"/>
            <a:ext cx="2879725" cy="12684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rc 9"/>
          <p:cNvSpPr>
            <a:spLocks/>
          </p:cNvSpPr>
          <p:nvPr/>
        </p:nvSpPr>
        <p:spPr bwMode="auto">
          <a:xfrm flipH="1" flipV="1">
            <a:off x="7451725" y="1268413"/>
            <a:ext cx="1692275" cy="2160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rc 10"/>
          <p:cNvSpPr>
            <a:spLocks/>
          </p:cNvSpPr>
          <p:nvPr/>
        </p:nvSpPr>
        <p:spPr bwMode="auto">
          <a:xfrm flipH="1" flipV="1">
            <a:off x="4572000" y="0"/>
            <a:ext cx="2879725" cy="12684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rc 11"/>
          <p:cNvSpPr>
            <a:spLocks/>
          </p:cNvSpPr>
          <p:nvPr/>
        </p:nvSpPr>
        <p:spPr bwMode="auto">
          <a:xfrm flipH="1">
            <a:off x="7812088" y="3429000"/>
            <a:ext cx="1331912" cy="2520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flipH="1">
            <a:off x="4572000" y="5949950"/>
            <a:ext cx="3240088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rc 13"/>
          <p:cNvSpPr>
            <a:spLocks/>
          </p:cNvSpPr>
          <p:nvPr/>
        </p:nvSpPr>
        <p:spPr bwMode="auto">
          <a:xfrm>
            <a:off x="1331913" y="5949950"/>
            <a:ext cx="3240087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>
            <a:off x="0" y="3429000"/>
            <a:ext cx="1331913" cy="2520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 flipV="1">
            <a:off x="1692275" y="1989138"/>
            <a:ext cx="1079500" cy="1439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rc 16"/>
          <p:cNvSpPr>
            <a:spLocks/>
          </p:cNvSpPr>
          <p:nvPr/>
        </p:nvSpPr>
        <p:spPr bwMode="auto">
          <a:xfrm flipV="1">
            <a:off x="2771775" y="1268413"/>
            <a:ext cx="1800225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rc 17"/>
          <p:cNvSpPr>
            <a:spLocks/>
          </p:cNvSpPr>
          <p:nvPr/>
        </p:nvSpPr>
        <p:spPr bwMode="auto">
          <a:xfrm flipH="1" flipV="1">
            <a:off x="4572000" y="1268413"/>
            <a:ext cx="1800225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rc 18"/>
          <p:cNvSpPr>
            <a:spLocks/>
          </p:cNvSpPr>
          <p:nvPr/>
        </p:nvSpPr>
        <p:spPr bwMode="auto">
          <a:xfrm flipH="1" flipV="1">
            <a:off x="6372225" y="1989138"/>
            <a:ext cx="1079500" cy="14398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rc 19"/>
          <p:cNvSpPr>
            <a:spLocks/>
          </p:cNvSpPr>
          <p:nvPr/>
        </p:nvSpPr>
        <p:spPr bwMode="auto">
          <a:xfrm>
            <a:off x="1692275" y="3429000"/>
            <a:ext cx="1079500" cy="14398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rc 20"/>
          <p:cNvSpPr>
            <a:spLocks/>
          </p:cNvSpPr>
          <p:nvPr/>
        </p:nvSpPr>
        <p:spPr bwMode="auto">
          <a:xfrm>
            <a:off x="2771775" y="4868863"/>
            <a:ext cx="1800225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rc 21"/>
          <p:cNvSpPr>
            <a:spLocks/>
          </p:cNvSpPr>
          <p:nvPr/>
        </p:nvSpPr>
        <p:spPr bwMode="auto">
          <a:xfrm flipH="1">
            <a:off x="4572000" y="4868863"/>
            <a:ext cx="2160588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22" name="Arc 22"/>
          <p:cNvSpPr>
            <a:spLocks/>
          </p:cNvSpPr>
          <p:nvPr/>
        </p:nvSpPr>
        <p:spPr bwMode="auto">
          <a:xfrm flipH="1">
            <a:off x="6732588" y="3429000"/>
            <a:ext cx="719137" cy="14398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25623" name="Arc 23"/>
          <p:cNvSpPr>
            <a:spLocks/>
          </p:cNvSpPr>
          <p:nvPr/>
        </p:nvSpPr>
        <p:spPr bwMode="auto">
          <a:xfrm flipV="1">
            <a:off x="3132138" y="2708275"/>
            <a:ext cx="360362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Arc 24"/>
          <p:cNvSpPr>
            <a:spLocks/>
          </p:cNvSpPr>
          <p:nvPr/>
        </p:nvSpPr>
        <p:spPr bwMode="auto">
          <a:xfrm>
            <a:off x="3132138" y="3429000"/>
            <a:ext cx="360362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Arc 25"/>
          <p:cNvSpPr>
            <a:spLocks/>
          </p:cNvSpPr>
          <p:nvPr/>
        </p:nvSpPr>
        <p:spPr bwMode="auto">
          <a:xfrm>
            <a:off x="3492500" y="4149725"/>
            <a:ext cx="1079500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Arc 26"/>
          <p:cNvSpPr>
            <a:spLocks/>
          </p:cNvSpPr>
          <p:nvPr/>
        </p:nvSpPr>
        <p:spPr bwMode="auto">
          <a:xfrm flipH="1">
            <a:off x="4572000" y="4149725"/>
            <a:ext cx="1079500" cy="7191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Arc 27"/>
          <p:cNvSpPr>
            <a:spLocks/>
          </p:cNvSpPr>
          <p:nvPr/>
        </p:nvSpPr>
        <p:spPr bwMode="auto">
          <a:xfrm flipH="1">
            <a:off x="5651500" y="34290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Arc 28"/>
          <p:cNvSpPr>
            <a:spLocks/>
          </p:cNvSpPr>
          <p:nvPr/>
        </p:nvSpPr>
        <p:spPr bwMode="auto">
          <a:xfrm flipH="1" flipV="1">
            <a:off x="4572000" y="1989138"/>
            <a:ext cx="1079500" cy="7191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9" name="Arc 29"/>
          <p:cNvSpPr>
            <a:spLocks/>
          </p:cNvSpPr>
          <p:nvPr/>
        </p:nvSpPr>
        <p:spPr bwMode="auto">
          <a:xfrm flipV="1">
            <a:off x="3492500" y="1989138"/>
            <a:ext cx="1079500" cy="7191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0" name="Arc 30"/>
          <p:cNvSpPr>
            <a:spLocks/>
          </p:cNvSpPr>
          <p:nvPr/>
        </p:nvSpPr>
        <p:spPr bwMode="auto">
          <a:xfrm flipH="1" flipV="1">
            <a:off x="5651500" y="2708275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31" name="WordArt 31"/>
          <p:cNvSpPr>
            <a:spLocks noChangeArrowheads="1" noChangeShapeType="1" noTextEdit="1"/>
          </p:cNvSpPr>
          <p:nvPr/>
        </p:nvSpPr>
        <p:spPr bwMode="auto">
          <a:xfrm>
            <a:off x="971550" y="2528888"/>
            <a:ext cx="6480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карта путешествия</a:t>
            </a:r>
          </a:p>
        </p:txBody>
      </p:sp>
      <p:graphicFrame>
        <p:nvGraphicFramePr>
          <p:cNvPr id="25642" name="Object 42"/>
          <p:cNvGraphicFramePr>
            <a:graphicFrameLocks noChangeAspect="1"/>
          </p:cNvGraphicFramePr>
          <p:nvPr/>
        </p:nvGraphicFramePr>
        <p:xfrm>
          <a:off x="2555875" y="1268413"/>
          <a:ext cx="3095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3" imgW="88560" imgH="164880" progId="Equation.3">
                  <p:embed/>
                </p:oleObj>
              </mc:Choice>
              <mc:Fallback>
                <p:oleObj name="Формула" r:id="rId3" imgW="88560" imgH="1648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68413"/>
                        <a:ext cx="3095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/>
        </p:nvGraphicFramePr>
        <p:xfrm>
          <a:off x="3348038" y="836613"/>
          <a:ext cx="4175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5" imgW="152280" imgH="393480" progId="Equation.3">
                  <p:embed/>
                </p:oleObj>
              </mc:Choice>
              <mc:Fallback>
                <p:oleObj name="Формула" r:id="rId5" imgW="152280" imgH="393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836613"/>
                        <a:ext cx="417512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4" name="Object 44"/>
          <p:cNvGraphicFramePr>
            <a:graphicFrameLocks noChangeAspect="1"/>
          </p:cNvGraphicFramePr>
          <p:nvPr/>
        </p:nvGraphicFramePr>
        <p:xfrm>
          <a:off x="4722813" y="981075"/>
          <a:ext cx="48418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Формула" r:id="rId7" imgW="203040" imgH="393480" progId="Equation.3">
                  <p:embed/>
                </p:oleObj>
              </mc:Choice>
              <mc:Fallback>
                <p:oleObj name="Формула" r:id="rId7" imgW="20304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981075"/>
                        <a:ext cx="484187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5" name="Object 45"/>
          <p:cNvGraphicFramePr>
            <a:graphicFrameLocks noChangeAspect="1"/>
          </p:cNvGraphicFramePr>
          <p:nvPr/>
        </p:nvGraphicFramePr>
        <p:xfrm>
          <a:off x="5719763" y="981075"/>
          <a:ext cx="463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981075"/>
                        <a:ext cx="463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6" name="Object 46"/>
          <p:cNvGraphicFramePr>
            <a:graphicFrameLocks noChangeAspect="1"/>
          </p:cNvGraphicFramePr>
          <p:nvPr/>
        </p:nvGraphicFramePr>
        <p:xfrm>
          <a:off x="6084888" y="2276475"/>
          <a:ext cx="382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Формула" r:id="rId11" imgW="139680" imgH="393480" progId="Equation.3">
                  <p:embed/>
                </p:oleObj>
              </mc:Choice>
              <mc:Fallback>
                <p:oleObj name="Формула" r:id="rId11" imgW="139680" imgH="393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276475"/>
                        <a:ext cx="382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6443663" y="2492375"/>
            <a:ext cx="44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ц</a:t>
            </a:r>
          </a:p>
        </p:txBody>
      </p:sp>
      <p:graphicFrame>
        <p:nvGraphicFramePr>
          <p:cNvPr id="25648" name="Object 48"/>
          <p:cNvGraphicFramePr>
            <a:graphicFrameLocks noChangeAspect="1"/>
          </p:cNvGraphicFramePr>
          <p:nvPr/>
        </p:nvGraphicFramePr>
        <p:xfrm>
          <a:off x="7092950" y="2276475"/>
          <a:ext cx="4079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Формула" r:id="rId13" imgW="139680" imgH="393480" progId="Equation.3">
                  <p:embed/>
                </p:oleObj>
              </mc:Choice>
              <mc:Fallback>
                <p:oleObj name="Формула" r:id="rId13" imgW="139680" imgH="3934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276475"/>
                        <a:ext cx="407988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7451725" y="2492375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064250" y="3803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51" name="Object 51"/>
          <p:cNvGraphicFramePr>
            <a:graphicFrameLocks noChangeAspect="1"/>
          </p:cNvGraphicFramePr>
          <p:nvPr/>
        </p:nvGraphicFramePr>
        <p:xfrm>
          <a:off x="5916613" y="3573463"/>
          <a:ext cx="4826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Формула" r:id="rId15" imgW="203040" imgH="393480" progId="Equation.3">
                  <p:embed/>
                </p:oleObj>
              </mc:Choice>
              <mc:Fallback>
                <p:oleObj name="Формула" r:id="rId15" imgW="203040" imgH="393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3573463"/>
                        <a:ext cx="482600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7359650" y="4019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53" name="Object 53"/>
          <p:cNvGraphicFramePr>
            <a:graphicFrameLocks noChangeAspect="1"/>
          </p:cNvGraphicFramePr>
          <p:nvPr/>
        </p:nvGraphicFramePr>
        <p:xfrm>
          <a:off x="6948488" y="3573463"/>
          <a:ext cx="4826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17" imgW="203040" imgH="393480" progId="Equation.3">
                  <p:embed/>
                </p:oleObj>
              </mc:Choice>
              <mc:Fallback>
                <p:oleObj name="Формула" r:id="rId17" imgW="20304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573463"/>
                        <a:ext cx="482600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4767263" y="5027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02" name="Text Box 57"/>
          <p:cNvSpPr txBox="1">
            <a:spLocks noChangeArrowheads="1"/>
          </p:cNvSpPr>
          <p:nvPr/>
        </p:nvSpPr>
        <p:spPr bwMode="auto">
          <a:xfrm>
            <a:off x="5848350" y="524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058" name="Object 58"/>
          <p:cNvGraphicFramePr>
            <a:graphicFrameLocks noChangeAspect="1"/>
          </p:cNvGraphicFramePr>
          <p:nvPr/>
        </p:nvGraphicFramePr>
        <p:xfrm>
          <a:off x="4502150" y="3213100"/>
          <a:ext cx="13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19" imgW="139680" imgH="431640" progId="Equation.3">
                  <p:embed/>
                </p:oleObj>
              </mc:Choice>
              <mc:Fallback>
                <p:oleObj name="Формула" r:id="rId19" imgW="139680" imgH="4316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213100"/>
                        <a:ext cx="139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3" name="Text Box 59"/>
          <p:cNvSpPr txBox="1">
            <a:spLocks noChangeArrowheads="1"/>
          </p:cNvSpPr>
          <p:nvPr/>
        </p:nvSpPr>
        <p:spPr bwMode="auto">
          <a:xfrm>
            <a:off x="5632450" y="5316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60" name="Object 60"/>
          <p:cNvGraphicFramePr>
            <a:graphicFrameLocks noChangeAspect="1"/>
          </p:cNvGraphicFramePr>
          <p:nvPr/>
        </p:nvGraphicFramePr>
        <p:xfrm>
          <a:off x="6156325" y="5013325"/>
          <a:ext cx="11525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21" imgW="419040" imgH="177480" progId="Equation.3">
                  <p:embed/>
                </p:oleObj>
              </mc:Choice>
              <mc:Fallback>
                <p:oleObj name="Формула" r:id="rId21" imgW="419040" imgH="177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013325"/>
                        <a:ext cx="11525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4" name="Text Box 61"/>
          <p:cNvSpPr txBox="1">
            <a:spLocks noChangeArrowheads="1"/>
          </p:cNvSpPr>
          <p:nvPr/>
        </p:nvSpPr>
        <p:spPr bwMode="auto">
          <a:xfrm>
            <a:off x="2032000" y="5532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62" name="Object 62"/>
          <p:cNvGraphicFramePr>
            <a:graphicFrameLocks noChangeAspect="1"/>
          </p:cNvGraphicFramePr>
          <p:nvPr/>
        </p:nvGraphicFramePr>
        <p:xfrm>
          <a:off x="4716463" y="4941888"/>
          <a:ext cx="10080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Формула" r:id="rId23" imgW="495000" imgH="393480" progId="Equation.3">
                  <p:embed/>
                </p:oleObj>
              </mc:Choice>
              <mc:Fallback>
                <p:oleObj name="Формула" r:id="rId23" imgW="49500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941888"/>
                        <a:ext cx="100806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5" name="Text Box 63"/>
          <p:cNvSpPr txBox="1">
            <a:spLocks noChangeArrowheads="1"/>
          </p:cNvSpPr>
          <p:nvPr/>
        </p:nvSpPr>
        <p:spPr bwMode="auto">
          <a:xfrm>
            <a:off x="2103438" y="546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64" name="Object 64"/>
          <p:cNvGraphicFramePr>
            <a:graphicFrameLocks noChangeAspect="1"/>
          </p:cNvGraphicFramePr>
          <p:nvPr/>
        </p:nvGraphicFramePr>
        <p:xfrm>
          <a:off x="1619250" y="5264150"/>
          <a:ext cx="10810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Формула" r:id="rId25" imgW="419040" imgH="203040" progId="Equation.3">
                  <p:embed/>
                </p:oleObj>
              </mc:Choice>
              <mc:Fallback>
                <p:oleObj name="Формула" r:id="rId25" imgW="419040" imgH="2030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64150"/>
                        <a:ext cx="108108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6" name="Text Box 65"/>
          <p:cNvSpPr txBox="1">
            <a:spLocks noChangeArrowheads="1"/>
          </p:cNvSpPr>
          <p:nvPr/>
        </p:nvSpPr>
        <p:spPr bwMode="auto">
          <a:xfrm>
            <a:off x="3184525" y="5316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66" name="Object 66"/>
          <p:cNvGraphicFramePr>
            <a:graphicFrameLocks noChangeAspect="1"/>
          </p:cNvGraphicFramePr>
          <p:nvPr/>
        </p:nvGraphicFramePr>
        <p:xfrm>
          <a:off x="2917825" y="5157788"/>
          <a:ext cx="9048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Формула" r:id="rId27" imgW="380880" imgH="393480" progId="Equation.3">
                  <p:embed/>
                </p:oleObj>
              </mc:Choice>
              <mc:Fallback>
                <p:oleObj name="Формула" r:id="rId27" imgW="380880" imgH="39348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5157788"/>
                        <a:ext cx="90487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7" name="Text Box 67"/>
          <p:cNvSpPr txBox="1">
            <a:spLocks noChangeArrowheads="1"/>
          </p:cNvSpPr>
          <p:nvPr/>
        </p:nvSpPr>
        <p:spPr bwMode="auto">
          <a:xfrm>
            <a:off x="1095375" y="4019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68" name="Object 68"/>
          <p:cNvGraphicFramePr>
            <a:graphicFrameLocks noChangeAspect="1"/>
          </p:cNvGraphicFramePr>
          <p:nvPr/>
        </p:nvGraphicFramePr>
        <p:xfrm>
          <a:off x="1065213" y="3716338"/>
          <a:ext cx="4191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Формула" r:id="rId29" imgW="152280" imgH="393480" progId="Equation.3">
                  <p:embed/>
                </p:oleObj>
              </mc:Choice>
              <mc:Fallback>
                <p:oleObj name="Формула" r:id="rId29" imgW="152280" imgH="39348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3716338"/>
                        <a:ext cx="4191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8" name="Text Box 69"/>
          <p:cNvSpPr txBox="1">
            <a:spLocks noChangeArrowheads="1"/>
          </p:cNvSpPr>
          <p:nvPr/>
        </p:nvSpPr>
        <p:spPr bwMode="auto">
          <a:xfrm>
            <a:off x="1743075" y="4019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70" name="Object 70"/>
          <p:cNvGraphicFramePr>
            <a:graphicFrameLocks noChangeAspect="1"/>
          </p:cNvGraphicFramePr>
          <p:nvPr/>
        </p:nvGraphicFramePr>
        <p:xfrm>
          <a:off x="2062163" y="3716338"/>
          <a:ext cx="484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Формула" r:id="rId31" imgW="203040" imgH="393480" progId="Equation.3">
                  <p:embed/>
                </p:oleObj>
              </mc:Choice>
              <mc:Fallback>
                <p:oleObj name="Формула" r:id="rId31" imgW="203040" imgH="3934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3716338"/>
                        <a:ext cx="484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" name="Text Box 71"/>
          <p:cNvSpPr txBox="1">
            <a:spLocks noChangeArrowheads="1"/>
          </p:cNvSpPr>
          <p:nvPr/>
        </p:nvSpPr>
        <p:spPr bwMode="auto">
          <a:xfrm>
            <a:off x="1166813" y="2795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72" name="Object 72"/>
          <p:cNvGraphicFramePr>
            <a:graphicFrameLocks noChangeAspect="1"/>
          </p:cNvGraphicFramePr>
          <p:nvPr/>
        </p:nvGraphicFramePr>
        <p:xfrm>
          <a:off x="1187450" y="2349500"/>
          <a:ext cx="6651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33" imgW="291960" imgH="393480" progId="Equation.3">
                  <p:embed/>
                </p:oleObj>
              </mc:Choice>
              <mc:Fallback>
                <p:oleObj name="Формула" r:id="rId33" imgW="291960" imgH="39348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665163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0" name="Text Box 73"/>
          <p:cNvSpPr txBox="1">
            <a:spLocks noChangeArrowheads="1"/>
          </p:cNvSpPr>
          <p:nvPr/>
        </p:nvSpPr>
        <p:spPr bwMode="auto">
          <a:xfrm>
            <a:off x="2103438" y="2508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74" name="Object 74"/>
          <p:cNvGraphicFramePr>
            <a:graphicFrameLocks noChangeAspect="1"/>
          </p:cNvGraphicFramePr>
          <p:nvPr/>
        </p:nvGraphicFramePr>
        <p:xfrm>
          <a:off x="2124075" y="2532063"/>
          <a:ext cx="1368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Формула" r:id="rId35" imgW="469800" imgH="177480" progId="Equation.3">
                  <p:embed/>
                </p:oleObj>
              </mc:Choice>
              <mc:Fallback>
                <p:oleObj name="Формула" r:id="rId35" imgW="469800" imgH="17748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532063"/>
                        <a:ext cx="13684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2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47" grpId="0"/>
      <p:bldP spid="25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1500174"/>
            <a:ext cx="3428992" cy="1428750"/>
          </a:xfrm>
          <a:prstGeom prst="cloudCallou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Таинственный</a:t>
            </a:r>
            <a:r>
              <a:rPr lang="ru-RU" sz="1600" b="1" i="1" dirty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лес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929058" y="214290"/>
            <a:ext cx="3071834" cy="1428750"/>
          </a:xfrm>
          <a:prstGeom prst="cloudCallou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Загадочная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поляна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072066" y="4786322"/>
            <a:ext cx="3857653" cy="1500187"/>
          </a:xfrm>
          <a:prstGeom prst="cloudCallou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Озеро неизвестности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29322" y="2000240"/>
            <a:ext cx="2843212" cy="1214438"/>
          </a:xfrm>
          <a:prstGeom prst="cloudCallout">
            <a:avLst/>
          </a:prstGeom>
          <a:ln w="50800" cmpd="sng">
            <a:solidFill>
              <a:srgbClr val="CC3300"/>
            </a:solidFill>
            <a:round/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Мельница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чисел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42910" y="4929198"/>
            <a:ext cx="3128992" cy="1500188"/>
          </a:xfrm>
          <a:prstGeom prst="cloudCallou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Привал-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уголок певчих птиц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1857356" y="2071678"/>
            <a:ext cx="5072098" cy="3071834"/>
          </a:xfrm>
          <a:prstGeom prst="sun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маршрут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sun_tu4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232025" cy="1984375"/>
          </a:xfrm>
          <a:prstGeom prst="rect">
            <a:avLst/>
          </a:prstGeom>
          <a:noFill/>
        </p:spPr>
      </p:pic>
      <p:pic>
        <p:nvPicPr>
          <p:cNvPr id="11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33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33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33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33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33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1500174"/>
            <a:ext cx="3428992" cy="1428750"/>
          </a:xfrm>
          <a:prstGeom prst="cloudCallout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Таинственный</a:t>
            </a:r>
            <a:r>
              <a:rPr lang="ru-RU" sz="1600" b="1" i="1" dirty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лес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929058" y="214290"/>
            <a:ext cx="3071834" cy="1428750"/>
          </a:xfrm>
          <a:prstGeom prst="cloudCallou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Загадочная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поляна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072066" y="4786322"/>
            <a:ext cx="3857653" cy="1500187"/>
          </a:xfrm>
          <a:prstGeom prst="cloudCallou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Озеро неизвестности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29322" y="2000240"/>
            <a:ext cx="2843212" cy="1214438"/>
          </a:xfrm>
          <a:prstGeom prst="cloudCallout">
            <a:avLst/>
          </a:prstGeom>
          <a:ln w="50800" cmpd="sng">
            <a:solidFill>
              <a:srgbClr val="CC3300"/>
            </a:solidFill>
            <a:round/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Мельница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чисел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42910" y="4929198"/>
            <a:ext cx="3128992" cy="1500188"/>
          </a:xfrm>
          <a:prstGeom prst="cloudCallout">
            <a:avLst/>
          </a:prstGeom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Привал-</a:t>
            </a:r>
          </a:p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уголок певчих птиц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1857356" y="2071678"/>
            <a:ext cx="5072098" cy="3071834"/>
          </a:xfrm>
          <a:prstGeom prst="sun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маршрут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sun_tu4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232025" cy="198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2285992"/>
            <a:ext cx="304800" cy="304800"/>
          </a:xfrm>
          <a:prstGeom prst="rect">
            <a:avLst/>
          </a:prstGeom>
        </p:spPr>
      </p:pic>
      <p:pic>
        <p:nvPicPr>
          <p:cNvPr id="8194" name="Picture 4" descr="поля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7858125" y="6286500"/>
            <a:ext cx="785813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BICICL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66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643563" y="0"/>
          <a:ext cx="2809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Формула" r:id="rId3" imgW="139680" imgH="393480" progId="Equation.3">
                  <p:embed/>
                </p:oleObj>
              </mc:Choice>
              <mc:Fallback>
                <p:oleObj name="Формула" r:id="rId3" imgW="13968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0"/>
                        <a:ext cx="2809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86625" y="785813"/>
          <a:ext cx="4333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Формула" r:id="rId5" imgW="139680" imgH="393480" progId="Equation.3">
                  <p:embed/>
                </p:oleObj>
              </mc:Choice>
              <mc:Fallback>
                <p:oleObj name="Формула" r:id="rId5" imgW="13968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785813"/>
                        <a:ext cx="433388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29"/>
          <p:cNvSpPr txBox="1">
            <a:spLocks noChangeArrowheads="1"/>
          </p:cNvSpPr>
          <p:nvPr/>
        </p:nvSpPr>
        <p:spPr bwMode="auto">
          <a:xfrm>
            <a:off x="785813" y="357188"/>
            <a:ext cx="486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В составе товарного поезда </a:t>
            </a:r>
            <a:r>
              <a:rPr lang="ru-RU" sz="1600" b="1">
                <a:solidFill>
                  <a:srgbClr val="000000"/>
                </a:solidFill>
              </a:rPr>
              <a:t>24</a:t>
            </a:r>
            <a:r>
              <a:rPr lang="ru-RU" sz="1600" b="1"/>
              <a:t> вагона</a:t>
            </a:r>
            <a:r>
              <a:rPr lang="ru-RU" b="1">
                <a:latin typeface="Times New Roman" pitchFamily="18" charset="0"/>
              </a:rPr>
              <a:t>. </a:t>
            </a:r>
          </a:p>
        </p:txBody>
      </p:sp>
      <p:sp>
        <p:nvSpPr>
          <p:cNvPr id="3088" name="Text Box 33"/>
          <p:cNvSpPr txBox="1">
            <a:spLocks noChangeArrowheads="1"/>
          </p:cNvSpPr>
          <p:nvPr/>
        </p:nvSpPr>
        <p:spPr bwMode="auto">
          <a:xfrm>
            <a:off x="5859463" y="357188"/>
            <a:ext cx="3284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этих вагонов – цистерны</a:t>
            </a:r>
            <a:r>
              <a:rPr lang="ru-RU" b="1">
                <a:latin typeface="Times New Roman" pitchFamily="18" charset="0"/>
              </a:rPr>
              <a:t>. </a:t>
            </a:r>
          </a:p>
        </p:txBody>
      </p:sp>
      <p:sp>
        <p:nvSpPr>
          <p:cNvPr id="3089" name="Text Box 34"/>
          <p:cNvSpPr txBox="1">
            <a:spLocks noChangeArrowheads="1"/>
          </p:cNvSpPr>
          <p:nvPr/>
        </p:nvSpPr>
        <p:spPr bwMode="auto">
          <a:xfrm>
            <a:off x="928688" y="714375"/>
            <a:ext cx="4403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Сколько цистерн в составе поезда</a:t>
            </a:r>
            <a:r>
              <a:rPr lang="ru-RU" b="1">
                <a:latin typeface="Times New Roman" pitchFamily="18" charset="0"/>
              </a:rPr>
              <a:t>?</a:t>
            </a:r>
          </a:p>
          <a:p>
            <a:endParaRPr lang="ru-RU" b="1">
              <a:latin typeface="Times New Roman" pitchFamily="18" charset="0"/>
            </a:endParaRPr>
          </a:p>
        </p:txBody>
      </p:sp>
      <p:sp>
        <p:nvSpPr>
          <p:cNvPr id="3090" name="Text Box 35"/>
          <p:cNvSpPr txBox="1">
            <a:spLocks noChangeArrowheads="1"/>
          </p:cNvSpPr>
          <p:nvPr/>
        </p:nvSpPr>
        <p:spPr bwMode="auto">
          <a:xfrm>
            <a:off x="285750" y="2857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91" name="Text Box 36"/>
          <p:cNvSpPr txBox="1">
            <a:spLocks noChangeArrowheads="1"/>
          </p:cNvSpPr>
          <p:nvPr/>
        </p:nvSpPr>
        <p:spPr bwMode="auto">
          <a:xfrm>
            <a:off x="714375" y="1071563"/>
            <a:ext cx="6818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 </a:t>
            </a:r>
            <a:r>
              <a:rPr lang="ru-RU" sz="1600" b="1"/>
              <a:t>Купили пачку тетрадей. Тетради в клетку составляют </a:t>
            </a:r>
          </a:p>
        </p:txBody>
      </p:sp>
      <p:sp>
        <p:nvSpPr>
          <p:cNvPr id="3092" name="Text Box 40"/>
          <p:cNvSpPr txBox="1">
            <a:spLocks noChangeArrowheads="1"/>
          </p:cNvSpPr>
          <p:nvPr/>
        </p:nvSpPr>
        <p:spPr bwMode="auto">
          <a:xfrm>
            <a:off x="857250" y="1357313"/>
            <a:ext cx="768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Сколько всего тетрадей было в пачке, если тетрадей в клетку </a:t>
            </a:r>
          </a:p>
          <a:p>
            <a:r>
              <a:rPr lang="ru-RU" sz="1600" b="1"/>
              <a:t>оказалось </a:t>
            </a:r>
            <a:r>
              <a:rPr lang="ru-RU" sz="1600" b="1">
                <a:solidFill>
                  <a:srgbClr val="000000"/>
                </a:solidFill>
              </a:rPr>
              <a:t>15</a:t>
            </a:r>
            <a:r>
              <a:rPr lang="ru-RU" sz="1600" b="1"/>
              <a:t> шт.</a:t>
            </a:r>
          </a:p>
        </p:txBody>
      </p:sp>
      <p:sp>
        <p:nvSpPr>
          <p:cNvPr id="3093" name="Text Box 42"/>
          <p:cNvSpPr txBox="1">
            <a:spLocks noChangeArrowheads="1"/>
          </p:cNvSpPr>
          <p:nvPr/>
        </p:nvSpPr>
        <p:spPr bwMode="auto">
          <a:xfrm>
            <a:off x="285750" y="20002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3.</a:t>
            </a:r>
          </a:p>
        </p:txBody>
      </p:sp>
      <p:sp>
        <p:nvSpPr>
          <p:cNvPr id="3094" name="Text Box 43"/>
          <p:cNvSpPr txBox="1">
            <a:spLocks noChangeArrowheads="1"/>
          </p:cNvSpPr>
          <p:nvPr/>
        </p:nvSpPr>
        <p:spPr bwMode="auto">
          <a:xfrm>
            <a:off x="785813" y="200025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За </a:t>
            </a:r>
            <a:r>
              <a:rPr lang="ru-RU" sz="1600" b="1">
                <a:solidFill>
                  <a:srgbClr val="000000"/>
                </a:solidFill>
              </a:rPr>
              <a:t>17</a:t>
            </a:r>
            <a:r>
              <a:rPr lang="ru-RU" sz="1600" b="1"/>
              <a:t> часов работы было</a:t>
            </a:r>
            <a:r>
              <a:rPr lang="ru-RU" sz="1600"/>
              <a:t> </a:t>
            </a:r>
            <a:r>
              <a:rPr lang="ru-RU" sz="1600" b="1"/>
              <a:t>изготовлено </a:t>
            </a:r>
            <a:r>
              <a:rPr lang="ru-RU" sz="1600" b="1">
                <a:solidFill>
                  <a:srgbClr val="000000"/>
                </a:solidFill>
              </a:rPr>
              <a:t>6</a:t>
            </a:r>
            <a:r>
              <a:rPr lang="ru-RU" sz="1600" b="1"/>
              <a:t> одинаковых деталей.</a:t>
            </a:r>
          </a:p>
          <a:p>
            <a:r>
              <a:rPr lang="ru-RU" sz="1600" b="1"/>
              <a:t> Сколько часов потребовалось на изготовление одной </a:t>
            </a:r>
          </a:p>
          <a:p>
            <a:r>
              <a:rPr lang="ru-RU" sz="1600" b="1"/>
              <a:t>такой детали?</a:t>
            </a:r>
          </a:p>
        </p:txBody>
      </p:sp>
      <p:sp>
        <p:nvSpPr>
          <p:cNvPr id="3095" name="Text Box 44"/>
          <p:cNvSpPr txBox="1">
            <a:spLocks noChangeArrowheads="1"/>
          </p:cNvSpPr>
          <p:nvPr/>
        </p:nvSpPr>
        <p:spPr bwMode="auto">
          <a:xfrm>
            <a:off x="285750" y="2786063"/>
            <a:ext cx="44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96" name="Text Box 46"/>
          <p:cNvSpPr txBox="1">
            <a:spLocks noChangeArrowheads="1"/>
          </p:cNvSpPr>
          <p:nvPr/>
        </p:nvSpPr>
        <p:spPr bwMode="auto">
          <a:xfrm>
            <a:off x="785813" y="2786063"/>
            <a:ext cx="7615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 </a:t>
            </a:r>
            <a:r>
              <a:rPr lang="ru-RU" sz="1600" b="1"/>
              <a:t>Автомобиль двигаясь с постоянной скоростью, прошел </a:t>
            </a:r>
            <a:r>
              <a:rPr lang="ru-RU" sz="1600" b="1">
                <a:solidFill>
                  <a:srgbClr val="000000"/>
                </a:solidFill>
              </a:rPr>
              <a:t>14</a:t>
            </a:r>
            <a:r>
              <a:rPr lang="ru-RU" sz="1600" b="1"/>
              <a:t> км</a:t>
            </a:r>
          </a:p>
          <a:p>
            <a:r>
              <a:rPr lang="ru-RU" sz="1600" b="1"/>
              <a:t> за </a:t>
            </a:r>
            <a:r>
              <a:rPr lang="ru-RU" sz="1600" b="1">
                <a:solidFill>
                  <a:srgbClr val="000000"/>
                </a:solidFill>
              </a:rPr>
              <a:t>9</a:t>
            </a:r>
            <a:r>
              <a:rPr lang="ru-RU" sz="1600" b="1"/>
              <a:t> мин. Найдите скорость автомобиля. </a:t>
            </a:r>
          </a:p>
        </p:txBody>
      </p:sp>
      <p:sp>
        <p:nvSpPr>
          <p:cNvPr id="3097" name="Text Box 48"/>
          <p:cNvSpPr txBox="1">
            <a:spLocks noChangeArrowheads="1"/>
          </p:cNvSpPr>
          <p:nvPr/>
        </p:nvSpPr>
        <p:spPr bwMode="auto">
          <a:xfrm>
            <a:off x="4624388" y="641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098" name="Text Box 49"/>
          <p:cNvSpPr txBox="1">
            <a:spLocks noChangeArrowheads="1"/>
          </p:cNvSpPr>
          <p:nvPr/>
        </p:nvSpPr>
        <p:spPr bwMode="auto">
          <a:xfrm>
            <a:off x="2679700" y="1716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99" name="Text Box 50"/>
          <p:cNvSpPr txBox="1">
            <a:spLocks noChangeArrowheads="1"/>
          </p:cNvSpPr>
          <p:nvPr/>
        </p:nvSpPr>
        <p:spPr bwMode="auto">
          <a:xfrm>
            <a:off x="8008938" y="2219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00" name="Text Box 69"/>
          <p:cNvSpPr txBox="1">
            <a:spLocks noChangeArrowheads="1"/>
          </p:cNvSpPr>
          <p:nvPr/>
        </p:nvSpPr>
        <p:spPr bwMode="auto">
          <a:xfrm>
            <a:off x="285750" y="3500438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3101" name="Text Box 70"/>
          <p:cNvSpPr txBox="1">
            <a:spLocks noChangeArrowheads="1"/>
          </p:cNvSpPr>
          <p:nvPr/>
        </p:nvSpPr>
        <p:spPr bwMode="auto">
          <a:xfrm>
            <a:off x="785813" y="3571875"/>
            <a:ext cx="322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За два дня было скошено</a:t>
            </a:r>
          </a:p>
        </p:txBody>
      </p:sp>
      <p:graphicFrame>
        <p:nvGraphicFramePr>
          <p:cNvPr id="3076" name="Object 71"/>
          <p:cNvGraphicFramePr>
            <a:graphicFrameLocks noChangeAspect="1"/>
          </p:cNvGraphicFramePr>
          <p:nvPr/>
        </p:nvGraphicFramePr>
        <p:xfrm>
          <a:off x="3929063" y="3429000"/>
          <a:ext cx="371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7" imgW="203040" imgH="393480" progId="Equation.3">
                  <p:embed/>
                </p:oleObj>
              </mc:Choice>
              <mc:Fallback>
                <p:oleObj name="Формула" r:id="rId7" imgW="203040" imgH="39348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429000"/>
                        <a:ext cx="3714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Text Box 72"/>
          <p:cNvSpPr txBox="1">
            <a:spLocks noChangeArrowheads="1"/>
          </p:cNvSpPr>
          <p:nvPr/>
        </p:nvSpPr>
        <p:spPr bwMode="auto">
          <a:xfrm>
            <a:off x="4357688" y="3571875"/>
            <a:ext cx="3792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луга. В первый день скошено </a:t>
            </a:r>
          </a:p>
        </p:txBody>
      </p:sp>
      <p:graphicFrame>
        <p:nvGraphicFramePr>
          <p:cNvPr id="3077" name="Object 73"/>
          <p:cNvGraphicFramePr>
            <a:graphicFrameLocks noChangeAspect="1"/>
          </p:cNvGraphicFramePr>
          <p:nvPr/>
        </p:nvGraphicFramePr>
        <p:xfrm>
          <a:off x="8001000" y="3357563"/>
          <a:ext cx="373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9" imgW="203040" imgH="393480" progId="Equation.3">
                  <p:embed/>
                </p:oleObj>
              </mc:Choice>
              <mc:Fallback>
                <p:oleObj name="Формула" r:id="rId9" imgW="203040" imgH="3934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357563"/>
                        <a:ext cx="37306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" name="Text Box 74"/>
          <p:cNvSpPr txBox="1">
            <a:spLocks noChangeArrowheads="1"/>
          </p:cNvSpPr>
          <p:nvPr/>
        </p:nvSpPr>
        <p:spPr bwMode="auto">
          <a:xfrm>
            <a:off x="928688" y="4071938"/>
            <a:ext cx="592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луга. Какую часть луга скосили во второй день?</a:t>
            </a:r>
          </a:p>
        </p:txBody>
      </p:sp>
      <p:sp>
        <p:nvSpPr>
          <p:cNvPr id="3104" name="Text Box 75"/>
          <p:cNvSpPr txBox="1">
            <a:spLocks noChangeArrowheads="1"/>
          </p:cNvSpPr>
          <p:nvPr/>
        </p:nvSpPr>
        <p:spPr bwMode="auto">
          <a:xfrm>
            <a:off x="285750" y="4500563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</p:txBody>
      </p:sp>
      <p:sp>
        <p:nvSpPr>
          <p:cNvPr id="3105" name="Text Box 76"/>
          <p:cNvSpPr txBox="1">
            <a:spLocks noChangeArrowheads="1"/>
          </p:cNvSpPr>
          <p:nvPr/>
        </p:nvSpPr>
        <p:spPr bwMode="auto">
          <a:xfrm>
            <a:off x="785813" y="4572000"/>
            <a:ext cx="654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На изготовление одной детали требовалось по норме</a:t>
            </a:r>
          </a:p>
        </p:txBody>
      </p:sp>
      <p:graphicFrame>
        <p:nvGraphicFramePr>
          <p:cNvPr id="3078" name="Object 78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5143500" y="571500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12" imgW="215640" imgH="215640" progId="Equation.3">
                  <p:embed/>
                </p:oleObj>
              </mc:Choice>
              <mc:Fallback>
                <p:oleObj name="Формула" r:id="rId12" imgW="215640" imgH="2156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71500"/>
                        <a:ext cx="5762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84">
            <a:hlinkClick r:id="rId14" action="ppaction://hlinksldjump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71750" y="235743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15" imgW="215640" imgH="215640" progId="Equation.3">
                  <p:embed/>
                </p:oleObj>
              </mc:Choice>
              <mc:Fallback>
                <p:oleObj name="Формула" r:id="rId15" imgW="215640" imgH="21564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357438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7">
            <a:hlinkClick r:id="rId14" action="ppaction://hlinksldjump"/>
          </p:cNvPr>
          <p:cNvGraphicFramePr>
            <a:graphicFrameLocks noChangeAspect="1"/>
          </p:cNvGraphicFramePr>
          <p:nvPr/>
        </p:nvGraphicFramePr>
        <p:xfrm>
          <a:off x="5753100" y="2928938"/>
          <a:ext cx="609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17" imgW="228600" imgH="215640" progId="Equation.3">
                  <p:embed/>
                </p:oleObj>
              </mc:Choice>
              <mc:Fallback>
                <p:oleObj name="Формула" r:id="rId17" imgW="228600" imgH="21564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928938"/>
                        <a:ext cx="6096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88">
            <a:hlinkClick r:id="rId19" action="ppaction://hlinksldjump"/>
          </p:cNvPr>
          <p:cNvGraphicFramePr>
            <a:graphicFrameLocks noChangeAspect="1"/>
          </p:cNvGraphicFramePr>
          <p:nvPr/>
        </p:nvGraphicFramePr>
        <p:xfrm>
          <a:off x="6811963" y="4000500"/>
          <a:ext cx="4524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20" imgW="215640" imgH="215640" progId="Equation.3">
                  <p:embed/>
                </p:oleObj>
              </mc:Choice>
              <mc:Fallback>
                <p:oleObj name="Формула" r:id="rId20" imgW="215640" imgH="21564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3" y="4000500"/>
                        <a:ext cx="4524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89"/>
          <p:cNvGraphicFramePr>
            <a:graphicFrameLocks noChangeAspect="1"/>
          </p:cNvGraphicFramePr>
          <p:nvPr/>
        </p:nvGraphicFramePr>
        <p:xfrm>
          <a:off x="7286625" y="4286250"/>
          <a:ext cx="5349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Формула" r:id="rId22" imgW="291960" imgH="393480" progId="Equation.3">
                  <p:embed/>
                </p:oleObj>
              </mc:Choice>
              <mc:Fallback>
                <p:oleObj name="Формула" r:id="rId22" imgW="291960" imgH="39348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4286250"/>
                        <a:ext cx="5349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Text Box 90"/>
          <p:cNvSpPr txBox="1">
            <a:spLocks noChangeArrowheads="1"/>
          </p:cNvSpPr>
          <p:nvPr/>
        </p:nvSpPr>
        <p:spPr bwMode="auto">
          <a:xfrm>
            <a:off x="857250" y="5000625"/>
            <a:ext cx="549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Но рабочий потратил на её изготовление на </a:t>
            </a:r>
          </a:p>
        </p:txBody>
      </p:sp>
      <p:graphicFrame>
        <p:nvGraphicFramePr>
          <p:cNvPr id="3083" name="Object 91"/>
          <p:cNvGraphicFramePr>
            <a:graphicFrameLocks noChangeAspect="1"/>
          </p:cNvGraphicFramePr>
          <p:nvPr/>
        </p:nvGraphicFramePr>
        <p:xfrm>
          <a:off x="6215063" y="4786313"/>
          <a:ext cx="3698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Формула" r:id="rId24" imgW="203040" imgH="393480" progId="Equation.3">
                  <p:embed/>
                </p:oleObj>
              </mc:Choice>
              <mc:Fallback>
                <p:oleObj name="Формула" r:id="rId24" imgW="203040" imgH="3934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786313"/>
                        <a:ext cx="3698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7" name="Text Box 92"/>
          <p:cNvSpPr txBox="1">
            <a:spLocks noChangeArrowheads="1"/>
          </p:cNvSpPr>
          <p:nvPr/>
        </p:nvSpPr>
        <p:spPr bwMode="auto">
          <a:xfrm>
            <a:off x="6572250" y="5000625"/>
            <a:ext cx="1458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ч. меньше.</a:t>
            </a:r>
          </a:p>
          <a:p>
            <a:endParaRPr lang="ru-RU" sz="1600" b="1"/>
          </a:p>
        </p:txBody>
      </p:sp>
      <p:sp>
        <p:nvSpPr>
          <p:cNvPr id="3108" name="TextBox 37"/>
          <p:cNvSpPr txBox="1">
            <a:spLocks noChangeArrowheads="1"/>
          </p:cNvSpPr>
          <p:nvPr/>
        </p:nvSpPr>
        <p:spPr bwMode="auto">
          <a:xfrm>
            <a:off x="785813" y="5429250"/>
            <a:ext cx="6589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На изготовление другой детали рабочий затратил на </a:t>
            </a:r>
          </a:p>
        </p:txBody>
      </p:sp>
      <p:graphicFrame>
        <p:nvGraphicFramePr>
          <p:cNvPr id="3084" name="Object 93"/>
          <p:cNvGraphicFramePr>
            <a:graphicFrameLocks noChangeAspect="1"/>
          </p:cNvGraphicFramePr>
          <p:nvPr/>
        </p:nvGraphicFramePr>
        <p:xfrm>
          <a:off x="7215188" y="5214938"/>
          <a:ext cx="4841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Формула" r:id="rId26" imgW="266400" imgH="393480" progId="Equation.3">
                  <p:embed/>
                </p:oleObj>
              </mc:Choice>
              <mc:Fallback>
                <p:oleObj name="Формула" r:id="rId26" imgW="266400" imgH="39348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5214938"/>
                        <a:ext cx="4841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9" name="TextBox 40"/>
          <p:cNvSpPr txBox="1">
            <a:spLocks noChangeArrowheads="1"/>
          </p:cNvSpPr>
          <p:nvPr/>
        </p:nvSpPr>
        <p:spPr bwMode="auto">
          <a:xfrm>
            <a:off x="7715250" y="5429250"/>
            <a:ext cx="34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Ч</a:t>
            </a:r>
          </a:p>
          <a:p>
            <a:endParaRPr lang="ru-RU" sz="1600" b="1"/>
          </a:p>
        </p:txBody>
      </p:sp>
      <p:sp>
        <p:nvSpPr>
          <p:cNvPr id="3110" name="TextBox 41"/>
          <p:cNvSpPr txBox="1">
            <a:spLocks noChangeArrowheads="1"/>
          </p:cNvSpPr>
          <p:nvPr/>
        </p:nvSpPr>
        <p:spPr bwMode="auto">
          <a:xfrm>
            <a:off x="785813" y="5857875"/>
            <a:ext cx="8015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больше, чем на изготовление первой. Сколько времени затратил</a:t>
            </a:r>
          </a:p>
          <a:p>
            <a:r>
              <a:rPr lang="ru-RU" sz="1600" b="1"/>
              <a:t>Рабочий на изготовление этих двух деталей?</a:t>
            </a:r>
          </a:p>
        </p:txBody>
      </p:sp>
      <p:sp>
        <p:nvSpPr>
          <p:cNvPr id="3111" name="TextBox 42"/>
          <p:cNvSpPr txBox="1">
            <a:spLocks noChangeArrowheads="1"/>
          </p:cNvSpPr>
          <p:nvPr/>
        </p:nvSpPr>
        <p:spPr bwMode="auto">
          <a:xfrm>
            <a:off x="285750" y="1000125"/>
            <a:ext cx="41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3085" name="Object 94">
            <a:hlinkClick r:id="rId28" action="ppaction://hlinksldjump"/>
          </p:cNvPr>
          <p:cNvGraphicFramePr>
            <a:graphicFrameLocks noChangeAspect="1"/>
          </p:cNvGraphicFramePr>
          <p:nvPr/>
        </p:nvGraphicFramePr>
        <p:xfrm>
          <a:off x="6323013" y="6143625"/>
          <a:ext cx="425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Формула" r:id="rId29" imgW="215640" imgH="215640" progId="Equation.3">
                  <p:embed/>
                </p:oleObj>
              </mc:Choice>
              <mc:Fallback>
                <p:oleObj name="Формула" r:id="rId29" imgW="215640" imgH="21564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6143625"/>
                        <a:ext cx="4254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40">
            <a:hlinkClick r:id="rId31" action="ppaction://hlinksldjump"/>
          </p:cNvPr>
          <p:cNvGraphicFramePr>
            <a:graphicFrameLocks noChangeAspect="1"/>
          </p:cNvGraphicFramePr>
          <p:nvPr/>
        </p:nvGraphicFramePr>
        <p:xfrm>
          <a:off x="3000375" y="1500188"/>
          <a:ext cx="5715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Формула" r:id="rId32" imgW="228600" imgH="203040" progId="Equation.3">
                  <p:embed/>
                </p:oleObj>
              </mc:Choice>
              <mc:Fallback>
                <p:oleObj name="Формула" r:id="rId32" imgW="228600" imgH="20304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500188"/>
                        <a:ext cx="571500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в начало 39">
            <a:hlinkClick r:id="rId34" action="ppaction://hlinksldjump" highlightClick="1"/>
          </p:cNvPr>
          <p:cNvSpPr/>
          <p:nvPr/>
        </p:nvSpPr>
        <p:spPr>
          <a:xfrm>
            <a:off x="8001000" y="6215063"/>
            <a:ext cx="857250" cy="357187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65483"/>
              </p:ext>
            </p:extLst>
          </p:nvPr>
        </p:nvGraphicFramePr>
        <p:xfrm>
          <a:off x="683568" y="260648"/>
          <a:ext cx="7632848" cy="60486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6654"/>
                <a:gridCol w="1197524"/>
                <a:gridCol w="1637950"/>
                <a:gridCol w="2620720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Структурные элементы.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№ слайда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Смена          слайда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Временная реализация демонстрации слайда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Титульный лист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Устный счет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путешествия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Маршрут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Загадочная поляна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Мельница чисел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Озеро неизвестности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Привал- уголок певчих птиц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Таинственный лес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щелчку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мин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25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крапи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2457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000750"/>
            <a:ext cx="792162" cy="500063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929063" y="2071688"/>
          <a:ext cx="4122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5" imgW="1384200" imgH="215640" progId="Equation.3">
                  <p:embed/>
                </p:oleObj>
              </mc:Choice>
              <mc:Fallback>
                <p:oleObj name="Формула" r:id="rId5" imgW="138420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2071688"/>
                        <a:ext cx="412273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929063" y="642938"/>
          <a:ext cx="37147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7" imgW="1536480" imgH="393480" progId="Equation.3">
                  <p:embed/>
                </p:oleObj>
              </mc:Choice>
              <mc:Fallback>
                <p:oleObj name="Формула" r:id="rId7" imgW="15364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642938"/>
                        <a:ext cx="3714750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3786190"/>
            <a:ext cx="75686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Крапива – двудомная, жгучая, коноплевая.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поливитаминным растением. Молодые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листья содержат вдвое больше аскорбиновой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кислоты, чем в плодах черной смородины. Каротина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моркови больше, чем в моркови ягодах облепихи.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Народная медицина применяла крапиву ещё в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веке как хорошее кровоостанавливающее,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ранозаживляющее и противоспалительное средство.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дуванч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14563"/>
            <a:ext cx="22685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6072188"/>
            <a:ext cx="792162" cy="500062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000250" y="1357313"/>
          <a:ext cx="63674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5" imgW="1587240" imgH="203040" progId="Equation.3">
                  <p:embed/>
                </p:oleObj>
              </mc:Choice>
              <mc:Fallback>
                <p:oleObj name="Формула" r:id="rId5" imgW="1587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357313"/>
                        <a:ext cx="636746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571625" y="214313"/>
          <a:ext cx="735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7" imgW="1815840" imgH="393480" progId="Equation.3">
                  <p:embed/>
                </p:oleObj>
              </mc:Choice>
              <mc:Fallback>
                <p:oleObj name="Формула" r:id="rId7" imgW="1815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14313"/>
                        <a:ext cx="73564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050" y="2428868"/>
            <a:ext cx="61654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Одуванчик – лекарственный. В народной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медицине препараты из корней одуванчика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используют в качестве возбуждающего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аппетит средства. В народной медицине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употребляется как средство улучшающее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пищеварение и обмен веществ.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Настой измельченных корней применяют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жаропонижающее средство.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Молодые листья используют для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приготовления Салатов.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одорож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286016" cy="33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63" y="5929313"/>
            <a:ext cx="792162" cy="428625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143372" y="571480"/>
          <a:ext cx="25717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5" imgW="888840" imgH="393480" progId="Equation.3">
                  <p:embed/>
                </p:oleObj>
              </mc:Choice>
              <mc:Fallback>
                <p:oleObj name="Формула" r:id="rId5" imgW="888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571480"/>
                        <a:ext cx="257175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071934" y="2500306"/>
          <a:ext cx="25003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7" imgW="1117440" imgH="393480" progId="Equation.3">
                  <p:embed/>
                </p:oleObj>
              </mc:Choice>
              <mc:Fallback>
                <p:oleObj name="Формула" r:id="rId7" imgW="11174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2500306"/>
                        <a:ext cx="25003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3929066"/>
            <a:ext cx="76055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Подорожник – большой; степной; средний. Листья содержат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аскорбиновую и лимонную кислоты. В семенах – жирные масла.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Установлено ранозаживляющее действие сока подорожника.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листьев готовят антимикробное средство. Арабские и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персидские  цари применяли его ещё в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веке и очень ценили.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Свежеистолченные листья используют для остановки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кровотечения из ран. Сок оказывает успокаивающее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 при укусах пчел, ос.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Новосельцева Н.В\рисунки\ос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1643074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5929313"/>
            <a:ext cx="792163" cy="500062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428992" y="714356"/>
          <a:ext cx="32861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5" imgW="1015920" imgH="393480" progId="Equation.3">
                  <p:embed/>
                </p:oleObj>
              </mc:Choice>
              <mc:Fallback>
                <p:oleObj name="Формула" r:id="rId5" imgW="10159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714356"/>
                        <a:ext cx="32861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46" y="2071678"/>
            <a:ext cx="679000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Бодяк полевой, осот  розовый.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огородах –это злостный сорняк.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народной  медицине  припарки  из травы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осота  рекомендуют  прикладывать как болеутоляющее.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Настой  обладает  противоспалительным  и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бактерицидным  действием.  Им  промывают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участки  кожи  при  различных  заболеваниях. </a:t>
            </a:r>
          </a:p>
          <a:p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Бодяк разнолистный, татарник, осот  желтый.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пищу  употребляют  молодые  листья и побеги.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Новосельцева Н.В\рисунки\мать и маче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500313"/>
            <a:ext cx="2524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8125" y="6072188"/>
            <a:ext cx="863600" cy="428625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85813" y="428625"/>
          <a:ext cx="4086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5" imgW="1993680" imgH="393480" progId="Equation.3">
                  <p:embed/>
                </p:oleObj>
              </mc:Choice>
              <mc:Fallback>
                <p:oleObj name="Формула" r:id="rId5" imgW="1993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28625"/>
                        <a:ext cx="40862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571500"/>
            <a:ext cx="2979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-ушло на изготовление</a:t>
            </a:r>
          </a:p>
          <a:p>
            <a:r>
              <a:rPr lang="ru-RU" i="1">
                <a:solidFill>
                  <a:srgbClr val="000000"/>
                </a:solidFill>
              </a:rPr>
              <a:t>    первой детали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17563" y="1428750"/>
          <a:ext cx="40100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Формула" r:id="rId7" imgW="1384200" imgH="393480" progId="Equation.3">
                  <p:embed/>
                </p:oleObj>
              </mc:Choice>
              <mc:Fallback>
                <p:oleObj name="Формула" r:id="rId7" imgW="13842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428750"/>
                        <a:ext cx="40100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1571625"/>
            <a:ext cx="297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-ушло на изготовление</a:t>
            </a:r>
          </a:p>
          <a:p>
            <a:r>
              <a:rPr lang="ru-RU" i="1">
                <a:solidFill>
                  <a:srgbClr val="000000"/>
                </a:solidFill>
              </a:rPr>
              <a:t>второй детали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500438" y="2500313"/>
          <a:ext cx="36433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9" imgW="1815840" imgH="393480" progId="Equation.3">
                  <p:embed/>
                </p:oleObj>
              </mc:Choice>
              <mc:Fallback>
                <p:oleObj name="Формула" r:id="rId9" imgW="18158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500313"/>
                        <a:ext cx="364331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75" y="3500438"/>
            <a:ext cx="466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-ушло на изготовление двух деталей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4000504"/>
            <a:ext cx="54053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Мать и мачеха –содержит эфирные масла,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яблочную и аскорбиновую кислоты. Старое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Лекарственное средство при легочных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Заболеваниях. Листья употребляют от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Кашля, при головной боли. Отвар  из листьев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Мать и мачехи и крапивы применяют для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Укрепления и против выпадения волос.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000893" y="4857750"/>
          <a:ext cx="1833546" cy="101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Формула" r:id="rId5" imgW="838080" imgH="393480" progId="Equation.3">
                  <p:embed/>
                </p:oleObj>
              </mc:Choice>
              <mc:Fallback>
                <p:oleObj name="Формула" r:id="rId5" imgW="8380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3" y="4857750"/>
                        <a:ext cx="1833546" cy="1015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5781218" y="5715000"/>
          <a:ext cx="1934032" cy="92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Формула" r:id="rId7" imgW="749160" imgH="393480" progId="Equation.3">
                  <p:embed/>
                </p:oleObj>
              </mc:Choice>
              <mc:Fallback>
                <p:oleObj name="Формула" r:id="rId7" imgW="74916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218" y="5715000"/>
                        <a:ext cx="1934032" cy="928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5643570" y="1785938"/>
          <a:ext cx="1714493" cy="100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Формула" r:id="rId9" imgW="482400" imgH="393480" progId="Equation.3">
                  <p:embed/>
                </p:oleObj>
              </mc:Choice>
              <mc:Fallback>
                <p:oleObj name="Формула" r:id="rId9" imgW="4824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785938"/>
                        <a:ext cx="1714493" cy="1008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5643570" y="4429125"/>
          <a:ext cx="1928805" cy="95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Формула" r:id="rId11" imgW="685800" imgH="393480" progId="Equation.3">
                  <p:embed/>
                </p:oleObj>
              </mc:Choice>
              <mc:Fallback>
                <p:oleObj name="Формула" r:id="rId11" imgW="6858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4429125"/>
                        <a:ext cx="1928805" cy="957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572133" y="3071813"/>
          <a:ext cx="1928806" cy="107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Формула" r:id="rId13" imgW="558720" imgH="393480" progId="Equation.3">
                  <p:embed/>
                </p:oleObj>
              </mc:Choice>
              <mc:Fallback>
                <p:oleObj name="Формула" r:id="rId13" imgW="5587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3" y="3071813"/>
                        <a:ext cx="1928806" cy="1071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572132" y="785812"/>
          <a:ext cx="1714493" cy="90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Формула" r:id="rId15" imgW="672840" imgH="393480" progId="Equation.3">
                  <p:embed/>
                </p:oleObj>
              </mc:Choice>
              <mc:Fallback>
                <p:oleObj name="Формула" r:id="rId15" imgW="6728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785812"/>
                        <a:ext cx="1714493" cy="907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286645" y="2500312"/>
          <a:ext cx="1704956" cy="94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Формула" r:id="rId17" imgW="711000" imgH="393480" progId="Equation.3">
                  <p:embed/>
                </p:oleObj>
              </mc:Choice>
              <mc:Fallback>
                <p:oleObj name="Формула" r:id="rId17" imgW="711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5" y="2500312"/>
                        <a:ext cx="1704956" cy="944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7286644" y="3786188"/>
          <a:ext cx="1714481" cy="102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Формула" r:id="rId19" imgW="596880" imgH="393480" progId="Equation.3">
                  <p:embed/>
                </p:oleObj>
              </mc:Choice>
              <mc:Fallback>
                <p:oleObj name="Формула" r:id="rId19" imgW="5968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3786188"/>
                        <a:ext cx="1714481" cy="1023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286625" y="428625"/>
          <a:ext cx="1547646" cy="100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Формула" r:id="rId21" imgW="609480" imgH="393480" progId="Equation.3">
                  <p:embed/>
                </p:oleObj>
              </mc:Choice>
              <mc:Fallback>
                <p:oleObj name="Формула" r:id="rId21" imgW="609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428625"/>
                        <a:ext cx="1547646" cy="1000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286644" y="1285875"/>
          <a:ext cx="1455719" cy="92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Формула" r:id="rId23" imgW="622080" imgH="393480" progId="Equation.3">
                  <p:embed/>
                </p:oleObj>
              </mc:Choice>
              <mc:Fallback>
                <p:oleObj name="Формула" r:id="rId23" imgW="6220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1285875"/>
                        <a:ext cx="1455719" cy="921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D:\Новосельцева Н.В\рисунки\ме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>
          <a:xfrm>
            <a:off x="-1" y="-7938"/>
            <a:ext cx="5286381" cy="6865938"/>
          </a:xfrm>
          <a:noFill/>
        </p:spPr>
      </p:pic>
      <p:sp>
        <p:nvSpPr>
          <p:cNvPr id="17" name="Управляющая кнопка: в начало 16">
            <a:hlinkClick r:id="rId26" action="ppaction://hlinksldjump" highlightClick="1"/>
          </p:cNvPr>
          <p:cNvSpPr/>
          <p:nvPr/>
        </p:nvSpPr>
        <p:spPr>
          <a:xfrm>
            <a:off x="8001000" y="6286500"/>
            <a:ext cx="857250" cy="357188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6" name="BICICL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4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3" name="Picture 2" descr="D:\новосельцева\мамуля\рис\новосельцева\01 (25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7858125" y="6286500"/>
            <a:ext cx="785813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5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1000125" y="571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214438" y="1428750"/>
          <a:ext cx="21431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Формула" r:id="rId3" imgW="761760" imgH="393480" progId="Equation.3">
                  <p:embed/>
                </p:oleObj>
              </mc:Choice>
              <mc:Fallback>
                <p:oleObj name="Формула" r:id="rId3" imgW="76176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428750"/>
                        <a:ext cx="21431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5786438" y="1357313"/>
          <a:ext cx="200025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5" imgW="787320" imgH="393480" progId="Equation.3">
                  <p:embed/>
                </p:oleObj>
              </mc:Choice>
              <mc:Fallback>
                <p:oleObj name="Формула" r:id="rId5" imgW="787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357313"/>
                        <a:ext cx="200025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3286125" y="2643188"/>
          <a:ext cx="20716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Формула" r:id="rId7" imgW="787320" imgH="393480" progId="Equation.3">
                  <p:embed/>
                </p:oleObj>
              </mc:Choice>
              <mc:Fallback>
                <p:oleObj name="Формула" r:id="rId7" imgW="7873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643188"/>
                        <a:ext cx="20716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Box 5"/>
          <p:cNvSpPr txBox="1">
            <a:spLocks noChangeArrowheads="1"/>
          </p:cNvSpPr>
          <p:nvPr/>
        </p:nvSpPr>
        <p:spPr bwMode="auto">
          <a:xfrm>
            <a:off x="785813" y="1643063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graphicFrame>
        <p:nvGraphicFramePr>
          <p:cNvPr id="10245" name="Object 4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3643313" y="1500188"/>
          <a:ext cx="8572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Формула" r:id="rId10" imgW="215640" imgH="215640" progId="Equation.3">
                  <p:embed/>
                </p:oleObj>
              </mc:Choice>
              <mc:Fallback>
                <p:oleObj name="Формула" r:id="rId10" imgW="2156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1500188"/>
                        <a:ext cx="8572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Box 8"/>
          <p:cNvSpPr txBox="1">
            <a:spLocks noChangeArrowheads="1"/>
          </p:cNvSpPr>
          <p:nvPr/>
        </p:nvSpPr>
        <p:spPr bwMode="auto">
          <a:xfrm>
            <a:off x="5357813" y="1714500"/>
            <a:ext cx="41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graphicFrame>
        <p:nvGraphicFramePr>
          <p:cNvPr id="10246" name="Object 5">
            <a:hlinkClick r:id="rId12" action="ppaction://hlinksldjump"/>
          </p:cNvPr>
          <p:cNvGraphicFramePr>
            <a:graphicFrameLocks noChangeAspect="1"/>
          </p:cNvGraphicFramePr>
          <p:nvPr/>
        </p:nvGraphicFramePr>
        <p:xfrm>
          <a:off x="8001000" y="1571625"/>
          <a:ext cx="7858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Формула" r:id="rId13" imgW="215640" imgH="215640" progId="Equation.3">
                  <p:embed/>
                </p:oleObj>
              </mc:Choice>
              <mc:Fallback>
                <p:oleObj name="Формула" r:id="rId13" imgW="2156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571625"/>
                        <a:ext cx="7858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2857500" y="3000375"/>
            <a:ext cx="41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graphicFrame>
        <p:nvGraphicFramePr>
          <p:cNvPr id="10247" name="Object 6">
            <a:hlinkClick r:id="rId15" action="ppaction://hlinksldjump"/>
          </p:cNvPr>
          <p:cNvGraphicFramePr>
            <a:graphicFrameLocks noChangeAspect="1"/>
          </p:cNvGraphicFramePr>
          <p:nvPr/>
        </p:nvGraphicFramePr>
        <p:xfrm>
          <a:off x="5786438" y="2786063"/>
          <a:ext cx="7858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Формула" r:id="rId16" imgW="215640" imgH="215640" progId="Equation.3">
                  <p:embed/>
                </p:oleObj>
              </mc:Choice>
              <mc:Fallback>
                <p:oleObj name="Формула" r:id="rId16" imgW="2156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786063"/>
                        <a:ext cx="78581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Box 12"/>
          <p:cNvSpPr txBox="1">
            <a:spLocks noChangeArrowheads="1"/>
          </p:cNvSpPr>
          <p:nvPr/>
        </p:nvSpPr>
        <p:spPr bwMode="auto">
          <a:xfrm>
            <a:off x="285750" y="4357688"/>
            <a:ext cx="415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graphicFrame>
        <p:nvGraphicFramePr>
          <p:cNvPr id="10248" name="Object 7"/>
          <p:cNvGraphicFramePr>
            <a:graphicFrameLocks noChangeAspect="1"/>
          </p:cNvGraphicFramePr>
          <p:nvPr/>
        </p:nvGraphicFramePr>
        <p:xfrm>
          <a:off x="5214938" y="4214813"/>
          <a:ext cx="2895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Формула" r:id="rId18" imgW="1422360" imgH="431640" progId="Equation.3">
                  <p:embed/>
                </p:oleObj>
              </mc:Choice>
              <mc:Fallback>
                <p:oleObj name="Формула" r:id="rId18" imgW="14223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214813"/>
                        <a:ext cx="28956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Box 14"/>
          <p:cNvSpPr txBox="1">
            <a:spLocks noChangeArrowheads="1"/>
          </p:cNvSpPr>
          <p:nvPr/>
        </p:nvSpPr>
        <p:spPr bwMode="auto">
          <a:xfrm>
            <a:off x="2428875" y="428625"/>
            <a:ext cx="3760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  уравнения:</a:t>
            </a:r>
          </a:p>
        </p:txBody>
      </p:sp>
      <p:sp>
        <p:nvSpPr>
          <p:cNvPr id="10258" name="TextBox 16"/>
          <p:cNvSpPr txBox="1">
            <a:spLocks noChangeArrowheads="1"/>
          </p:cNvSpPr>
          <p:nvPr/>
        </p:nvSpPr>
        <p:spPr bwMode="auto">
          <a:xfrm>
            <a:off x="4786313" y="435768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5.</a:t>
            </a:r>
          </a:p>
        </p:txBody>
      </p:sp>
      <p:graphicFrame>
        <p:nvGraphicFramePr>
          <p:cNvPr id="10249" name="Object 9">
            <a:hlinkClick r:id="rId20" action="ppaction://hlinksldjump"/>
          </p:cNvPr>
          <p:cNvGraphicFramePr>
            <a:graphicFrameLocks noChangeAspect="1"/>
          </p:cNvGraphicFramePr>
          <p:nvPr/>
        </p:nvGraphicFramePr>
        <p:xfrm>
          <a:off x="4000500" y="4286250"/>
          <a:ext cx="7858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Формула" r:id="rId21" imgW="253800" imgH="215640" progId="Equation.3">
                  <p:embed/>
                </p:oleObj>
              </mc:Choice>
              <mc:Fallback>
                <p:oleObj name="Формула" r:id="rId21" imgW="2538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286250"/>
                        <a:ext cx="7858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>
            <a:hlinkClick r:id="rId23" action="ppaction://hlinksldjump"/>
          </p:cNvPr>
          <p:cNvGraphicFramePr>
            <a:graphicFrameLocks noChangeAspect="1"/>
          </p:cNvGraphicFramePr>
          <p:nvPr/>
        </p:nvGraphicFramePr>
        <p:xfrm>
          <a:off x="8358188" y="4357688"/>
          <a:ext cx="7858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Формула" r:id="rId24" imgW="215640" imgH="215640" progId="Equation.3">
                  <p:embed/>
                </p:oleObj>
              </mc:Choice>
              <mc:Fallback>
                <p:oleObj name="Формула" r:id="rId24" imgW="21564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4357688"/>
                        <a:ext cx="785812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785813" y="4071938"/>
          <a:ext cx="2895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26" imgW="1511280" imgH="431640" progId="Equation.3">
                  <p:embed/>
                </p:oleObj>
              </mc:Choice>
              <mc:Fallback>
                <p:oleObj name="Формула" r:id="rId26" imgW="151128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71938"/>
                        <a:ext cx="28956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Управляющая кнопка: в начало 18">
            <a:hlinkClick r:id="rId28" action="ppaction://hlinksldjump" highlightClick="1"/>
          </p:cNvPr>
          <p:cNvSpPr/>
          <p:nvPr/>
        </p:nvSpPr>
        <p:spPr>
          <a:xfrm>
            <a:off x="7929563" y="6215063"/>
            <a:ext cx="857250" cy="357187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оку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35274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в конец 5">
            <a:hlinkClick r:id="rId4" action="ppaction://hlinksldjump" highlightClick="1"/>
          </p:cNvPr>
          <p:cNvSpPr/>
          <p:nvPr/>
        </p:nvSpPr>
        <p:spPr>
          <a:xfrm>
            <a:off x="7572375" y="6143625"/>
            <a:ext cx="100012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786313" y="7858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14938" y="571500"/>
          <a:ext cx="2071687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5" imgW="863280" imgH="1206360" progId="Equation.3">
                  <p:embed/>
                </p:oleObj>
              </mc:Choice>
              <mc:Fallback>
                <p:oleObj name="Формула" r:id="rId5" imgW="863280" imgH="1206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71500"/>
                        <a:ext cx="2071687" cy="281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3143250"/>
            <a:ext cx="62769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Окунь .</a:t>
            </a:r>
            <a:r>
              <a:rPr 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2 спинных плавника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13 или 14 лучами; заднепроходной плавник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 шипами. Длина: 30-35см. Вес: 0,9-1,3кг.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рекорд Англии 2,23кг.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Окунь весом 2,2кг пойман немцами на червя.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Онежском озере – 3,6кг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Чудском озере – 4,5кг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Екатеринбургском р-не  - 4,5-5,4кг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а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33845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7572375" y="6143625"/>
            <a:ext cx="100012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357688" y="214313"/>
          <a:ext cx="28575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Формула" r:id="rId5" imgW="787320" imgH="1625400" progId="Equation.3">
                  <p:embed/>
                </p:oleObj>
              </mc:Choice>
              <mc:Fallback>
                <p:oleObj name="Формула" r:id="rId5" imgW="787320" imgH="1625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14313"/>
                        <a:ext cx="28575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786188"/>
            <a:ext cx="8732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Карась: круглый, серебряный, золотой. Серебреный карась</a:t>
            </a:r>
          </a:p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Мельче золотого, но растет быстрее, редко достигает веса </a:t>
            </a:r>
          </a:p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более 1 кг. Золотой карась может вырастать до 45 см длины </a:t>
            </a:r>
          </a:p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 3-х кг веса. На зиму закапываются в ил и выживают</a:t>
            </a:r>
          </a:p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даже тогда, когда в холодные зимы стоячие водоемы </a:t>
            </a:r>
          </a:p>
          <a:p>
            <a:r>
              <a:rPr lang="ru-RU" sz="24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промерзают до самого дна.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200800" cy="62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8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нали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22050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7786688" y="6286500"/>
            <a:ext cx="100012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4071938" y="642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071938" y="214313"/>
          <a:ext cx="2857500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рмула" r:id="rId7" imgW="990360" imgH="1625400" progId="Equation.3">
                  <p:embed/>
                </p:oleObj>
              </mc:Choice>
              <mc:Fallback>
                <p:oleObj name="Формула" r:id="rId7" imgW="990360" imgH="1625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14313"/>
                        <a:ext cx="2857500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9088" y="3786188"/>
            <a:ext cx="88249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Налим. Летом ведет малоподвижный образ жизни.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октябре покидает свои пристанища и начинает жировать.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Лакомая пища – пескари и ерши. Взрослый налим – 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прожорливый хищник. Хищником становится в 3 – 4 года.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Иногда достигает метровой длины при весе 15-16кг.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темнее и холоднее ночи, сильнее ветер, тем налим</a:t>
            </a:r>
          </a:p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чувствует себя лучше.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щ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398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7572375" y="6143625"/>
            <a:ext cx="100012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286380" y="285728"/>
          <a:ext cx="364331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5" imgW="1511280" imgH="2108160" progId="Equation.3">
                  <p:embed/>
                </p:oleObj>
              </mc:Choice>
              <mc:Fallback>
                <p:oleObj name="Формула" r:id="rId5" imgW="1511280" imgH="2108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85728"/>
                        <a:ext cx="3643313" cy="474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428875"/>
            <a:ext cx="5853113" cy="4154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Щука- озерно-речная рыба.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Встречается весом 2-3кг, при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благоприятных условиях достигает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16-25 кг.  Очень прожорлива.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Зубы не предназначены для жевания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добычи, только надежно держат её.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происходит непрерывная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 затупивших зубов.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бы негодные зубы не сбрасывались, 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щуки вымерли бы от голоду.</a:t>
            </a:r>
          </a:p>
          <a:p>
            <a:pPr>
              <a:defRPr/>
            </a:pPr>
            <a:endParaRPr lang="ru-RU" sz="24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стерляд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32972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 конец 2">
            <a:hlinkClick r:id="rId4" action="ppaction://hlinksldjump" highlightClick="1"/>
          </p:cNvPr>
          <p:cNvSpPr/>
          <p:nvPr/>
        </p:nvSpPr>
        <p:spPr>
          <a:xfrm>
            <a:off x="7572375" y="6143625"/>
            <a:ext cx="1000125" cy="42862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714875" y="285750"/>
          <a:ext cx="4214813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Формула" r:id="rId5" imgW="1422360" imgH="2920680" progId="Equation.3">
                  <p:embed/>
                </p:oleObj>
              </mc:Choice>
              <mc:Fallback>
                <p:oleObj name="Формула" r:id="rId5" imgW="1422360" imgH="292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85750"/>
                        <a:ext cx="4214813" cy="564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3071810"/>
            <a:ext cx="49736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Стерлядь – царская рыба.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Длина тела до 125 см, весит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16 кг. Спинные щитики –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13-17 шт. Боковых от 60до70 шт.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Брюшных 13-15 шт. По длине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носа : остроносая и тупоносая.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величина 53 см при весе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1-2кг. Нередко встречаются 4-8 кг.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Иртыше достигает до 32 кг.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Новосельцева Н.В\рисунки\B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643050"/>
            <a:ext cx="400052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в начало 2">
            <a:hlinkClick r:id="rId5" action="ppaction://hlinksldjump" highlightClick="1"/>
          </p:cNvPr>
          <p:cNvSpPr/>
          <p:nvPr/>
        </p:nvSpPr>
        <p:spPr>
          <a:xfrm>
            <a:off x="7786688" y="6143625"/>
            <a:ext cx="857250" cy="357188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Когда мои друзья со мно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ROWS~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7" name="KLOVESI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357438" y="85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1507" name="Picture 3" descr="D:\новосельцева\мамуля\рис\новосельцева\DSC045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7929586" y="6215082"/>
            <a:ext cx="714352" cy="3572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9190" y="28572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Найди  число: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714375" y="928688"/>
          <a:ext cx="164306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Формула" r:id="rId4" imgW="622080" imgH="583920" progId="Equation.3">
                  <p:embed/>
                </p:oleObj>
              </mc:Choice>
              <mc:Fallback>
                <p:oleObj name="Формула" r:id="rId4" imgW="622080" imgH="583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28688"/>
                        <a:ext cx="164306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14375" y="4214813"/>
          <a:ext cx="107156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Формула" r:id="rId6" imgW="355320" imgH="393480" progId="Equation.3">
                  <p:embed/>
                </p:oleObj>
              </mc:Choice>
              <mc:Fallback>
                <p:oleObj name="Формула" r:id="rId6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214813"/>
                        <a:ext cx="1071563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4429125"/>
            <a:ext cx="276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правильная дробь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28688" y="5429250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Формула" r:id="rId8" imgW="317160" imgH="177480" progId="Equation.3">
                  <p:embed/>
                </p:oleObj>
              </mc:Choice>
              <mc:Fallback>
                <p:oleObj name="Формула" r:id="rId8" imgW="31716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429250"/>
                        <a:ext cx="1143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143625" y="857250"/>
          <a:ext cx="20621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Формула" r:id="rId10" imgW="838080" imgH="583920" progId="Equation.3">
                  <p:embed/>
                </p:oleObj>
              </mc:Choice>
              <mc:Fallback>
                <p:oleObj name="Формула" r:id="rId10" imgW="83808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857250"/>
                        <a:ext cx="2062163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429250" y="4143375"/>
          <a:ext cx="10715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12" imgW="342720" imgH="419040" progId="Equation.3">
                  <p:embed/>
                </p:oleObj>
              </mc:Choice>
              <mc:Fallback>
                <p:oleObj name="Формула" r:id="rId12" imgW="34272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4143375"/>
                        <a:ext cx="1071563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43688" y="4357688"/>
            <a:ext cx="216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неправильная</a:t>
            </a:r>
          </a:p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дробь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715000" y="5429250"/>
          <a:ext cx="9286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14" imgW="330120" imgH="203040" progId="Equation.3">
                  <p:embed/>
                </p:oleObj>
              </mc:Choice>
              <mc:Fallback>
                <p:oleObj name="Формула" r:id="rId14" imgW="3301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29250"/>
                        <a:ext cx="9286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2928938" y="2571750"/>
          <a:ext cx="27082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Формула" r:id="rId16" imgW="914400" imgH="393480" progId="Equation.3">
                  <p:embed/>
                </p:oleObj>
              </mc:Choice>
              <mc:Fallback>
                <p:oleObj name="Формула" r:id="rId16" imgW="914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571750"/>
                        <a:ext cx="27082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0" descr="3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71736" y="0"/>
            <a:ext cx="2016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500813" y="2714625"/>
          <a:ext cx="12763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Формула" r:id="rId19" imgW="317160" imgH="177480" progId="Equation.3">
                  <p:embed/>
                </p:oleObj>
              </mc:Choice>
              <mc:Fallback>
                <p:oleObj name="Формула" r:id="rId19" imgW="317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2714625"/>
                        <a:ext cx="12763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Управляющая кнопка: в начало 14">
            <a:hlinkClick r:id="rId21" action="ppaction://hlinksldjump" highlightClick="1"/>
          </p:cNvPr>
          <p:cNvSpPr/>
          <p:nvPr/>
        </p:nvSpPr>
        <p:spPr>
          <a:xfrm>
            <a:off x="8001000" y="6286500"/>
            <a:ext cx="857250" cy="357188"/>
          </a:xfrm>
          <a:prstGeom prst="actionButtonBeginning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1" descr="g8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00298" y="0"/>
            <a:ext cx="1944688" cy="2592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1928826" cy="3571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35716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урока: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57356" y="1428736"/>
            <a:ext cx="5400675" cy="23177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</a:rPr>
              <a:t>«Я умею…»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</a:rPr>
              <a:t>«Мне было интересно …»</a:t>
            </a:r>
          </a:p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</a:rPr>
              <a:t>«Мне понравилось …» </a:t>
            </a:r>
            <a:r>
              <a:rPr lang="ru-RU" b="1" i="1" dirty="0">
                <a:solidFill>
                  <a:srgbClr val="000099"/>
                </a:solidFill>
              </a:rPr>
              <a:t/>
            </a:r>
            <a:br>
              <a:rPr lang="ru-RU" b="1" i="1" dirty="0">
                <a:solidFill>
                  <a:srgbClr val="000099"/>
                </a:solidFill>
              </a:rPr>
            </a:b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7" name="Picture 32" descr="21M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14818"/>
            <a:ext cx="2117725" cy="2228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3643314"/>
            <a:ext cx="4961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Желаю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совершить вам еще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много увлекательных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путешествий!!!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LOVES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33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FFF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83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FFF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83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FFF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7"/>
            <a:ext cx="6840761" cy="65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5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33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2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337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5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7001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7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74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5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652231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0" y="2060848"/>
            <a:ext cx="8541005" cy="20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5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1703</TotalTime>
  <Words>936</Words>
  <Application>Microsoft Office PowerPoint</Application>
  <PresentationFormat>Экран (4:3)</PresentationFormat>
  <Paragraphs>208</Paragraphs>
  <Slides>36</Slides>
  <Notes>2</Notes>
  <HiddenSlides>0</HiddenSlides>
  <MMClips>11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Шары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Шпалозаводская сош.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админ</cp:lastModifiedBy>
  <cp:revision>183</cp:revision>
  <dcterms:created xsi:type="dcterms:W3CDTF">2009-02-12T07:19:42Z</dcterms:created>
  <dcterms:modified xsi:type="dcterms:W3CDTF">2020-05-27T04:11:06Z</dcterms:modified>
</cp:coreProperties>
</file>