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1"/>
  </p:notesMasterIdLst>
  <p:sldIdLst>
    <p:sldId id="256" r:id="rId2"/>
    <p:sldId id="261" r:id="rId3"/>
    <p:sldId id="320" r:id="rId4"/>
    <p:sldId id="324" r:id="rId5"/>
    <p:sldId id="308" r:id="rId6"/>
    <p:sldId id="310" r:id="rId7"/>
    <p:sldId id="325" r:id="rId8"/>
    <p:sldId id="326" r:id="rId9"/>
    <p:sldId id="278" r:id="rId10"/>
    <p:sldId id="279" r:id="rId11"/>
    <p:sldId id="340" r:id="rId12"/>
    <p:sldId id="345" r:id="rId13"/>
    <p:sldId id="341" r:id="rId14"/>
    <p:sldId id="370" r:id="rId15"/>
    <p:sldId id="351" r:id="rId16"/>
    <p:sldId id="352" r:id="rId17"/>
    <p:sldId id="354" r:id="rId18"/>
    <p:sldId id="372" r:id="rId19"/>
    <p:sldId id="368" r:id="rId20"/>
    <p:sldId id="369" r:id="rId21"/>
    <p:sldId id="373" r:id="rId22"/>
    <p:sldId id="355" r:id="rId23"/>
    <p:sldId id="356" r:id="rId24"/>
    <p:sldId id="357" r:id="rId25"/>
    <p:sldId id="358" r:id="rId26"/>
    <p:sldId id="359" r:id="rId27"/>
    <p:sldId id="371" r:id="rId28"/>
    <p:sldId id="360" r:id="rId29"/>
    <p:sldId id="361" r:id="rId30"/>
    <p:sldId id="362" r:id="rId31"/>
    <p:sldId id="363" r:id="rId32"/>
    <p:sldId id="364" r:id="rId33"/>
    <p:sldId id="365" r:id="rId34"/>
    <p:sldId id="366" r:id="rId35"/>
    <p:sldId id="321" r:id="rId36"/>
    <p:sldId id="314" r:id="rId37"/>
    <p:sldId id="342" r:id="rId38"/>
    <p:sldId id="315" r:id="rId39"/>
    <p:sldId id="343" r:id="rId40"/>
    <p:sldId id="283" r:id="rId41"/>
    <p:sldId id="336" r:id="rId42"/>
    <p:sldId id="337" r:id="rId43"/>
    <p:sldId id="335" r:id="rId44"/>
    <p:sldId id="275" r:id="rId45"/>
    <p:sldId id="338" r:id="rId46"/>
    <p:sldId id="346" r:id="rId47"/>
    <p:sldId id="347" r:id="rId48"/>
    <p:sldId id="281" r:id="rId49"/>
    <p:sldId id="339" r:id="rId5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2682" autoAdjust="0"/>
    <p:restoredTop sz="94718" autoAdjust="0"/>
  </p:normalViewPr>
  <p:slideViewPr>
    <p:cSldViewPr>
      <p:cViewPr>
        <p:scale>
          <a:sx n="50" d="100"/>
          <a:sy n="50" d="100"/>
        </p:scale>
        <p:origin x="-1152" y="-504"/>
      </p:cViewPr>
      <p:guideLst>
        <p:guide orient="horz" pos="2160"/>
        <p:guide pos="2880"/>
      </p:guideLst>
    </p:cSldViewPr>
  </p:slideViewPr>
  <p:outlineViewPr>
    <p:cViewPr>
      <p:scale>
        <a:sx n="33" d="100"/>
        <a:sy n="33" d="100"/>
      </p:scale>
      <p:origin x="0" y="9540"/>
    </p:cViewPr>
  </p:outlineViewPr>
  <p:notesTextViewPr>
    <p:cViewPr>
      <p:scale>
        <a:sx n="100" d="100"/>
        <a:sy n="100" d="100"/>
      </p:scale>
      <p:origin x="0" y="0"/>
    </p:cViewPr>
  </p:notesTextViewPr>
  <p:sorterViewPr>
    <p:cViewPr>
      <p:scale>
        <a:sx n="66" d="100"/>
        <a:sy n="66" d="100"/>
      </p:scale>
      <p:origin x="0" y="38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645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532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D27DB89-5A20-4934-AD73-4FE233A45461}"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913FC72-AC9F-48C7-89A5-6A65252B05DC}" type="slidenum">
              <a:rPr lang="ru-RU"/>
              <a:pPr/>
              <a:t>24</a:t>
            </a:fld>
            <a:endParaRPr lang="ru-RU"/>
          </a:p>
        </p:txBody>
      </p:sp>
      <p:sp>
        <p:nvSpPr>
          <p:cNvPr id="54275" name="Образ слайда 1"/>
          <p:cNvSpPr>
            <a:spLocks noGrp="1" noRot="1" noChangeAspect="1" noTextEdit="1"/>
          </p:cNvSpPr>
          <p:nvPr>
            <p:ph type="sldImg"/>
          </p:nvPr>
        </p:nvSpPr>
        <p:spPr>
          <a:ln/>
        </p:spPr>
      </p:sp>
      <p:sp>
        <p:nvSpPr>
          <p:cNvPr id="54276" name="Заметки 2"/>
          <p:cNvSpPr>
            <a:spLocks noGrp="1"/>
          </p:cNvSpPr>
          <p:nvPr>
            <p:ph type="body" idx="1"/>
          </p:nvPr>
        </p:nvSpPr>
        <p:spPr>
          <a:noFill/>
          <a:ln/>
        </p:spPr>
        <p:txBody>
          <a:bodyPr/>
          <a:lstStyle/>
          <a:p>
            <a:pPr eaLnBrk="1" hangingPunct="1"/>
            <a:endParaRPr lang="ru-RU" smtClean="0"/>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86AF40A-EAA1-4FAE-8DD7-7E89B98A11DD}" type="slidenum">
              <a:rPr lang="ru-RU" sz="1200">
                <a:latin typeface="+mn-lt"/>
              </a:rPr>
              <a:pPr algn="r" fontAlgn="auto">
                <a:spcBef>
                  <a:spcPts val="0"/>
                </a:spcBef>
                <a:spcAft>
                  <a:spcPts val="0"/>
                </a:spcAft>
                <a:defRPr/>
              </a:pPr>
              <a:t>24</a:t>
            </a:fld>
            <a:endParaRPr lang="ru-RU" sz="1200"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0EC8D18-2A8A-484E-979D-2B43F8BB40CF}" type="slidenum">
              <a:rPr lang="ru-RU"/>
              <a:pPr/>
              <a:t>27</a:t>
            </a:fld>
            <a:endParaRPr lang="ru-RU"/>
          </a:p>
        </p:txBody>
      </p:sp>
      <p:sp>
        <p:nvSpPr>
          <p:cNvPr id="55299" name="Образ слайда 1"/>
          <p:cNvSpPr>
            <a:spLocks noGrp="1" noRot="1" noChangeAspect="1" noTextEdit="1"/>
          </p:cNvSpPr>
          <p:nvPr>
            <p:ph type="sldImg"/>
          </p:nvPr>
        </p:nvSpPr>
        <p:spPr>
          <a:ln/>
        </p:spPr>
      </p:sp>
      <p:sp>
        <p:nvSpPr>
          <p:cNvPr id="55300" name="Заметки 2"/>
          <p:cNvSpPr>
            <a:spLocks noGrp="1"/>
          </p:cNvSpPr>
          <p:nvPr>
            <p:ph type="body" idx="1"/>
          </p:nvPr>
        </p:nvSpPr>
        <p:spPr>
          <a:noFill/>
          <a:ln/>
        </p:spPr>
        <p:txBody>
          <a:bodyPr/>
          <a:lstStyle/>
          <a:p>
            <a:pPr eaLnBrk="1" hangingPunct="1"/>
            <a:endParaRPr lang="ru-RU" smtClean="0"/>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74607D4-EA2F-40FD-AF0A-5C27C0659B1F}" type="slidenum">
              <a:rPr lang="ru-RU" sz="1200">
                <a:latin typeface="+mn-lt"/>
              </a:rPr>
              <a:pPr algn="r" fontAlgn="auto">
                <a:spcBef>
                  <a:spcPts val="0"/>
                </a:spcBef>
                <a:spcAft>
                  <a:spcPts val="0"/>
                </a:spcAft>
                <a:defRPr/>
              </a:pPr>
              <a:t>27</a:t>
            </a:fld>
            <a:endParaRPr lang="ru-RU" sz="1200" dirty="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ru-RU"/>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ru-RU"/>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ru-RU"/>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ru-RU"/>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ru-RU"/>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ru-RU"/>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ru-RU"/>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ru-RU"/>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ru-RU"/>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ru-RU"/>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ru-RU"/>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ru-RU"/>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ru-RU"/>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ru-RU"/>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ru-RU"/>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ru-RU"/>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ru-RU"/>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ru-RU"/>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ru-RU"/>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ru-RU"/>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ru-RU"/>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ru-RU"/>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ru-RU"/>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ru-RU"/>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ru-RU"/>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ru-RU"/>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ru-RU"/>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ru-RU"/>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ru-RU"/>
              </a:p>
            </p:txBody>
          </p:sp>
        </p:grpSp>
      </p:grpSp>
      <p:sp>
        <p:nvSpPr>
          <p:cNvPr id="14378" name="Rectangle 42"/>
          <p:cNvSpPr>
            <a:spLocks noGrp="1" noChangeArrowheads="1"/>
          </p:cNvSpPr>
          <p:nvPr>
            <p:ph type="ctrTitle" sz="quarter"/>
          </p:nvPr>
        </p:nvSpPr>
        <p:spPr>
          <a:xfrm>
            <a:off x="457200" y="1600200"/>
            <a:ext cx="8229600" cy="1828800"/>
          </a:xfrm>
        </p:spPr>
        <p:txBody>
          <a:bodyPr/>
          <a:lstStyle>
            <a:lvl1pPr>
              <a:defRPr sz="4800"/>
            </a:lvl1pPr>
          </a:lstStyle>
          <a:p>
            <a:r>
              <a:rPr lang="ru-RU"/>
              <a:t>Образец заголовка</a:t>
            </a:r>
          </a:p>
        </p:txBody>
      </p:sp>
      <p:sp>
        <p:nvSpPr>
          <p:cNvPr id="1437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ru-RU"/>
              <a:t>Образец подзаголовка</a:t>
            </a:r>
          </a:p>
        </p:txBody>
      </p:sp>
      <p:sp>
        <p:nvSpPr>
          <p:cNvPr id="44" name="Rectangle 44"/>
          <p:cNvSpPr>
            <a:spLocks noGrp="1" noChangeArrowheads="1"/>
          </p:cNvSpPr>
          <p:nvPr>
            <p:ph type="dt" sz="quarter" idx="10"/>
          </p:nvPr>
        </p:nvSpPr>
        <p:spPr/>
        <p:txBody>
          <a:bodyPr/>
          <a:lstStyle>
            <a:lvl1pPr>
              <a:defRPr smtClean="0"/>
            </a:lvl1pPr>
          </a:lstStyle>
          <a:p>
            <a:pPr>
              <a:defRPr/>
            </a:pPr>
            <a:endParaRPr lang="ru-RU"/>
          </a:p>
        </p:txBody>
      </p:sp>
      <p:sp>
        <p:nvSpPr>
          <p:cNvPr id="45" name="Rectangle 45"/>
          <p:cNvSpPr>
            <a:spLocks noGrp="1" noChangeArrowheads="1"/>
          </p:cNvSpPr>
          <p:nvPr>
            <p:ph type="ftr" sz="quarter" idx="11"/>
          </p:nvPr>
        </p:nvSpPr>
        <p:spPr/>
        <p:txBody>
          <a:bodyPr/>
          <a:lstStyle>
            <a:lvl1pPr>
              <a:defRPr smtClean="0"/>
            </a:lvl1pPr>
          </a:lstStyle>
          <a:p>
            <a:pPr>
              <a:defRPr/>
            </a:pPr>
            <a:endParaRPr lang="ru-RU"/>
          </a:p>
        </p:txBody>
      </p:sp>
      <p:sp>
        <p:nvSpPr>
          <p:cNvPr id="46" name="Rectangle 46"/>
          <p:cNvSpPr>
            <a:spLocks noGrp="1" noChangeArrowheads="1"/>
          </p:cNvSpPr>
          <p:nvPr>
            <p:ph type="sldNum" sz="quarter" idx="12"/>
          </p:nvPr>
        </p:nvSpPr>
        <p:spPr/>
        <p:txBody>
          <a:bodyPr/>
          <a:lstStyle>
            <a:lvl1pPr>
              <a:defRPr smtClean="0"/>
            </a:lvl1pPr>
          </a:lstStyle>
          <a:p>
            <a:pPr>
              <a:defRPr/>
            </a:pPr>
            <a:fld id="{10D4F233-6671-4F14-8621-DD5588E9C052}" type="slidenum">
              <a:rPr lang="ru-RU"/>
              <a:pPr>
                <a:defRPr/>
              </a:pPr>
              <a:t>‹#›</a:t>
            </a:fld>
            <a:endParaRPr lang="ru-RU"/>
          </a:p>
        </p:txBody>
      </p:sp>
    </p:spTree>
  </p:cSld>
  <p:clrMapOvr>
    <a:masterClrMapping/>
  </p:clrMapOvr>
  <p:transition spd="slow">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B72B44DB-0613-4F10-8A4B-1777686E8A69}" type="slidenum">
              <a:rPr lang="ru-RU"/>
              <a:pPr>
                <a:defRPr/>
              </a:pPr>
              <a:t>‹#›</a:t>
            </a:fld>
            <a:endParaRPr lang="ru-RU"/>
          </a:p>
        </p:txBody>
      </p:sp>
    </p:spTree>
  </p:cSld>
  <p:clrMapOvr>
    <a:masterClrMapping/>
  </p:clrMapOvr>
  <p:transition spd="slow">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53DCE61E-2802-44B7-A794-08267B1C20C7}" type="slidenum">
              <a:rPr lang="ru-RU"/>
              <a:pPr>
                <a:defRPr/>
              </a:pPr>
              <a:t>‹#›</a:t>
            </a:fld>
            <a:endParaRPr lang="ru-RU"/>
          </a:p>
        </p:txBody>
      </p:sp>
    </p:spTree>
  </p:cSld>
  <p:clrMapOvr>
    <a:masterClrMapping/>
  </p:clrMapOvr>
  <p:transition spd="slow">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Заголовок, текст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иаграмма 3"/>
          <p:cNvSpPr>
            <a:spLocks noGrp="1"/>
          </p:cNvSpPr>
          <p:nvPr>
            <p:ph type="chart" sz="half" idx="2"/>
          </p:nvPr>
        </p:nvSpPr>
        <p:spPr>
          <a:xfrm>
            <a:off x="4648200" y="1600200"/>
            <a:ext cx="4038600" cy="4530725"/>
          </a:xfrm>
        </p:spPr>
        <p:txBody>
          <a:bodyPr/>
          <a:lstStyle/>
          <a:p>
            <a:pPr lvl="0"/>
            <a:endParaRPr lang="ru-RU" noProof="0" smtClean="0"/>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814CF962-9972-4B18-AEEC-F366AB11EC8D}" type="slidenum">
              <a:rPr lang="ru-RU"/>
              <a:pPr>
                <a:defRPr/>
              </a:pPr>
              <a:t>‹#›</a:t>
            </a:fld>
            <a:endParaRPr lang="ru-RU"/>
          </a:p>
        </p:txBody>
      </p:sp>
    </p:spTree>
  </p:cSld>
  <p:clrMapOvr>
    <a:masterClrMapping/>
  </p:clrMapOvr>
  <p:transition spd="slow">
    <p:diamon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88AC9CA6-3F0F-4D97-AA01-82010CA477FA}" type="slidenum">
              <a:rPr lang="ru-RU"/>
              <a:pPr>
                <a:defRPr/>
              </a:pPr>
              <a:t>‹#›</a:t>
            </a:fld>
            <a:endParaRPr lang="ru-RU"/>
          </a:p>
        </p:txBody>
      </p:sp>
    </p:spTree>
  </p:cSld>
  <p:clrMapOvr>
    <a:masterClrMapping/>
  </p:clrMapOvr>
  <p:transition spd="slow">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1A399231-6568-4EEC-9ADA-00D861CFDCD6}" type="slidenum">
              <a:rPr lang="ru-RU"/>
              <a:pPr>
                <a:defRPr/>
              </a:pPr>
              <a:t>‹#›</a:t>
            </a:fld>
            <a:endParaRPr lang="ru-RU"/>
          </a:p>
        </p:txBody>
      </p:sp>
    </p:spTree>
  </p:cSld>
  <p:clrMapOvr>
    <a:masterClrMapping/>
  </p:clrMapOvr>
  <p:transition spd="slow">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205ECE25-53C9-4CAC-82CD-56B591836F18}" type="slidenum">
              <a:rPr lang="ru-RU"/>
              <a:pPr>
                <a:defRPr/>
              </a:pPr>
              <a:t>‹#›</a:t>
            </a:fld>
            <a:endParaRPr lang="ru-RU"/>
          </a:p>
        </p:txBody>
      </p:sp>
    </p:spTree>
  </p:cSld>
  <p:clrMapOvr>
    <a:masterClrMapping/>
  </p:clrMapOvr>
  <p:transition spd="slow">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7A4BD8BE-2064-4EAD-AD0F-D748DAEC1A39}" type="slidenum">
              <a:rPr lang="ru-RU"/>
              <a:pPr>
                <a:defRPr/>
              </a:pPr>
              <a:t>‹#›</a:t>
            </a:fld>
            <a:endParaRPr lang="ru-RU"/>
          </a:p>
        </p:txBody>
      </p:sp>
    </p:spTree>
  </p:cSld>
  <p:clrMapOvr>
    <a:masterClrMapping/>
  </p:clrMapOvr>
  <p:transition spd="slow">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4"/>
          <p:cNvSpPr>
            <a:spLocks noGrp="1" noChangeArrowheads="1"/>
          </p:cNvSpPr>
          <p:nvPr>
            <p:ph type="dt" sz="half" idx="10"/>
          </p:nvPr>
        </p:nvSpPr>
        <p:spPr>
          <a:ln/>
        </p:spPr>
        <p:txBody>
          <a:bodyPr/>
          <a:lstStyle>
            <a:lvl1pPr>
              <a:defRPr/>
            </a:lvl1pPr>
          </a:lstStyle>
          <a:p>
            <a:pPr>
              <a:defRPr/>
            </a:pPr>
            <a:endParaRPr lang="ru-RU"/>
          </a:p>
        </p:txBody>
      </p:sp>
      <p:sp>
        <p:nvSpPr>
          <p:cNvPr id="8" name="Rectangle 45"/>
          <p:cNvSpPr>
            <a:spLocks noGrp="1" noChangeArrowheads="1"/>
          </p:cNvSpPr>
          <p:nvPr>
            <p:ph type="ftr" sz="quarter" idx="11"/>
          </p:nvPr>
        </p:nvSpPr>
        <p:spPr>
          <a:ln/>
        </p:spPr>
        <p:txBody>
          <a:bodyPr/>
          <a:lstStyle>
            <a:lvl1pPr>
              <a:defRPr/>
            </a:lvl1pPr>
          </a:lstStyle>
          <a:p>
            <a:pPr>
              <a:defRPr/>
            </a:pPr>
            <a:endParaRPr lang="ru-RU"/>
          </a:p>
        </p:txBody>
      </p:sp>
      <p:sp>
        <p:nvSpPr>
          <p:cNvPr id="9" name="Rectangle 46"/>
          <p:cNvSpPr>
            <a:spLocks noGrp="1" noChangeArrowheads="1"/>
          </p:cNvSpPr>
          <p:nvPr>
            <p:ph type="sldNum" sz="quarter" idx="12"/>
          </p:nvPr>
        </p:nvSpPr>
        <p:spPr>
          <a:ln/>
        </p:spPr>
        <p:txBody>
          <a:bodyPr/>
          <a:lstStyle>
            <a:lvl1pPr>
              <a:defRPr/>
            </a:lvl1pPr>
          </a:lstStyle>
          <a:p>
            <a:pPr>
              <a:defRPr/>
            </a:pPr>
            <a:fld id="{7010EA70-588D-4AA3-B09A-7EAAA23379C7}" type="slidenum">
              <a:rPr lang="ru-RU"/>
              <a:pPr>
                <a:defRPr/>
              </a:pPr>
              <a:t>‹#›</a:t>
            </a:fld>
            <a:endParaRPr lang="ru-RU"/>
          </a:p>
        </p:txBody>
      </p:sp>
    </p:spTree>
  </p:cSld>
  <p:clrMapOvr>
    <a:masterClrMapping/>
  </p:clrMapOvr>
  <p:transition spd="slow">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4"/>
          <p:cNvSpPr>
            <a:spLocks noGrp="1" noChangeArrowheads="1"/>
          </p:cNvSpPr>
          <p:nvPr>
            <p:ph type="dt" sz="half" idx="10"/>
          </p:nvPr>
        </p:nvSpPr>
        <p:spPr>
          <a:ln/>
        </p:spPr>
        <p:txBody>
          <a:bodyPr/>
          <a:lstStyle>
            <a:lvl1pPr>
              <a:defRPr/>
            </a:lvl1pPr>
          </a:lstStyle>
          <a:p>
            <a:pPr>
              <a:defRPr/>
            </a:pPr>
            <a:endParaRPr lang="ru-RU"/>
          </a:p>
        </p:txBody>
      </p:sp>
      <p:sp>
        <p:nvSpPr>
          <p:cNvPr id="4" name="Rectangle 45"/>
          <p:cNvSpPr>
            <a:spLocks noGrp="1" noChangeArrowheads="1"/>
          </p:cNvSpPr>
          <p:nvPr>
            <p:ph type="ftr" sz="quarter" idx="11"/>
          </p:nvPr>
        </p:nvSpPr>
        <p:spPr>
          <a:ln/>
        </p:spPr>
        <p:txBody>
          <a:bodyPr/>
          <a:lstStyle>
            <a:lvl1pPr>
              <a:defRPr/>
            </a:lvl1pPr>
          </a:lstStyle>
          <a:p>
            <a:pPr>
              <a:defRPr/>
            </a:pPr>
            <a:endParaRPr lang="ru-RU"/>
          </a:p>
        </p:txBody>
      </p:sp>
      <p:sp>
        <p:nvSpPr>
          <p:cNvPr id="5" name="Rectangle 46"/>
          <p:cNvSpPr>
            <a:spLocks noGrp="1" noChangeArrowheads="1"/>
          </p:cNvSpPr>
          <p:nvPr>
            <p:ph type="sldNum" sz="quarter" idx="12"/>
          </p:nvPr>
        </p:nvSpPr>
        <p:spPr>
          <a:ln/>
        </p:spPr>
        <p:txBody>
          <a:bodyPr/>
          <a:lstStyle>
            <a:lvl1pPr>
              <a:defRPr/>
            </a:lvl1pPr>
          </a:lstStyle>
          <a:p>
            <a:pPr>
              <a:defRPr/>
            </a:pPr>
            <a:fld id="{6D1C4D41-1557-4BFB-8EE9-BD1981242F70}" type="slidenum">
              <a:rPr lang="ru-RU"/>
              <a:pPr>
                <a:defRPr/>
              </a:pPr>
              <a:t>‹#›</a:t>
            </a:fld>
            <a:endParaRPr lang="ru-RU"/>
          </a:p>
        </p:txBody>
      </p:sp>
    </p:spTree>
  </p:cSld>
  <p:clrMapOvr>
    <a:masterClrMapping/>
  </p:clrMapOvr>
  <p:transition spd="slow">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ru-RU"/>
          </a:p>
        </p:txBody>
      </p:sp>
      <p:sp>
        <p:nvSpPr>
          <p:cNvPr id="3" name="Rectangle 45"/>
          <p:cNvSpPr>
            <a:spLocks noGrp="1" noChangeArrowheads="1"/>
          </p:cNvSpPr>
          <p:nvPr>
            <p:ph type="ftr" sz="quarter" idx="11"/>
          </p:nvPr>
        </p:nvSpPr>
        <p:spPr>
          <a:ln/>
        </p:spPr>
        <p:txBody>
          <a:bodyPr/>
          <a:lstStyle>
            <a:lvl1pPr>
              <a:defRPr/>
            </a:lvl1pPr>
          </a:lstStyle>
          <a:p>
            <a:pPr>
              <a:defRPr/>
            </a:pPr>
            <a:endParaRPr lang="ru-RU"/>
          </a:p>
        </p:txBody>
      </p:sp>
      <p:sp>
        <p:nvSpPr>
          <p:cNvPr id="4" name="Rectangle 46"/>
          <p:cNvSpPr>
            <a:spLocks noGrp="1" noChangeArrowheads="1"/>
          </p:cNvSpPr>
          <p:nvPr>
            <p:ph type="sldNum" sz="quarter" idx="12"/>
          </p:nvPr>
        </p:nvSpPr>
        <p:spPr>
          <a:ln/>
        </p:spPr>
        <p:txBody>
          <a:bodyPr/>
          <a:lstStyle>
            <a:lvl1pPr>
              <a:defRPr/>
            </a:lvl1pPr>
          </a:lstStyle>
          <a:p>
            <a:pPr>
              <a:defRPr/>
            </a:pPr>
            <a:fld id="{14C63DB5-D592-47BE-9C2C-39B1BF34156A}" type="slidenum">
              <a:rPr lang="ru-RU"/>
              <a:pPr>
                <a:defRPr/>
              </a:pPr>
              <a:t>‹#›</a:t>
            </a:fld>
            <a:endParaRPr lang="ru-RU"/>
          </a:p>
        </p:txBody>
      </p:sp>
    </p:spTree>
  </p:cSld>
  <p:clrMapOvr>
    <a:masterClrMapping/>
  </p:clrMapOvr>
  <p:transition spd="slow">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6560BDB0-DCDD-4BEE-88C7-C5FA06AEEB4B}" type="slidenum">
              <a:rPr lang="ru-RU"/>
              <a:pPr>
                <a:defRPr/>
              </a:pPr>
              <a:t>‹#›</a:t>
            </a:fld>
            <a:endParaRPr lang="ru-RU"/>
          </a:p>
        </p:txBody>
      </p:sp>
    </p:spTree>
  </p:cSld>
  <p:clrMapOvr>
    <a:masterClrMapping/>
  </p:clrMapOvr>
  <p:transition spd="slow">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B55DE0E7-5E81-4B85-A596-0565861B47AB}" type="slidenum">
              <a:rPr lang="ru-RU"/>
              <a:pPr>
                <a:defRPr/>
              </a:pPr>
              <a:t>‹#›</a:t>
            </a:fld>
            <a:endParaRPr lang="ru-RU"/>
          </a:p>
        </p:txBody>
      </p:sp>
    </p:spTree>
  </p:cSld>
  <p:clrMapOvr>
    <a:masterClrMapping/>
  </p:clrMapOvr>
  <p:transition spd="slow">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6413"/>
            <a:chOff x="0" y="0"/>
            <a:chExt cx="5760" cy="4319"/>
          </a:xfrm>
        </p:grpSpPr>
        <p:sp>
          <p:nvSpPr>
            <p:cNvPr id="1331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ru-RU"/>
            </a:p>
          </p:txBody>
        </p:sp>
        <p:sp>
          <p:nvSpPr>
            <p:cNvPr id="1331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1331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ru-RU"/>
            </a:p>
          </p:txBody>
        </p:sp>
        <p:sp>
          <p:nvSpPr>
            <p:cNvPr id="1331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1331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1332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ru-RU"/>
            </a:p>
          </p:txBody>
        </p:sp>
        <p:sp>
          <p:nvSpPr>
            <p:cNvPr id="1332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ru-RU"/>
            </a:p>
          </p:txBody>
        </p:sp>
        <p:sp>
          <p:nvSpPr>
            <p:cNvPr id="1332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1332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ru-RU"/>
            </a:p>
          </p:txBody>
        </p:sp>
        <p:sp>
          <p:nvSpPr>
            <p:cNvPr id="1332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ru-RU"/>
            </a:p>
          </p:txBody>
        </p:sp>
        <p:sp>
          <p:nvSpPr>
            <p:cNvPr id="1332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ru-RU"/>
            </a:p>
          </p:txBody>
        </p:sp>
        <p:sp>
          <p:nvSpPr>
            <p:cNvPr id="1332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ru-RU"/>
            </a:p>
          </p:txBody>
        </p:sp>
        <p:sp>
          <p:nvSpPr>
            <p:cNvPr id="1332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1332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ru-RU"/>
            </a:p>
          </p:txBody>
        </p:sp>
        <p:sp>
          <p:nvSpPr>
            <p:cNvPr id="1332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ru-RU"/>
            </a:p>
          </p:txBody>
        </p:sp>
        <p:sp>
          <p:nvSpPr>
            <p:cNvPr id="1333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ru-RU"/>
            </a:p>
          </p:txBody>
        </p:sp>
        <p:sp>
          <p:nvSpPr>
            <p:cNvPr id="1333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ru-RU"/>
            </a:p>
          </p:txBody>
        </p:sp>
        <p:sp>
          <p:nvSpPr>
            <p:cNvPr id="1333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ru-RU"/>
            </a:p>
          </p:txBody>
        </p:sp>
        <p:sp>
          <p:nvSpPr>
            <p:cNvPr id="1333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ru-RU"/>
            </a:p>
          </p:txBody>
        </p:sp>
        <p:sp>
          <p:nvSpPr>
            <p:cNvPr id="1333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ru-RU"/>
            </a:p>
          </p:txBody>
        </p:sp>
        <p:sp>
          <p:nvSpPr>
            <p:cNvPr id="1333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1333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ru-RU"/>
            </a:p>
          </p:txBody>
        </p:sp>
        <p:sp>
          <p:nvSpPr>
            <p:cNvPr id="1333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ru-RU"/>
            </a:p>
          </p:txBody>
        </p:sp>
        <p:sp>
          <p:nvSpPr>
            <p:cNvPr id="1333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ru-RU"/>
            </a:p>
          </p:txBody>
        </p:sp>
        <p:sp>
          <p:nvSpPr>
            <p:cNvPr id="1333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ru-RU"/>
            </a:p>
          </p:txBody>
        </p:sp>
        <p:sp>
          <p:nvSpPr>
            <p:cNvPr id="1334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ru-RU"/>
            </a:p>
          </p:txBody>
        </p:sp>
        <p:sp>
          <p:nvSpPr>
            <p:cNvPr id="1334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ru-RU"/>
            </a:p>
          </p:txBody>
        </p:sp>
        <p:sp>
          <p:nvSpPr>
            <p:cNvPr id="1334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ru-RU"/>
            </a:p>
          </p:txBody>
        </p:sp>
        <p:sp>
          <p:nvSpPr>
            <p:cNvPr id="1334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1334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ru-RU"/>
            </a:p>
          </p:txBody>
        </p:sp>
        <p:sp>
          <p:nvSpPr>
            <p:cNvPr id="1334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ru-RU"/>
            </a:p>
          </p:txBody>
        </p:sp>
        <p:sp>
          <p:nvSpPr>
            <p:cNvPr id="1334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1334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ru-RU"/>
            </a:p>
          </p:txBody>
        </p:sp>
        <p:sp>
          <p:nvSpPr>
            <p:cNvPr id="1334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ru-RU"/>
            </a:p>
          </p:txBody>
        </p:sp>
        <p:sp>
          <p:nvSpPr>
            <p:cNvPr id="1334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ru-RU"/>
            </a:p>
          </p:txBody>
        </p:sp>
        <p:sp>
          <p:nvSpPr>
            <p:cNvPr id="1335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ru-RU"/>
            </a:p>
          </p:txBody>
        </p:sp>
        <p:grpSp>
          <p:nvGrpSpPr>
            <p:cNvPr id="3116" name="Group 39"/>
            <p:cNvGrpSpPr>
              <a:grpSpLocks/>
            </p:cNvGrpSpPr>
            <p:nvPr userDrawn="1"/>
          </p:nvGrpSpPr>
          <p:grpSpPr bwMode="auto">
            <a:xfrm>
              <a:off x="0" y="1632"/>
              <a:ext cx="5758" cy="1858"/>
              <a:chOff x="0" y="1632"/>
              <a:chExt cx="5758" cy="1858"/>
            </a:xfrm>
          </p:grpSpPr>
          <p:sp>
            <p:nvSpPr>
              <p:cNvPr id="1335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1335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ru-RU"/>
              </a:p>
            </p:txBody>
          </p:sp>
        </p:grpSp>
      </p:grpSp>
      <p:sp>
        <p:nvSpPr>
          <p:cNvPr id="1335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335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335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defRPr>
            </a:lvl1pPr>
          </a:lstStyle>
          <a:p>
            <a:pPr>
              <a:defRPr/>
            </a:pPr>
            <a:endParaRPr lang="ru-RU"/>
          </a:p>
        </p:txBody>
      </p:sp>
      <p:sp>
        <p:nvSpPr>
          <p:cNvPr id="1335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defRPr>
            </a:lvl1pPr>
          </a:lstStyle>
          <a:p>
            <a:pPr>
              <a:defRPr/>
            </a:pPr>
            <a:endParaRPr lang="ru-RU"/>
          </a:p>
        </p:txBody>
      </p:sp>
      <p:sp>
        <p:nvSpPr>
          <p:cNvPr id="1335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defRPr>
            </a:lvl1pPr>
          </a:lstStyle>
          <a:p>
            <a:pPr>
              <a:defRPr/>
            </a:pPr>
            <a:fld id="{7FA03775-5917-4173-8712-507D966843CE}"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3678"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spd="slow">
    <p:diamond/>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__________Microsoft_Office_Excel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title"/>
          </p:nvPr>
        </p:nvSpPr>
        <p:spPr>
          <a:xfrm>
            <a:off x="0" y="2514600"/>
            <a:ext cx="9144000" cy="1066800"/>
          </a:xfrm>
        </p:spPr>
        <p:txBody>
          <a:bodyPr/>
          <a:lstStyle/>
          <a:p>
            <a:pPr eaLnBrk="1" hangingPunct="1"/>
            <a:r>
              <a:rPr lang="ru-RU" b="1" i="1" smtClean="0">
                <a:effectLst/>
              </a:rPr>
              <a:t/>
            </a:r>
            <a:br>
              <a:rPr lang="ru-RU" b="1" i="1" smtClean="0">
                <a:effectLst/>
              </a:rPr>
            </a:br>
            <a:r>
              <a:rPr lang="ru-RU" sz="4800" b="1" i="1" smtClean="0">
                <a:effectLst/>
              </a:rPr>
              <a:t>УРОК ЧИСТОЙ ВОДЫ</a:t>
            </a:r>
            <a:br>
              <a:rPr lang="ru-RU" sz="4800" b="1" i="1" smtClean="0">
                <a:effectLst/>
              </a:rPr>
            </a:br>
            <a:r>
              <a:rPr lang="ru-RU" sz="4800" b="1" smtClean="0">
                <a:effectLst/>
              </a:rPr>
              <a:t> </a:t>
            </a:r>
            <a:r>
              <a:rPr lang="ru-RU" sz="2800" b="1" smtClean="0">
                <a:solidFill>
                  <a:srgbClr val="FF0000"/>
                </a:solidFill>
                <a:effectLst/>
              </a:rPr>
              <a:t>для учащихся 4-х классов</a:t>
            </a:r>
          </a:p>
        </p:txBody>
      </p:sp>
      <p:sp>
        <p:nvSpPr>
          <p:cNvPr id="6151" name="Rectangle 7"/>
          <p:cNvSpPr>
            <a:spLocks noGrp="1" noChangeArrowheads="1"/>
          </p:cNvSpPr>
          <p:nvPr>
            <p:ph type="body" sz="half" idx="1"/>
          </p:nvPr>
        </p:nvSpPr>
        <p:spPr>
          <a:xfrm>
            <a:off x="0" y="6096000"/>
            <a:ext cx="9144000" cy="609600"/>
          </a:xfrm>
        </p:spPr>
        <p:txBody>
          <a:bodyPr/>
          <a:lstStyle/>
          <a:p>
            <a:pPr algn="ctr" eaLnBrk="1" hangingPunct="1">
              <a:buFont typeface="Wingdings" pitchFamily="2" charset="2"/>
              <a:buNone/>
              <a:defRPr/>
            </a:pPr>
            <a:r>
              <a:rPr lang="ru-RU" dirty="0" smtClean="0"/>
              <a:t>МОУ СОШ № 26 Карпова С. А.</a:t>
            </a:r>
          </a:p>
        </p:txBody>
      </p:sp>
    </p:spTree>
  </p:cSld>
  <p:clrMapOvr>
    <a:masterClrMapping/>
  </p:clrMapOvr>
  <p:transition spd="slow">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447800"/>
          </a:xfrm>
        </p:spPr>
        <p:txBody>
          <a:bodyPr/>
          <a:lstStyle/>
          <a:p>
            <a:pPr eaLnBrk="1" hangingPunct="1"/>
            <a:r>
              <a:rPr lang="ru-RU" b="1" smtClean="0">
                <a:effectLst/>
              </a:rPr>
              <a:t>В целом из 10 жителей планеты:</a:t>
            </a:r>
          </a:p>
        </p:txBody>
      </p:sp>
      <p:sp>
        <p:nvSpPr>
          <p:cNvPr id="13315" name="Rectangle 3"/>
          <p:cNvSpPr>
            <a:spLocks noGrp="1" noChangeArrowheads="1"/>
          </p:cNvSpPr>
          <p:nvPr>
            <p:ph type="body" idx="1"/>
          </p:nvPr>
        </p:nvSpPr>
        <p:spPr>
          <a:xfrm>
            <a:off x="0" y="1600200"/>
            <a:ext cx="9144000" cy="5257800"/>
          </a:xfrm>
        </p:spPr>
        <p:txBody>
          <a:bodyPr/>
          <a:lstStyle/>
          <a:p>
            <a:pPr eaLnBrk="1" hangingPunct="1"/>
            <a:r>
              <a:rPr lang="ru-RU" smtClean="0">
                <a:effectLst/>
              </a:rPr>
              <a:t>5 имеют доступ к водопроводу в своем доме;</a:t>
            </a:r>
          </a:p>
          <a:p>
            <a:pPr eaLnBrk="1" hangingPunct="1"/>
            <a:r>
              <a:rPr lang="ru-RU" smtClean="0">
                <a:effectLst/>
              </a:rPr>
              <a:t>4 не имеют приемлемого с санитарной точки зрения туалета;</a:t>
            </a:r>
          </a:p>
          <a:p>
            <a:pPr eaLnBrk="1" hangingPunct="1"/>
            <a:r>
              <a:rPr lang="ru-RU" smtClean="0">
                <a:effectLst/>
              </a:rPr>
              <a:t>3 получают воду из безопасных источников (регулярно инспектируемый колодец, артезианская скважина и пр.);</a:t>
            </a:r>
          </a:p>
          <a:p>
            <a:pPr eaLnBrk="1" hangingPunct="1"/>
            <a:r>
              <a:rPr lang="ru-RU" smtClean="0">
                <a:effectLst/>
              </a:rPr>
              <a:t>2 не имеют доступа к удобным и безопасным источникам.</a:t>
            </a:r>
          </a:p>
        </p:txBody>
      </p:sp>
    </p:spTree>
  </p:cSld>
  <p:clrMapOvr>
    <a:masterClrMapping/>
  </p:clrMapOvr>
  <p:transition spd="slow">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76250"/>
            <a:ext cx="8229600" cy="792163"/>
          </a:xfrm>
        </p:spPr>
        <p:txBody>
          <a:bodyPr/>
          <a:lstStyle/>
          <a:p>
            <a:pPr eaLnBrk="1" hangingPunct="1">
              <a:defRPr/>
            </a:pPr>
            <a:r>
              <a:rPr lang="ru-RU" b="1" smtClean="0"/>
              <a:t>ЗНАЕТЕ ЛИ ВЫ ЧТО…</a:t>
            </a:r>
          </a:p>
        </p:txBody>
      </p:sp>
      <p:sp>
        <p:nvSpPr>
          <p:cNvPr id="192515" name="Text Box 3"/>
          <p:cNvSpPr txBox="1">
            <a:spLocks noChangeArrowheads="1"/>
          </p:cNvSpPr>
          <p:nvPr/>
        </p:nvSpPr>
        <p:spPr bwMode="auto">
          <a:xfrm>
            <a:off x="254000" y="1555750"/>
            <a:ext cx="8532813" cy="1016000"/>
          </a:xfrm>
          <a:prstGeom prst="rect">
            <a:avLst/>
          </a:prstGeom>
          <a:solidFill>
            <a:schemeClr val="tx1"/>
          </a:solidFill>
          <a:ln w="9525">
            <a:solidFill>
              <a:schemeClr val="bg1"/>
            </a:solidFill>
            <a:miter lim="800000"/>
            <a:headEnd/>
            <a:tailEnd/>
          </a:ln>
        </p:spPr>
        <p:txBody>
          <a:bodyPr>
            <a:spAutoFit/>
          </a:bodyPr>
          <a:lstStyle/>
          <a:p>
            <a:pPr>
              <a:spcBef>
                <a:spcPct val="50000"/>
              </a:spcBef>
            </a:pPr>
            <a:r>
              <a:rPr lang="ru-RU" sz="2000">
                <a:solidFill>
                  <a:schemeClr val="bg1"/>
                </a:solidFill>
              </a:rPr>
              <a:t>…самым крупным водоемом на Земле является Мировой океан, его площадь 361,2 млн км2, средняя глубина 3,8 км, а объем воды в нем 1370 млн км3</a:t>
            </a:r>
            <a:r>
              <a:rPr lang="ru-RU" sz="2000"/>
              <a:t> </a:t>
            </a:r>
          </a:p>
        </p:txBody>
      </p:sp>
      <p:sp>
        <p:nvSpPr>
          <p:cNvPr id="192516" name="Text Box 4"/>
          <p:cNvSpPr txBox="1">
            <a:spLocks noChangeArrowheads="1"/>
          </p:cNvSpPr>
          <p:nvPr/>
        </p:nvSpPr>
        <p:spPr bwMode="auto">
          <a:xfrm>
            <a:off x="254000" y="3071813"/>
            <a:ext cx="8532813" cy="406400"/>
          </a:xfrm>
          <a:prstGeom prst="rect">
            <a:avLst/>
          </a:prstGeom>
          <a:solidFill>
            <a:schemeClr val="tx1"/>
          </a:solidFill>
          <a:ln w="9525">
            <a:solidFill>
              <a:schemeClr val="bg2"/>
            </a:solidFill>
            <a:miter lim="800000"/>
            <a:headEnd/>
            <a:tailEnd/>
          </a:ln>
        </p:spPr>
        <p:txBody>
          <a:bodyPr>
            <a:spAutoFit/>
          </a:bodyPr>
          <a:lstStyle/>
          <a:p>
            <a:pPr>
              <a:spcBef>
                <a:spcPct val="50000"/>
              </a:spcBef>
            </a:pPr>
            <a:r>
              <a:rPr lang="ru-RU" sz="2000">
                <a:solidFill>
                  <a:schemeClr val="bg1"/>
                </a:solidFill>
              </a:rPr>
              <a:t>Самое безводное место на планете – пустыня Атакама в Чили </a:t>
            </a:r>
          </a:p>
        </p:txBody>
      </p:sp>
      <p:sp>
        <p:nvSpPr>
          <p:cNvPr id="192517" name="Text Box 5"/>
          <p:cNvSpPr txBox="1">
            <a:spLocks noChangeArrowheads="1"/>
          </p:cNvSpPr>
          <p:nvPr/>
        </p:nvSpPr>
        <p:spPr bwMode="auto">
          <a:xfrm>
            <a:off x="254000" y="4214813"/>
            <a:ext cx="8532813" cy="711200"/>
          </a:xfrm>
          <a:prstGeom prst="rect">
            <a:avLst/>
          </a:prstGeom>
          <a:solidFill>
            <a:schemeClr val="tx1"/>
          </a:solidFill>
          <a:ln w="9525">
            <a:solidFill>
              <a:schemeClr val="bg1"/>
            </a:solidFill>
            <a:miter lim="800000"/>
            <a:headEnd/>
            <a:tailEnd/>
          </a:ln>
        </p:spPr>
        <p:txBody>
          <a:bodyPr>
            <a:spAutoFit/>
          </a:bodyPr>
          <a:lstStyle/>
          <a:p>
            <a:pPr>
              <a:spcBef>
                <a:spcPct val="50000"/>
              </a:spcBef>
            </a:pPr>
            <a:r>
              <a:rPr lang="ru-RU" sz="2000">
                <a:solidFill>
                  <a:schemeClr val="bg1"/>
                </a:solidFill>
              </a:rPr>
              <a:t>Самый большой резервуар питьевой воды - озеро Байкал. Его объем - 23 000 куб. км </a:t>
            </a:r>
          </a:p>
        </p:txBody>
      </p:sp>
      <p:sp>
        <p:nvSpPr>
          <p:cNvPr id="192521" name="Text Box 9"/>
          <p:cNvSpPr txBox="1">
            <a:spLocks noChangeArrowheads="1"/>
          </p:cNvSpPr>
          <p:nvPr/>
        </p:nvSpPr>
        <p:spPr bwMode="auto">
          <a:xfrm>
            <a:off x="254000" y="5661025"/>
            <a:ext cx="8532813" cy="711200"/>
          </a:xfrm>
          <a:prstGeom prst="rect">
            <a:avLst/>
          </a:prstGeom>
          <a:solidFill>
            <a:schemeClr val="tx1"/>
          </a:solidFill>
          <a:ln w="9525">
            <a:solidFill>
              <a:schemeClr val="bg1"/>
            </a:solidFill>
            <a:miter lim="800000"/>
            <a:headEnd/>
            <a:tailEnd/>
          </a:ln>
        </p:spPr>
        <p:txBody>
          <a:bodyPr>
            <a:spAutoFit/>
          </a:bodyPr>
          <a:lstStyle/>
          <a:p>
            <a:pPr>
              <a:spcBef>
                <a:spcPct val="50000"/>
              </a:spcBef>
            </a:pPr>
            <a:r>
              <a:rPr lang="ru-RU" sz="2000">
                <a:solidFill>
                  <a:schemeClr val="bg1"/>
                </a:solidFill>
              </a:rPr>
              <a:t>…самый глубокий океан Земли – Тихий; его наибольшая глубина равна 10,8 километра.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2515"/>
                                        </p:tgtEl>
                                        <p:attrNameLst>
                                          <p:attrName>style.visibility</p:attrName>
                                        </p:attrNameLst>
                                      </p:cBhvr>
                                      <p:to>
                                        <p:strVal val="visible"/>
                                      </p:to>
                                    </p:set>
                                    <p:anim calcmode="lin" valueType="num">
                                      <p:cBhvr additive="base">
                                        <p:cTn id="7" dur="500" fill="hold"/>
                                        <p:tgtEl>
                                          <p:spTgt spid="192515"/>
                                        </p:tgtEl>
                                        <p:attrNameLst>
                                          <p:attrName>ppt_x</p:attrName>
                                        </p:attrNameLst>
                                      </p:cBhvr>
                                      <p:tavLst>
                                        <p:tav tm="0">
                                          <p:val>
                                            <p:strVal val="0-#ppt_w/2"/>
                                          </p:val>
                                        </p:tav>
                                        <p:tav tm="100000">
                                          <p:val>
                                            <p:strVal val="#ppt_x"/>
                                          </p:val>
                                        </p:tav>
                                      </p:tavLst>
                                    </p:anim>
                                    <p:anim calcmode="lin" valueType="num">
                                      <p:cBhvr additive="base">
                                        <p:cTn id="8" dur="500" fill="hold"/>
                                        <p:tgtEl>
                                          <p:spTgt spid="1925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2516"/>
                                        </p:tgtEl>
                                        <p:attrNameLst>
                                          <p:attrName>style.visibility</p:attrName>
                                        </p:attrNameLst>
                                      </p:cBhvr>
                                      <p:to>
                                        <p:strVal val="visible"/>
                                      </p:to>
                                    </p:set>
                                    <p:anim calcmode="lin" valueType="num">
                                      <p:cBhvr additive="base">
                                        <p:cTn id="13" dur="500" fill="hold"/>
                                        <p:tgtEl>
                                          <p:spTgt spid="192516"/>
                                        </p:tgtEl>
                                        <p:attrNameLst>
                                          <p:attrName>ppt_x</p:attrName>
                                        </p:attrNameLst>
                                      </p:cBhvr>
                                      <p:tavLst>
                                        <p:tav tm="0">
                                          <p:val>
                                            <p:strVal val="1+#ppt_w/2"/>
                                          </p:val>
                                        </p:tav>
                                        <p:tav tm="100000">
                                          <p:val>
                                            <p:strVal val="#ppt_x"/>
                                          </p:val>
                                        </p:tav>
                                      </p:tavLst>
                                    </p:anim>
                                    <p:anim calcmode="lin" valueType="num">
                                      <p:cBhvr additive="base">
                                        <p:cTn id="14" dur="500" fill="hold"/>
                                        <p:tgtEl>
                                          <p:spTgt spid="1925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2517"/>
                                        </p:tgtEl>
                                        <p:attrNameLst>
                                          <p:attrName>style.visibility</p:attrName>
                                        </p:attrNameLst>
                                      </p:cBhvr>
                                      <p:to>
                                        <p:strVal val="visible"/>
                                      </p:to>
                                    </p:set>
                                    <p:anim calcmode="lin" valueType="num">
                                      <p:cBhvr additive="base">
                                        <p:cTn id="19" dur="500" fill="hold"/>
                                        <p:tgtEl>
                                          <p:spTgt spid="192517"/>
                                        </p:tgtEl>
                                        <p:attrNameLst>
                                          <p:attrName>ppt_x</p:attrName>
                                        </p:attrNameLst>
                                      </p:cBhvr>
                                      <p:tavLst>
                                        <p:tav tm="0">
                                          <p:val>
                                            <p:strVal val="0-#ppt_w/2"/>
                                          </p:val>
                                        </p:tav>
                                        <p:tav tm="100000">
                                          <p:val>
                                            <p:strVal val="#ppt_x"/>
                                          </p:val>
                                        </p:tav>
                                      </p:tavLst>
                                    </p:anim>
                                    <p:anim calcmode="lin" valueType="num">
                                      <p:cBhvr additive="base">
                                        <p:cTn id="20"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2521"/>
                                        </p:tgtEl>
                                        <p:attrNameLst>
                                          <p:attrName>style.visibility</p:attrName>
                                        </p:attrNameLst>
                                      </p:cBhvr>
                                      <p:to>
                                        <p:strVal val="visible"/>
                                      </p:to>
                                    </p:set>
                                    <p:anim calcmode="lin" valueType="num">
                                      <p:cBhvr additive="base">
                                        <p:cTn id="25" dur="500" fill="hold"/>
                                        <p:tgtEl>
                                          <p:spTgt spid="192521"/>
                                        </p:tgtEl>
                                        <p:attrNameLst>
                                          <p:attrName>ppt_x</p:attrName>
                                        </p:attrNameLst>
                                      </p:cBhvr>
                                      <p:tavLst>
                                        <p:tav tm="0">
                                          <p:val>
                                            <p:strVal val="0-#ppt_w/2"/>
                                          </p:val>
                                        </p:tav>
                                        <p:tav tm="100000">
                                          <p:val>
                                            <p:strVal val="#ppt_x"/>
                                          </p:val>
                                        </p:tav>
                                      </p:tavLst>
                                    </p:anim>
                                    <p:anim calcmode="lin" valueType="num">
                                      <p:cBhvr additive="base">
                                        <p:cTn id="26" dur="500" fill="hold"/>
                                        <p:tgtEl>
                                          <p:spTgt spid="1925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animBg="1"/>
      <p:bldP spid="192516" grpId="0" animBg="1"/>
      <p:bldP spid="192517" grpId="0" animBg="1"/>
      <p:bldP spid="1925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9331_2"/>
          <p:cNvPicPr>
            <a:picLocks noChangeAspect="1" noChangeArrowheads="1"/>
          </p:cNvPicPr>
          <p:nvPr/>
        </p:nvPicPr>
        <p:blipFill>
          <a:blip r:embed="rId2"/>
          <a:srcRect/>
          <a:stretch>
            <a:fillRect/>
          </a:stretch>
        </p:blipFill>
        <p:spPr bwMode="auto">
          <a:xfrm>
            <a:off x="0" y="981075"/>
            <a:ext cx="9144000" cy="5938838"/>
          </a:xfrm>
          <a:prstGeom prst="rect">
            <a:avLst/>
          </a:prstGeom>
          <a:noFill/>
          <a:ln w="9525">
            <a:noFill/>
            <a:miter lim="800000"/>
            <a:headEnd/>
            <a:tailEnd/>
          </a:ln>
        </p:spPr>
      </p:pic>
      <p:sp>
        <p:nvSpPr>
          <p:cNvPr id="182275" name="Rectangle 3"/>
          <p:cNvSpPr>
            <a:spLocks noGrp="1" noChangeArrowheads="1"/>
          </p:cNvSpPr>
          <p:nvPr>
            <p:ph type="title"/>
          </p:nvPr>
        </p:nvSpPr>
        <p:spPr>
          <a:xfrm>
            <a:off x="0" y="-26988"/>
            <a:ext cx="9144000" cy="1008063"/>
          </a:xfrm>
          <a:solidFill>
            <a:schemeClr val="tx2"/>
          </a:solidFill>
          <a:ln>
            <a:solidFill>
              <a:schemeClr val="tx1"/>
            </a:solidFill>
          </a:ln>
        </p:spPr>
        <p:txBody>
          <a:bodyPr/>
          <a:lstStyle/>
          <a:p>
            <a:pPr eaLnBrk="1" hangingPunct="1">
              <a:defRPr/>
            </a:pPr>
            <a:r>
              <a:rPr lang="ru-RU" sz="4000" b="1" smtClean="0">
                <a:solidFill>
                  <a:srgbClr val="000000"/>
                </a:solidFill>
                <a:effectLst>
                  <a:outerShdw blurRad="38100" dist="38100" dir="2700000" algn="tl">
                    <a:srgbClr val="C0C0C0"/>
                  </a:outerShdw>
                </a:effectLst>
              </a:rPr>
              <a:t>ВОДА В ОРГАНИЗМЕ ЧЕЛОВЕКА</a:t>
            </a:r>
          </a:p>
        </p:txBody>
      </p:sp>
      <p:pic>
        <p:nvPicPr>
          <p:cNvPr id="182276" name="Picture 4" descr="1058462304-0"/>
          <p:cNvPicPr>
            <a:picLocks noChangeAspect="1" noChangeArrowheads="1"/>
          </p:cNvPicPr>
          <p:nvPr/>
        </p:nvPicPr>
        <p:blipFill>
          <a:blip r:embed="rId3"/>
          <a:srcRect/>
          <a:stretch>
            <a:fillRect/>
          </a:stretch>
        </p:blipFill>
        <p:spPr bwMode="auto">
          <a:xfrm>
            <a:off x="2811463" y="1052513"/>
            <a:ext cx="3416300" cy="5805487"/>
          </a:xfrm>
          <a:prstGeom prst="rect">
            <a:avLst/>
          </a:prstGeom>
          <a:noFill/>
          <a:ln w="9525">
            <a:noFill/>
            <a:miter lim="800000"/>
            <a:headEnd/>
            <a:tailEnd/>
          </a:ln>
        </p:spPr>
      </p:pic>
      <p:sp>
        <p:nvSpPr>
          <p:cNvPr id="182277" name="Text Box 5"/>
          <p:cNvSpPr txBox="1">
            <a:spLocks noChangeArrowheads="1"/>
          </p:cNvSpPr>
          <p:nvPr/>
        </p:nvSpPr>
        <p:spPr bwMode="auto">
          <a:xfrm>
            <a:off x="250825" y="3284538"/>
            <a:ext cx="2701925" cy="2225675"/>
          </a:xfrm>
          <a:prstGeom prst="rect">
            <a:avLst/>
          </a:prstGeom>
          <a:noFill/>
          <a:ln w="9525">
            <a:noFill/>
            <a:miter lim="800000"/>
            <a:headEnd/>
            <a:tailEnd/>
          </a:ln>
        </p:spPr>
        <p:txBody>
          <a:bodyPr>
            <a:spAutoFit/>
          </a:bodyPr>
          <a:lstStyle/>
          <a:p>
            <a:pPr>
              <a:spcBef>
                <a:spcPct val="50000"/>
              </a:spcBef>
            </a:pPr>
            <a:r>
              <a:rPr lang="ru-RU" sz="2000" b="1">
                <a:solidFill>
                  <a:schemeClr val="tx2"/>
                </a:solidFill>
              </a:rPr>
              <a:t>Вода составляет около 80% массы тела ребенка и примерно 70% массы тела взрослого человека.</a:t>
            </a:r>
            <a:r>
              <a:rPr lang="ru-RU"/>
              <a:t> </a:t>
            </a:r>
          </a:p>
        </p:txBody>
      </p:sp>
      <p:sp>
        <p:nvSpPr>
          <p:cNvPr id="182278" name="Text Box 6"/>
          <p:cNvSpPr txBox="1">
            <a:spLocks noChangeArrowheads="1"/>
          </p:cNvSpPr>
          <p:nvPr/>
        </p:nvSpPr>
        <p:spPr bwMode="auto">
          <a:xfrm>
            <a:off x="6372225" y="2420938"/>
            <a:ext cx="2520950" cy="1311275"/>
          </a:xfrm>
          <a:prstGeom prst="rect">
            <a:avLst/>
          </a:prstGeom>
          <a:noFill/>
          <a:ln w="9525">
            <a:noFill/>
            <a:miter lim="800000"/>
            <a:headEnd/>
            <a:tailEnd/>
          </a:ln>
        </p:spPr>
        <p:txBody>
          <a:bodyPr>
            <a:spAutoFit/>
          </a:bodyPr>
          <a:lstStyle/>
          <a:p>
            <a:pPr algn="r">
              <a:spcBef>
                <a:spcPct val="50000"/>
              </a:spcBef>
            </a:pPr>
            <a:r>
              <a:rPr lang="ru-RU" sz="2000" b="1"/>
              <a:t>Если человек теряет хотя бы 20 % воды, то наступает смерть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2276"/>
                                        </p:tgtEl>
                                        <p:attrNameLst>
                                          <p:attrName>style.visibility</p:attrName>
                                        </p:attrNameLst>
                                      </p:cBhvr>
                                      <p:to>
                                        <p:strVal val="visible"/>
                                      </p:to>
                                    </p:set>
                                    <p:anim calcmode="lin" valueType="num">
                                      <p:cBhvr>
                                        <p:cTn id="7" dur="500" fill="hold"/>
                                        <p:tgtEl>
                                          <p:spTgt spid="182276"/>
                                        </p:tgtEl>
                                        <p:attrNameLst>
                                          <p:attrName>ppt_w</p:attrName>
                                        </p:attrNameLst>
                                      </p:cBhvr>
                                      <p:tavLst>
                                        <p:tav tm="0">
                                          <p:val>
                                            <p:fltVal val="0"/>
                                          </p:val>
                                        </p:tav>
                                        <p:tav tm="100000">
                                          <p:val>
                                            <p:strVal val="#ppt_w"/>
                                          </p:val>
                                        </p:tav>
                                      </p:tavLst>
                                    </p:anim>
                                    <p:anim calcmode="lin" valueType="num">
                                      <p:cBhvr>
                                        <p:cTn id="8" dur="500" fill="hold"/>
                                        <p:tgtEl>
                                          <p:spTgt spid="18227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82277"/>
                                        </p:tgtEl>
                                        <p:attrNameLst>
                                          <p:attrName>style.visibility</p:attrName>
                                        </p:attrNameLst>
                                      </p:cBhvr>
                                      <p:to>
                                        <p:strVal val="visible"/>
                                      </p:to>
                                    </p:set>
                                    <p:anim calcmode="discrete" valueType="clr">
                                      <p:cBhvr override="childStyle">
                                        <p:cTn id="13" dur="80"/>
                                        <p:tgtEl>
                                          <p:spTgt spid="18227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82277"/>
                                        </p:tgtEl>
                                        <p:attrNameLst>
                                          <p:attrName>fillcolor</p:attrName>
                                        </p:attrNameLst>
                                      </p:cBhvr>
                                      <p:tavLst>
                                        <p:tav tm="0">
                                          <p:val>
                                            <p:clrVal>
                                              <a:schemeClr val="accent2"/>
                                            </p:clrVal>
                                          </p:val>
                                        </p:tav>
                                        <p:tav tm="50000">
                                          <p:val>
                                            <p:clrVal>
                                              <a:schemeClr val="hlink"/>
                                            </p:clrVal>
                                          </p:val>
                                        </p:tav>
                                      </p:tavLst>
                                    </p:anim>
                                    <p:set>
                                      <p:cBhvr>
                                        <p:cTn id="15" dur="80"/>
                                        <p:tgtEl>
                                          <p:spTgt spid="18227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82278"/>
                                        </p:tgtEl>
                                        <p:attrNameLst>
                                          <p:attrName>style.visibility</p:attrName>
                                        </p:attrNameLst>
                                      </p:cBhvr>
                                      <p:to>
                                        <p:strVal val="visible"/>
                                      </p:to>
                                    </p:set>
                                    <p:animEffect transition="in" filter="wipe(down)">
                                      <p:cBhvr>
                                        <p:cTn id="20" dur="580">
                                          <p:stCondLst>
                                            <p:cond delay="0"/>
                                          </p:stCondLst>
                                        </p:cTn>
                                        <p:tgtEl>
                                          <p:spTgt spid="182278"/>
                                        </p:tgtEl>
                                      </p:cBhvr>
                                    </p:animEffect>
                                    <p:anim calcmode="lin" valueType="num">
                                      <p:cBhvr>
                                        <p:cTn id="21" dur="1822" tmFilter="0,0; 0.14,0.36; 0.43,0.73; 0.71,0.91; 1.0,1.0">
                                          <p:stCondLst>
                                            <p:cond delay="0"/>
                                          </p:stCondLst>
                                        </p:cTn>
                                        <p:tgtEl>
                                          <p:spTgt spid="18227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8227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8227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8227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82278"/>
                                        </p:tgtEl>
                                        <p:attrNameLst>
                                          <p:attrName>ppt_y</p:attrName>
                                        </p:attrNameLst>
                                      </p:cBhvr>
                                      <p:tavLst>
                                        <p:tav tm="0" fmla="#ppt_y-sin(pi*$)/81">
                                          <p:val>
                                            <p:fltVal val="0"/>
                                          </p:val>
                                        </p:tav>
                                        <p:tav tm="100000">
                                          <p:val>
                                            <p:fltVal val="1"/>
                                          </p:val>
                                        </p:tav>
                                      </p:tavLst>
                                    </p:anim>
                                    <p:animScale>
                                      <p:cBhvr>
                                        <p:cTn id="26" dur="26">
                                          <p:stCondLst>
                                            <p:cond delay="650"/>
                                          </p:stCondLst>
                                        </p:cTn>
                                        <p:tgtEl>
                                          <p:spTgt spid="182278"/>
                                        </p:tgtEl>
                                      </p:cBhvr>
                                      <p:to x="100000" y="60000"/>
                                    </p:animScale>
                                    <p:animScale>
                                      <p:cBhvr>
                                        <p:cTn id="27" dur="166" decel="50000">
                                          <p:stCondLst>
                                            <p:cond delay="676"/>
                                          </p:stCondLst>
                                        </p:cTn>
                                        <p:tgtEl>
                                          <p:spTgt spid="182278"/>
                                        </p:tgtEl>
                                      </p:cBhvr>
                                      <p:to x="100000" y="100000"/>
                                    </p:animScale>
                                    <p:animScale>
                                      <p:cBhvr>
                                        <p:cTn id="28" dur="26">
                                          <p:stCondLst>
                                            <p:cond delay="1312"/>
                                          </p:stCondLst>
                                        </p:cTn>
                                        <p:tgtEl>
                                          <p:spTgt spid="182278"/>
                                        </p:tgtEl>
                                      </p:cBhvr>
                                      <p:to x="100000" y="80000"/>
                                    </p:animScale>
                                    <p:animScale>
                                      <p:cBhvr>
                                        <p:cTn id="29" dur="166" decel="50000">
                                          <p:stCondLst>
                                            <p:cond delay="1338"/>
                                          </p:stCondLst>
                                        </p:cTn>
                                        <p:tgtEl>
                                          <p:spTgt spid="182278"/>
                                        </p:tgtEl>
                                      </p:cBhvr>
                                      <p:to x="100000" y="100000"/>
                                    </p:animScale>
                                    <p:animScale>
                                      <p:cBhvr>
                                        <p:cTn id="30" dur="26">
                                          <p:stCondLst>
                                            <p:cond delay="1642"/>
                                          </p:stCondLst>
                                        </p:cTn>
                                        <p:tgtEl>
                                          <p:spTgt spid="182278"/>
                                        </p:tgtEl>
                                      </p:cBhvr>
                                      <p:to x="100000" y="90000"/>
                                    </p:animScale>
                                    <p:animScale>
                                      <p:cBhvr>
                                        <p:cTn id="31" dur="166" decel="50000">
                                          <p:stCondLst>
                                            <p:cond delay="1668"/>
                                          </p:stCondLst>
                                        </p:cTn>
                                        <p:tgtEl>
                                          <p:spTgt spid="182278"/>
                                        </p:tgtEl>
                                      </p:cBhvr>
                                      <p:to x="100000" y="100000"/>
                                    </p:animScale>
                                    <p:animScale>
                                      <p:cBhvr>
                                        <p:cTn id="32" dur="26">
                                          <p:stCondLst>
                                            <p:cond delay="1808"/>
                                          </p:stCondLst>
                                        </p:cTn>
                                        <p:tgtEl>
                                          <p:spTgt spid="182278"/>
                                        </p:tgtEl>
                                      </p:cBhvr>
                                      <p:to x="100000" y="95000"/>
                                    </p:animScale>
                                    <p:animScale>
                                      <p:cBhvr>
                                        <p:cTn id="33" dur="166" decel="50000">
                                          <p:stCondLst>
                                            <p:cond delay="1834"/>
                                          </p:stCondLst>
                                        </p:cTn>
                                        <p:tgtEl>
                                          <p:spTgt spid="18227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iterate type="lt">
                                    <p:tmPct val="0"/>
                                  </p:iterate>
                                  <p:childTnLst>
                                    <p:anim calcmode="lin" valueType="num">
                                      <p:cBhvr additive="base">
                                        <p:cTn id="37" dur="500"/>
                                        <p:tgtEl>
                                          <p:spTgt spid="182277"/>
                                        </p:tgtEl>
                                        <p:attrNameLst>
                                          <p:attrName>ppt_x</p:attrName>
                                        </p:attrNameLst>
                                      </p:cBhvr>
                                      <p:tavLst>
                                        <p:tav tm="0">
                                          <p:val>
                                            <p:strVal val="ppt_x"/>
                                          </p:val>
                                        </p:tav>
                                        <p:tav tm="100000">
                                          <p:val>
                                            <p:strVal val="ppt_x"/>
                                          </p:val>
                                        </p:tav>
                                      </p:tavLst>
                                    </p:anim>
                                    <p:anim calcmode="lin" valueType="num">
                                      <p:cBhvr additive="base">
                                        <p:cTn id="38" dur="500"/>
                                        <p:tgtEl>
                                          <p:spTgt spid="182277"/>
                                        </p:tgtEl>
                                        <p:attrNameLst>
                                          <p:attrName>ppt_y</p:attrName>
                                        </p:attrNameLst>
                                      </p:cBhvr>
                                      <p:tavLst>
                                        <p:tav tm="0">
                                          <p:val>
                                            <p:strVal val="ppt_y"/>
                                          </p:val>
                                        </p:tav>
                                        <p:tav tm="100000">
                                          <p:val>
                                            <p:strVal val="1+ppt_h/2"/>
                                          </p:val>
                                        </p:tav>
                                      </p:tavLst>
                                    </p:anim>
                                    <p:set>
                                      <p:cBhvr>
                                        <p:cTn id="39" dur="1" fill="hold">
                                          <p:stCondLst>
                                            <p:cond delay="499"/>
                                          </p:stCondLst>
                                        </p:cTn>
                                        <p:tgtEl>
                                          <p:spTgt spid="182277"/>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182278"/>
                                        </p:tgtEl>
                                        <p:attrNameLst>
                                          <p:attrName>ppt_x</p:attrName>
                                        </p:attrNameLst>
                                      </p:cBhvr>
                                      <p:tavLst>
                                        <p:tav tm="0">
                                          <p:val>
                                            <p:strVal val="ppt_x"/>
                                          </p:val>
                                        </p:tav>
                                        <p:tav tm="100000">
                                          <p:val>
                                            <p:strVal val="ppt_x"/>
                                          </p:val>
                                        </p:tav>
                                      </p:tavLst>
                                    </p:anim>
                                    <p:anim calcmode="lin" valueType="num">
                                      <p:cBhvr additive="base">
                                        <p:cTn id="42" dur="500"/>
                                        <p:tgtEl>
                                          <p:spTgt spid="182278"/>
                                        </p:tgtEl>
                                        <p:attrNameLst>
                                          <p:attrName>ppt_y</p:attrName>
                                        </p:attrNameLst>
                                      </p:cBhvr>
                                      <p:tavLst>
                                        <p:tav tm="0">
                                          <p:val>
                                            <p:strVal val="ppt_y"/>
                                          </p:val>
                                        </p:tav>
                                        <p:tav tm="100000">
                                          <p:val>
                                            <p:strVal val="1+ppt_h/2"/>
                                          </p:val>
                                        </p:tav>
                                      </p:tavLst>
                                    </p:anim>
                                    <p:set>
                                      <p:cBhvr>
                                        <p:cTn id="43" dur="1" fill="hold">
                                          <p:stCondLst>
                                            <p:cond delay="499"/>
                                          </p:stCondLst>
                                        </p:cTn>
                                        <p:tgtEl>
                                          <p:spTgt spid="182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p:bldP spid="182277" grpId="1"/>
      <p:bldP spid="182278" grpId="0"/>
      <p:bldP spid="18227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0" y="-26988"/>
            <a:ext cx="9144000" cy="792163"/>
          </a:xfrm>
          <a:solidFill>
            <a:schemeClr val="tx1"/>
          </a:solidFill>
        </p:spPr>
        <p:txBody>
          <a:bodyPr/>
          <a:lstStyle/>
          <a:p>
            <a:pPr eaLnBrk="1" hangingPunct="1">
              <a:defRPr/>
            </a:pPr>
            <a:r>
              <a:rPr lang="ru-RU" b="1" smtClean="0">
                <a:solidFill>
                  <a:srgbClr val="000000"/>
                </a:solidFill>
                <a:effectLst>
                  <a:outerShdw blurRad="38100" dist="38100" dir="2700000" algn="tl">
                    <a:srgbClr val="C0C0C0"/>
                  </a:outerShdw>
                </a:effectLst>
              </a:rPr>
              <a:t>ПРЕДСТАВЬТЕ СЕБЕ</a:t>
            </a:r>
          </a:p>
        </p:txBody>
      </p:sp>
      <p:pic>
        <p:nvPicPr>
          <p:cNvPr id="16387" name="Picture 3" descr="вода в стакане"/>
          <p:cNvPicPr>
            <a:picLocks noChangeAspect="1" noChangeArrowheads="1"/>
          </p:cNvPicPr>
          <p:nvPr/>
        </p:nvPicPr>
        <p:blipFill>
          <a:blip r:embed="rId2"/>
          <a:srcRect/>
          <a:stretch>
            <a:fillRect/>
          </a:stretch>
        </p:blipFill>
        <p:spPr bwMode="auto">
          <a:xfrm>
            <a:off x="611188" y="1484313"/>
            <a:ext cx="3676650" cy="4595812"/>
          </a:xfrm>
          <a:prstGeom prst="rect">
            <a:avLst/>
          </a:prstGeom>
          <a:noFill/>
          <a:ln w="9525">
            <a:noFill/>
            <a:miter lim="800000"/>
            <a:headEnd/>
            <a:tailEnd/>
          </a:ln>
        </p:spPr>
      </p:pic>
      <p:sp>
        <p:nvSpPr>
          <p:cNvPr id="187396" name="Text Box 4"/>
          <p:cNvSpPr txBox="1">
            <a:spLocks noChangeArrowheads="1"/>
          </p:cNvSpPr>
          <p:nvPr/>
        </p:nvSpPr>
        <p:spPr bwMode="auto">
          <a:xfrm>
            <a:off x="4859338" y="1471613"/>
            <a:ext cx="3959225" cy="4478337"/>
          </a:xfrm>
          <a:prstGeom prst="rect">
            <a:avLst/>
          </a:prstGeom>
          <a:noFill/>
          <a:ln w="9525">
            <a:noFill/>
            <a:miter lim="800000"/>
            <a:headEnd/>
            <a:tailEnd/>
          </a:ln>
          <a:effectLst/>
        </p:spPr>
        <p:txBody>
          <a:bodyPr>
            <a:spAutoFit/>
          </a:bodyPr>
          <a:lstStyle/>
          <a:p>
            <a:pPr>
              <a:spcBef>
                <a:spcPct val="50000"/>
              </a:spcBef>
              <a:defRPr/>
            </a:pPr>
            <a:r>
              <a:rPr lang="ru-RU" sz="3200">
                <a:effectLst>
                  <a:outerShdw blurRad="38100" dist="38100" dir="2700000" algn="tl">
                    <a:srgbClr val="000000"/>
                  </a:outerShdw>
                </a:effectLst>
              </a:rPr>
              <a:t>Если представить земные запасы в виде полного стакана воды, то пресная вода составит всего лишь несколько капелек на дне этого стакана. </a:t>
            </a:r>
          </a:p>
        </p:txBody>
      </p:sp>
    </p:spTree>
  </p:cSld>
  <p:clrMapOvr>
    <a:masterClrMapping/>
  </p:clrMapOvr>
  <p:transition spd="slow">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990600"/>
          </a:xfrm>
        </p:spPr>
        <p:txBody>
          <a:bodyPr/>
          <a:lstStyle/>
          <a:p>
            <a:pPr eaLnBrk="1" hangingPunct="1"/>
            <a:r>
              <a:rPr lang="ru-RU" i="1" smtClean="0">
                <a:effectLst/>
              </a:rPr>
              <a:t>Водные ресурсы России</a:t>
            </a:r>
          </a:p>
        </p:txBody>
      </p:sp>
      <p:sp>
        <p:nvSpPr>
          <p:cNvPr id="17411" name="Rectangle 3"/>
          <p:cNvSpPr>
            <a:spLocks noGrp="1" noChangeArrowheads="1"/>
          </p:cNvSpPr>
          <p:nvPr>
            <p:ph type="body" idx="1"/>
          </p:nvPr>
        </p:nvSpPr>
        <p:spPr>
          <a:xfrm>
            <a:off x="0" y="1371600"/>
            <a:ext cx="9144000" cy="5486400"/>
          </a:xfrm>
        </p:spPr>
        <p:txBody>
          <a:bodyPr/>
          <a:lstStyle/>
          <a:p>
            <a:pPr eaLnBrk="1" hangingPunct="1">
              <a:lnSpc>
                <a:spcPct val="80000"/>
              </a:lnSpc>
            </a:pPr>
            <a:r>
              <a:rPr lang="ru-RU" sz="2000" smtClean="0">
                <a:effectLst/>
              </a:rPr>
              <a:t>Россия – страна с богатейшими водными ресурсами. Наша страна омывается водами 12 морей, принадлежащих трем океанам, а также внутриматериковым Каспийским морем. На территории России насчитывается свыше 2,5 млн. больших и малых рек, более 2 млн. озер, сотни тысяч болот и др. Именно в России сосредоточено 22% мировых запасов воды.</a:t>
            </a:r>
          </a:p>
          <a:p>
            <a:pPr eaLnBrk="1" hangingPunct="1">
              <a:lnSpc>
                <a:spcPct val="80000"/>
              </a:lnSpc>
            </a:pPr>
            <a:r>
              <a:rPr lang="ru-RU" sz="2000" smtClean="0">
                <a:effectLst/>
              </a:rPr>
              <a:t>Водные ресурсы используются как способ получения электроэнергии, транспортные артерии, как источник централизованного водоснабжения. Также реки и озера – это прекрасное место для отдыха.</a:t>
            </a:r>
          </a:p>
          <a:p>
            <a:pPr eaLnBrk="1" hangingPunct="1">
              <a:lnSpc>
                <a:spcPct val="80000"/>
              </a:lnSpc>
            </a:pPr>
            <a:r>
              <a:rPr lang="ru-RU" sz="2000" smtClean="0">
                <a:effectLst/>
              </a:rPr>
              <a:t>По территории России протекает свыше 120 тыс. рек длиной более 10 км и общей протяженностью свыше 2,3 млн. км.</a:t>
            </a:r>
          </a:p>
          <a:p>
            <a:pPr eaLnBrk="1" hangingPunct="1">
              <a:lnSpc>
                <a:spcPct val="80000"/>
              </a:lnSpc>
            </a:pPr>
            <a:r>
              <a:rPr lang="ru-RU" sz="2000" smtClean="0">
                <a:effectLst/>
              </a:rPr>
              <a:t>Благоприятные для судоходства участки рек имеют протяженность около 400 тыс. км. К бассейнам морей Северного Ледовитого океана относятся такие крупные реки, как Северная Двина, Печора, Обь, Енисей, Лена, Колыма. Горы и равнины Дальнего Востока дренируются реками, стекающими в моря Тихого океана (Амур, Анадырь и др.). В моря Атлантического океана стекают реки Дон,</a:t>
            </a:r>
          </a:p>
          <a:p>
            <a:pPr eaLnBrk="1" hangingPunct="1">
              <a:lnSpc>
                <a:spcPct val="80000"/>
              </a:lnSpc>
            </a:pPr>
            <a:r>
              <a:rPr lang="ru-RU" sz="2000" smtClean="0">
                <a:effectLst/>
              </a:rPr>
              <a:t>Кубань, Нева. Впадающие в Каспийское море Волга и Урал принадлежат бассейну внутреннего стока.</a:t>
            </a:r>
          </a:p>
        </p:txBody>
      </p:sp>
    </p:spTree>
  </p:cSld>
  <p:clrMapOvr>
    <a:masterClrMapping/>
  </p:clrMapOvr>
  <p:transition spd="slow">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0cc90a57aec2d7dee80fbd108e64b142_photo_gray_preview_800.jpg"/>
          <p:cNvPicPr>
            <a:picLocks noChangeAspect="1"/>
          </p:cNvPicPr>
          <p:nvPr/>
        </p:nvPicPr>
        <p:blipFill>
          <a:blip r:embed="rId2"/>
          <a:stretch>
            <a:fillRect/>
          </a:stretch>
        </p:blipFill>
        <p:spPr>
          <a:xfrm>
            <a:off x="-39688" y="0"/>
            <a:ext cx="9183688" cy="6858000"/>
          </a:xfrm>
          <a:prstGeom prst="rect">
            <a:avLst/>
          </a:prstGeom>
          <a:ln>
            <a:solidFill>
              <a:schemeClr val="tx2">
                <a:lumMod val="75000"/>
              </a:schemeClr>
            </a:solidFill>
          </a:ln>
        </p:spPr>
      </p:pic>
      <p:sp>
        <p:nvSpPr>
          <p:cNvPr id="2" name="TextBox 1"/>
          <p:cNvSpPr txBox="1"/>
          <p:nvPr/>
        </p:nvSpPr>
        <p:spPr>
          <a:xfrm>
            <a:off x="214313" y="214313"/>
            <a:ext cx="8429625" cy="708025"/>
          </a:xfrm>
          <a:prstGeom prst="rect">
            <a:avLst/>
          </a:prstGeom>
          <a:noFill/>
        </p:spPr>
        <p:txBody>
          <a:bodyPr>
            <a:spAutoFit/>
          </a:bodyPr>
          <a:lstStyle/>
          <a:p>
            <a:pPr algn="ctr" fontAlgn="auto">
              <a:spcBef>
                <a:spcPts val="0"/>
              </a:spcBef>
              <a:spcAft>
                <a:spcPts val="0"/>
              </a:spcAft>
              <a:defRPr/>
            </a:pPr>
            <a:r>
              <a:rPr lang="ru-RU" sz="4000" dirty="0">
                <a:solidFill>
                  <a:schemeClr val="accent1">
                    <a:lumMod val="50000"/>
                  </a:schemeClr>
                </a:solidFill>
                <a:latin typeface="Times New Roman" pitchFamily="18" charset="0"/>
                <a:cs typeface="Times New Roman" pitchFamily="18" charset="0"/>
              </a:rPr>
              <a:t>Явления природы и водные ресурсы</a:t>
            </a:r>
          </a:p>
        </p:txBody>
      </p:sp>
      <p:sp>
        <p:nvSpPr>
          <p:cNvPr id="3" name="TextBox 2"/>
          <p:cNvSpPr txBox="1"/>
          <p:nvPr/>
        </p:nvSpPr>
        <p:spPr>
          <a:xfrm>
            <a:off x="857250" y="1285875"/>
            <a:ext cx="1804988"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болото</a:t>
            </a:r>
          </a:p>
        </p:txBody>
      </p:sp>
      <p:sp>
        <p:nvSpPr>
          <p:cNvPr id="4" name="TextBox 3"/>
          <p:cNvSpPr txBox="1"/>
          <p:nvPr/>
        </p:nvSpPr>
        <p:spPr>
          <a:xfrm>
            <a:off x="1143000" y="2928938"/>
            <a:ext cx="2076450"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водопад</a:t>
            </a:r>
          </a:p>
        </p:txBody>
      </p:sp>
      <p:sp>
        <p:nvSpPr>
          <p:cNvPr id="5" name="TextBox 4"/>
          <p:cNvSpPr txBox="1"/>
          <p:nvPr/>
        </p:nvSpPr>
        <p:spPr>
          <a:xfrm>
            <a:off x="4500563" y="2500313"/>
            <a:ext cx="1227137"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град</a:t>
            </a:r>
          </a:p>
        </p:txBody>
      </p:sp>
      <p:sp>
        <p:nvSpPr>
          <p:cNvPr id="6" name="TextBox 5"/>
          <p:cNvSpPr txBox="1"/>
          <p:nvPr/>
        </p:nvSpPr>
        <p:spPr>
          <a:xfrm>
            <a:off x="2857500" y="2143125"/>
            <a:ext cx="995363"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лёд</a:t>
            </a:r>
          </a:p>
        </p:txBody>
      </p:sp>
      <p:sp>
        <p:nvSpPr>
          <p:cNvPr id="7" name="TextBox 6"/>
          <p:cNvSpPr txBox="1"/>
          <p:nvPr/>
        </p:nvSpPr>
        <p:spPr>
          <a:xfrm>
            <a:off x="6000750" y="1285875"/>
            <a:ext cx="1235075"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река</a:t>
            </a:r>
          </a:p>
        </p:txBody>
      </p:sp>
      <p:sp>
        <p:nvSpPr>
          <p:cNvPr id="8" name="TextBox 7"/>
          <p:cNvSpPr txBox="1"/>
          <p:nvPr/>
        </p:nvSpPr>
        <p:spPr>
          <a:xfrm>
            <a:off x="928688" y="4357688"/>
            <a:ext cx="1233487"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роса</a:t>
            </a:r>
          </a:p>
        </p:txBody>
      </p:sp>
      <p:sp>
        <p:nvSpPr>
          <p:cNvPr id="9" name="TextBox 8"/>
          <p:cNvSpPr txBox="1"/>
          <p:nvPr/>
        </p:nvSpPr>
        <p:spPr>
          <a:xfrm>
            <a:off x="4000500" y="3786188"/>
            <a:ext cx="1900238"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родник</a:t>
            </a:r>
          </a:p>
        </p:txBody>
      </p:sp>
      <p:sp>
        <p:nvSpPr>
          <p:cNvPr id="10" name="TextBox 9"/>
          <p:cNvSpPr txBox="1"/>
          <p:nvPr/>
        </p:nvSpPr>
        <p:spPr>
          <a:xfrm>
            <a:off x="6500813" y="3571875"/>
            <a:ext cx="2479675"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снежинка</a:t>
            </a:r>
          </a:p>
        </p:txBody>
      </p:sp>
      <p:sp>
        <p:nvSpPr>
          <p:cNvPr id="11" name="TextBox 10"/>
          <p:cNvSpPr txBox="1"/>
          <p:nvPr/>
        </p:nvSpPr>
        <p:spPr>
          <a:xfrm>
            <a:off x="6858000" y="2428875"/>
            <a:ext cx="1498600"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озеро</a:t>
            </a:r>
          </a:p>
        </p:txBody>
      </p:sp>
      <p:sp>
        <p:nvSpPr>
          <p:cNvPr id="13" name="TextBox 12"/>
          <p:cNvSpPr txBox="1"/>
          <p:nvPr/>
        </p:nvSpPr>
        <p:spPr>
          <a:xfrm>
            <a:off x="1142976" y="5715016"/>
            <a:ext cx="1342034" cy="707886"/>
          </a:xfrm>
          <a:prstGeom prst="rect">
            <a:avLst/>
          </a:prstGeom>
          <a:noFill/>
          <a:ln>
            <a:solidFill>
              <a:schemeClr val="tx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море</a:t>
            </a:r>
          </a:p>
        </p:txBody>
      </p:sp>
      <p:sp>
        <p:nvSpPr>
          <p:cNvPr id="14" name="TextBox 13"/>
          <p:cNvSpPr txBox="1"/>
          <p:nvPr/>
        </p:nvSpPr>
        <p:spPr>
          <a:xfrm>
            <a:off x="7000875" y="5214938"/>
            <a:ext cx="1355725" cy="708025"/>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ru-RU" sz="4000" dirty="0">
                <a:solidFill>
                  <a:schemeClr val="bg1"/>
                </a:solidFill>
                <a:effectLst>
                  <a:outerShdw blurRad="38100" dist="38100" dir="2700000" algn="tl">
                    <a:srgbClr val="000000">
                      <a:alpha val="43137"/>
                    </a:srgbClr>
                  </a:outerShdw>
                </a:effectLst>
                <a:latin typeface="+mn-lt"/>
              </a:rPr>
              <a:t>иней</a:t>
            </a:r>
          </a:p>
        </p:txBody>
      </p:sp>
      <p:sp>
        <p:nvSpPr>
          <p:cNvPr id="15" name="TextBox 14"/>
          <p:cNvSpPr txBox="1"/>
          <p:nvPr/>
        </p:nvSpPr>
        <p:spPr>
          <a:xfrm>
            <a:off x="3286125" y="5357813"/>
            <a:ext cx="3214688" cy="1200150"/>
          </a:xfrm>
          <a:prstGeom prst="rect">
            <a:avLst/>
          </a:prstGeom>
          <a:noFill/>
          <a:ln>
            <a:solidFill>
              <a:schemeClr val="tx2">
                <a:lumMod val="75000"/>
              </a:schemeClr>
            </a:solidFill>
          </a:ln>
        </p:spPr>
        <p:txBody>
          <a:bodyPr>
            <a:spAutoFit/>
          </a:bodyPr>
          <a:lstStyle/>
          <a:p>
            <a:pPr algn="ctr" fontAlgn="auto">
              <a:spcBef>
                <a:spcPts val="0"/>
              </a:spcBef>
              <a:spcAft>
                <a:spcPts val="0"/>
              </a:spcAft>
              <a:defRPr/>
            </a:pPr>
            <a:r>
              <a:rPr lang="ru-RU" sz="7200" dirty="0">
                <a:solidFill>
                  <a:schemeClr val="bg2">
                    <a:lumMod val="75000"/>
                  </a:schemeClr>
                </a:solidFill>
                <a:effectLst>
                  <a:outerShdw blurRad="38100" dist="38100" dir="2700000" algn="tl">
                    <a:srgbClr val="000000">
                      <a:alpha val="43137"/>
                    </a:srgbClr>
                  </a:outerShdw>
                </a:effectLst>
                <a:latin typeface="+mn-lt"/>
              </a:rPr>
              <a:t>вода</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1" descr="Изображение 01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untitlдл"/>
          <p:cNvPicPr>
            <a:picLocks noChangeAspect="1" noChangeArrowheads="1"/>
          </p:cNvPicPr>
          <p:nvPr/>
        </p:nvPicPr>
        <p:blipFill>
          <a:blip r:embed="rId2"/>
          <a:srcRect b="7698"/>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descr="092f429b8c9700b40439685a30c7f32c.jpg"/>
          <p:cNvPicPr>
            <a:picLocks noChangeAspect="1"/>
          </p:cNvPicPr>
          <p:nvPr/>
        </p:nvPicPr>
        <p:blipFill>
          <a:blip r:embed="rId2"/>
          <a:srcRect/>
          <a:stretch>
            <a:fillRect/>
          </a:stretch>
        </p:blipFill>
        <p:spPr bwMode="auto">
          <a:xfrm>
            <a:off x="4763" y="0"/>
            <a:ext cx="9139237" cy="6861175"/>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idx="4294967295"/>
          </p:nvPr>
        </p:nvSpPr>
        <p:spPr/>
        <p:txBody>
          <a:bodyPr/>
          <a:lstStyle/>
          <a:p>
            <a:pPr eaLnBrk="1" hangingPunct="1">
              <a:defRPr/>
            </a:pPr>
            <a:endParaRPr lang="ru-RU" dirty="0" smtClean="0"/>
          </a:p>
        </p:txBody>
      </p:sp>
      <p:pic>
        <p:nvPicPr>
          <p:cNvPr id="30724" name="Picture 4" descr="Долина реки Енисей"/>
          <p:cNvPicPr>
            <a:picLocks noChangeAspect="1" noChangeArrowheads="1"/>
          </p:cNvPicPr>
          <p:nvPr>
            <p:ph idx="4294967295"/>
          </p:nvPr>
        </p:nvPicPr>
        <p:blipFill>
          <a:blip r:embed="rId2"/>
          <a:srcRect/>
          <a:stretch>
            <a:fillRect/>
          </a:stretch>
        </p:blipFill>
        <p:spPr>
          <a:xfrm>
            <a:off x="0" y="0"/>
            <a:ext cx="9144000" cy="6858000"/>
          </a:xfrm>
          <a:noFill/>
        </p:spPr>
      </p:pic>
      <p:sp>
        <p:nvSpPr>
          <p:cNvPr id="16388" name="Text Box 7"/>
          <p:cNvSpPr txBox="1">
            <a:spLocks noChangeArrowheads="1"/>
          </p:cNvSpPr>
          <p:nvPr/>
        </p:nvSpPr>
        <p:spPr bwMode="auto">
          <a:xfrm>
            <a:off x="0" y="0"/>
            <a:ext cx="8980488" cy="595313"/>
          </a:xfrm>
          <a:prstGeom prst="rect">
            <a:avLst/>
          </a:prstGeom>
          <a:noFill/>
          <a:ln w="9525">
            <a:noFill/>
            <a:miter lim="800000"/>
            <a:headEnd/>
            <a:tailEnd/>
          </a:ln>
        </p:spPr>
        <p:txBody>
          <a:bodyPr wrap="none">
            <a:spAutoFit/>
          </a:bodyPr>
          <a:lstStyle/>
          <a:p>
            <a:r>
              <a:rPr lang="ru-RU" sz="3300" b="1">
                <a:solidFill>
                  <a:schemeClr val="accent2"/>
                </a:solidFill>
              </a:rPr>
              <a:t>Самая полноводная река России - Енисей</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2000"/>
                                        <p:tgtEl>
                                          <p:spTgt spid="30724"/>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16388"/>
                                        </p:tgtEl>
                                        <p:attrNameLst>
                                          <p:attrName>style.visibility</p:attrName>
                                        </p:attrNameLst>
                                      </p:cBhvr>
                                      <p:to>
                                        <p:strVal val="visible"/>
                                      </p:to>
                                    </p:set>
                                    <p:anim calcmode="lin" valueType="num">
                                      <p:cBhvr>
                                        <p:cTn id="10" dur="1000" fill="hold"/>
                                        <p:tgtEl>
                                          <p:spTgt spid="16388"/>
                                        </p:tgtEl>
                                        <p:attrNameLst>
                                          <p:attrName>ppt_w</p:attrName>
                                        </p:attrNameLst>
                                      </p:cBhvr>
                                      <p:tavLst>
                                        <p:tav tm="0">
                                          <p:val>
                                            <p:strVal val="#ppt_w+.3"/>
                                          </p:val>
                                        </p:tav>
                                        <p:tav tm="100000">
                                          <p:val>
                                            <p:strVal val="#ppt_w"/>
                                          </p:val>
                                        </p:tav>
                                      </p:tavLst>
                                    </p:anim>
                                    <p:anim calcmode="lin" valueType="num">
                                      <p:cBhvr>
                                        <p:cTn id="11" dur="1000" fill="hold"/>
                                        <p:tgtEl>
                                          <p:spTgt spid="16388"/>
                                        </p:tgtEl>
                                        <p:attrNameLst>
                                          <p:attrName>ppt_h</p:attrName>
                                        </p:attrNameLst>
                                      </p:cBhvr>
                                      <p:tavLst>
                                        <p:tav tm="0">
                                          <p:val>
                                            <p:strVal val="#ppt_h"/>
                                          </p:val>
                                        </p:tav>
                                        <p:tav tm="100000">
                                          <p:val>
                                            <p:strVal val="#ppt_h"/>
                                          </p:val>
                                        </p:tav>
                                      </p:tavLst>
                                    </p:anim>
                                    <p:animEffect transition="in" filter="fade">
                                      <p:cBhvr>
                                        <p:cTn id="12" dur="1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990600"/>
          </a:xfrm>
        </p:spPr>
        <p:txBody>
          <a:bodyPr/>
          <a:lstStyle/>
          <a:p>
            <a:pPr eaLnBrk="1" hangingPunct="1"/>
            <a:r>
              <a:rPr lang="ru-RU" i="1" smtClean="0">
                <a:effectLst/>
              </a:rPr>
              <a:t>Цель урока</a:t>
            </a:r>
          </a:p>
        </p:txBody>
      </p:sp>
      <p:sp>
        <p:nvSpPr>
          <p:cNvPr id="6147" name="Rectangle 3"/>
          <p:cNvSpPr>
            <a:spLocks noGrp="1" noChangeArrowheads="1"/>
          </p:cNvSpPr>
          <p:nvPr>
            <p:ph type="body" idx="1"/>
          </p:nvPr>
        </p:nvSpPr>
        <p:spPr>
          <a:xfrm>
            <a:off x="0" y="1295400"/>
            <a:ext cx="9144000" cy="5562600"/>
          </a:xfrm>
        </p:spPr>
        <p:txBody>
          <a:bodyPr/>
          <a:lstStyle/>
          <a:p>
            <a:pPr eaLnBrk="1" hangingPunct="1"/>
            <a:r>
              <a:rPr lang="ru-RU" smtClean="0">
                <a:effectLst/>
              </a:rPr>
              <a:t>Донести до сознания школьников и всей молодежи понимание бережного отношения к воде как к жизненно важному ресурсу и драгоценному дару природы России.</a:t>
            </a:r>
          </a:p>
          <a:p>
            <a:pPr eaLnBrk="1" hangingPunct="1"/>
            <a:r>
              <a:rPr lang="ru-RU" smtClean="0">
                <a:effectLst/>
              </a:rPr>
              <a:t>Необходимо побудить школьников к самостоятельному размышлению о важности воды для жизни планеты в настоящем и, главное, в будущем.</a:t>
            </a:r>
          </a:p>
        </p:txBody>
      </p:sp>
    </p:spTree>
  </p:cSld>
  <p:clrMapOvr>
    <a:masterClrMapping/>
  </p:clrMapOvr>
  <p:transition spd="slow">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3276600" y="6021388"/>
            <a:ext cx="2173288" cy="579437"/>
          </a:xfrm>
          <a:prstGeom prst="rect">
            <a:avLst/>
          </a:prstGeom>
          <a:noFill/>
          <a:ln w="9525">
            <a:noFill/>
            <a:miter lim="800000"/>
            <a:headEnd/>
            <a:tailEnd/>
          </a:ln>
        </p:spPr>
        <p:txBody>
          <a:bodyPr>
            <a:spAutoFit/>
          </a:bodyPr>
          <a:lstStyle/>
          <a:p>
            <a:pPr>
              <a:spcBef>
                <a:spcPct val="20000"/>
              </a:spcBef>
              <a:defRPr/>
            </a:pPr>
            <a:r>
              <a:rPr lang="ru-RU" sz="3200" b="1">
                <a:solidFill>
                  <a:srgbClr val="663300"/>
                </a:solidFill>
                <a:effectLst>
                  <a:outerShdw blurRad="38100" dist="38100" dir="2700000" algn="tl">
                    <a:srgbClr val="000000"/>
                  </a:outerShdw>
                </a:effectLst>
                <a:latin typeface="Times New Roman" pitchFamily="18" charset="0"/>
              </a:rPr>
              <a:t>Река Обь</a:t>
            </a:r>
          </a:p>
        </p:txBody>
      </p:sp>
      <p:pic>
        <p:nvPicPr>
          <p:cNvPr id="23555" name="Picture 4" descr="Рисунок19"/>
          <p:cNvPicPr>
            <a:picLocks noChangeAspect="1" noChangeArrowheads="1"/>
          </p:cNvPicPr>
          <p:nvPr/>
        </p:nvPicPr>
        <p:blipFill>
          <a:blip r:embed="rId2"/>
          <a:srcRect/>
          <a:stretch>
            <a:fillRect/>
          </a:stretch>
        </p:blipFill>
        <p:spPr bwMode="auto">
          <a:xfrm>
            <a:off x="0" y="0"/>
            <a:ext cx="9144000" cy="596265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Дунай"/>
          <p:cNvPicPr>
            <a:picLocks noChangeAspect="1" noChangeArrowheads="1"/>
          </p:cNvPicPr>
          <p:nvPr/>
        </p:nvPicPr>
        <p:blipFill>
          <a:blip r:embed="rId2"/>
          <a:srcRect/>
          <a:stretch>
            <a:fillRect/>
          </a:stretch>
        </p:blipFill>
        <p:spPr bwMode="auto">
          <a:xfrm>
            <a:off x="0" y="0"/>
            <a:ext cx="9144000" cy="6940550"/>
          </a:xfrm>
          <a:prstGeom prst="rect">
            <a:avLst/>
          </a:prstGeom>
          <a:noFill/>
          <a:ln w="9525">
            <a:noFill/>
            <a:miter lim="800000"/>
            <a:headEnd/>
            <a:tailEnd/>
          </a:ln>
        </p:spPr>
      </p:pic>
      <p:pic>
        <p:nvPicPr>
          <p:cNvPr id="70659" name="Picture 3" descr="За жерехом"/>
          <p:cNvPicPr>
            <a:picLocks noChangeAspect="1" noChangeArrowheads="1"/>
          </p:cNvPicPr>
          <p:nvPr/>
        </p:nvPicPr>
        <p:blipFill>
          <a:blip r:embed="rId3"/>
          <a:srcRect l="4797" t="5643" r="3198" b="5643"/>
          <a:stretch>
            <a:fillRect/>
          </a:stretch>
        </p:blipFill>
        <p:spPr bwMode="auto">
          <a:xfrm>
            <a:off x="0" y="4227513"/>
            <a:ext cx="3200400" cy="2630487"/>
          </a:xfrm>
          <a:prstGeom prst="rect">
            <a:avLst/>
          </a:prstGeom>
          <a:noFill/>
          <a:ln w="25400">
            <a:solidFill>
              <a:srgbClr val="0000FF"/>
            </a:solidFill>
            <a:miter lim="800000"/>
            <a:headEnd/>
            <a:tailEnd/>
          </a:ln>
        </p:spPr>
      </p:pic>
      <p:pic>
        <p:nvPicPr>
          <p:cNvPr id="70660" name="Picture 4" descr="порт"/>
          <p:cNvPicPr>
            <a:picLocks noChangeAspect="1" noChangeArrowheads="1"/>
          </p:cNvPicPr>
          <p:nvPr/>
        </p:nvPicPr>
        <p:blipFill>
          <a:blip r:embed="rId4"/>
          <a:srcRect/>
          <a:stretch>
            <a:fillRect/>
          </a:stretch>
        </p:blipFill>
        <p:spPr bwMode="auto">
          <a:xfrm>
            <a:off x="5029200" y="4122738"/>
            <a:ext cx="4114800" cy="2735262"/>
          </a:xfrm>
          <a:prstGeom prst="rect">
            <a:avLst/>
          </a:prstGeom>
          <a:noFill/>
          <a:ln w="25400">
            <a:solidFill>
              <a:srgbClr val="0000FF"/>
            </a:solidFill>
            <a:miter lim="800000"/>
            <a:headEnd/>
            <a:tailEnd/>
          </a:ln>
        </p:spPr>
      </p:pic>
      <p:pic>
        <p:nvPicPr>
          <p:cNvPr id="70661" name="Picture 5" descr="пристань"/>
          <p:cNvPicPr>
            <a:picLocks noChangeAspect="1" noChangeArrowheads="1"/>
          </p:cNvPicPr>
          <p:nvPr/>
        </p:nvPicPr>
        <p:blipFill>
          <a:blip r:embed="rId5"/>
          <a:srcRect/>
          <a:stretch>
            <a:fillRect/>
          </a:stretch>
        </p:blipFill>
        <p:spPr bwMode="auto">
          <a:xfrm>
            <a:off x="0" y="0"/>
            <a:ext cx="3962400" cy="2603500"/>
          </a:xfrm>
          <a:prstGeom prst="rect">
            <a:avLst/>
          </a:prstGeom>
          <a:noFill/>
          <a:ln w="25400">
            <a:solidFill>
              <a:srgbClr val="0000FF"/>
            </a:solidFill>
            <a:miter lim="800000"/>
            <a:headEnd/>
            <a:tailEnd/>
          </a:ln>
        </p:spPr>
      </p:pic>
      <p:pic>
        <p:nvPicPr>
          <p:cNvPr id="70662" name="Picture 6" descr="малая ГЭС"/>
          <p:cNvPicPr>
            <a:picLocks noChangeAspect="1" noChangeArrowheads="1"/>
          </p:cNvPicPr>
          <p:nvPr/>
        </p:nvPicPr>
        <p:blipFill>
          <a:blip r:embed="rId6"/>
          <a:srcRect/>
          <a:stretch>
            <a:fillRect/>
          </a:stretch>
        </p:blipFill>
        <p:spPr bwMode="auto">
          <a:xfrm>
            <a:off x="5524500" y="0"/>
            <a:ext cx="3619500" cy="2533650"/>
          </a:xfrm>
          <a:prstGeom prst="rect">
            <a:avLst/>
          </a:prstGeom>
          <a:noFill/>
          <a:ln w="25400">
            <a:solidFill>
              <a:srgbClr val="0000FF"/>
            </a:solidFill>
            <a:miter lim="800000"/>
            <a:headEnd/>
            <a:tailEnd/>
          </a:ln>
        </p:spPr>
      </p:pic>
      <p:sp>
        <p:nvSpPr>
          <p:cNvPr id="70663" name="Text Box 7"/>
          <p:cNvSpPr txBox="1">
            <a:spLocks noChangeArrowheads="1"/>
          </p:cNvSpPr>
          <p:nvPr/>
        </p:nvSpPr>
        <p:spPr bwMode="auto">
          <a:xfrm>
            <a:off x="609600" y="2667000"/>
            <a:ext cx="4038600" cy="701675"/>
          </a:xfrm>
          <a:prstGeom prst="rect">
            <a:avLst/>
          </a:prstGeom>
          <a:noFill/>
          <a:ln w="9525">
            <a:noFill/>
            <a:miter lim="800000"/>
            <a:headEnd/>
            <a:tailEnd/>
          </a:ln>
        </p:spPr>
        <p:txBody>
          <a:bodyPr>
            <a:spAutoFit/>
          </a:bodyPr>
          <a:lstStyle/>
          <a:p>
            <a:pPr>
              <a:spcBef>
                <a:spcPct val="50000"/>
              </a:spcBef>
            </a:pPr>
            <a:r>
              <a:rPr lang="ru-RU" sz="4000" b="1" i="1">
                <a:solidFill>
                  <a:srgbClr val="66CCFF"/>
                </a:solidFill>
                <a:latin typeface="Times New Roman" pitchFamily="18" charset="0"/>
              </a:rPr>
              <a:t>Использование</a:t>
            </a:r>
          </a:p>
        </p:txBody>
      </p:sp>
      <p:sp>
        <p:nvSpPr>
          <p:cNvPr id="70664" name="Text Box 8"/>
          <p:cNvSpPr txBox="1">
            <a:spLocks noChangeArrowheads="1"/>
          </p:cNvSpPr>
          <p:nvPr/>
        </p:nvSpPr>
        <p:spPr bwMode="auto">
          <a:xfrm>
            <a:off x="5562600" y="3429000"/>
            <a:ext cx="2971800" cy="701675"/>
          </a:xfrm>
          <a:prstGeom prst="rect">
            <a:avLst/>
          </a:prstGeom>
          <a:noFill/>
          <a:ln w="9525">
            <a:noFill/>
            <a:miter lim="800000"/>
            <a:headEnd/>
            <a:tailEnd/>
          </a:ln>
        </p:spPr>
        <p:txBody>
          <a:bodyPr>
            <a:spAutoFit/>
          </a:bodyPr>
          <a:lstStyle/>
          <a:p>
            <a:pPr>
              <a:spcBef>
                <a:spcPct val="50000"/>
              </a:spcBef>
            </a:pPr>
            <a:r>
              <a:rPr lang="ru-RU" sz="4000" b="1" i="1">
                <a:solidFill>
                  <a:srgbClr val="66CCFF"/>
                </a:solidFill>
                <a:latin typeface="Times New Roman" pitchFamily="18" charset="0"/>
              </a:rPr>
              <a:t>рек</a:t>
            </a:r>
          </a:p>
        </p:txBody>
      </p:sp>
      <p:sp>
        <p:nvSpPr>
          <p:cNvPr id="70665" name="Text Box 9"/>
          <p:cNvSpPr txBox="1">
            <a:spLocks noChangeArrowheads="1"/>
          </p:cNvSpPr>
          <p:nvPr/>
        </p:nvSpPr>
        <p:spPr bwMode="auto">
          <a:xfrm>
            <a:off x="2743200" y="2209800"/>
            <a:ext cx="1066800" cy="366713"/>
          </a:xfrm>
          <a:prstGeom prst="rect">
            <a:avLst/>
          </a:prstGeom>
          <a:noFill/>
          <a:ln w="9525">
            <a:noFill/>
            <a:miter lim="800000"/>
            <a:headEnd/>
            <a:tailEnd/>
          </a:ln>
        </p:spPr>
        <p:txBody>
          <a:bodyPr>
            <a:spAutoFit/>
          </a:bodyPr>
          <a:lstStyle/>
          <a:p>
            <a:pPr>
              <a:spcBef>
                <a:spcPct val="50000"/>
              </a:spcBef>
            </a:pPr>
            <a:r>
              <a:rPr lang="ru-RU" b="1" i="1">
                <a:latin typeface="Times New Roman" pitchFamily="18" charset="0"/>
              </a:rPr>
              <a:t>Мосты</a:t>
            </a:r>
          </a:p>
        </p:txBody>
      </p:sp>
      <p:sp>
        <p:nvSpPr>
          <p:cNvPr id="70666" name="Text Box 10"/>
          <p:cNvSpPr txBox="1">
            <a:spLocks noChangeArrowheads="1"/>
          </p:cNvSpPr>
          <p:nvPr/>
        </p:nvSpPr>
        <p:spPr bwMode="auto">
          <a:xfrm>
            <a:off x="6781800" y="2209800"/>
            <a:ext cx="2133600" cy="366713"/>
          </a:xfrm>
          <a:prstGeom prst="rect">
            <a:avLst/>
          </a:prstGeom>
          <a:noFill/>
          <a:ln w="9525">
            <a:noFill/>
            <a:miter lim="800000"/>
            <a:headEnd/>
            <a:tailEnd/>
          </a:ln>
        </p:spPr>
        <p:txBody>
          <a:bodyPr>
            <a:spAutoFit/>
          </a:bodyPr>
          <a:lstStyle/>
          <a:p>
            <a:pPr>
              <a:spcBef>
                <a:spcPct val="50000"/>
              </a:spcBef>
            </a:pPr>
            <a:r>
              <a:rPr lang="ru-RU" b="1" i="1">
                <a:latin typeface="Times New Roman" pitchFamily="18" charset="0"/>
              </a:rPr>
              <a:t>Гидросооружения</a:t>
            </a:r>
          </a:p>
        </p:txBody>
      </p:sp>
      <p:sp>
        <p:nvSpPr>
          <p:cNvPr id="70667" name="Text Box 11"/>
          <p:cNvSpPr txBox="1">
            <a:spLocks noChangeArrowheads="1"/>
          </p:cNvSpPr>
          <p:nvPr/>
        </p:nvSpPr>
        <p:spPr bwMode="auto">
          <a:xfrm>
            <a:off x="1143000" y="6477000"/>
            <a:ext cx="2057400" cy="396875"/>
          </a:xfrm>
          <a:prstGeom prst="rect">
            <a:avLst/>
          </a:prstGeom>
          <a:noFill/>
          <a:ln w="9525">
            <a:noFill/>
            <a:miter lim="800000"/>
            <a:headEnd/>
            <a:tailEnd/>
          </a:ln>
        </p:spPr>
        <p:txBody>
          <a:bodyPr>
            <a:spAutoFit/>
          </a:bodyPr>
          <a:lstStyle/>
          <a:p>
            <a:pPr>
              <a:spcBef>
                <a:spcPct val="50000"/>
              </a:spcBef>
            </a:pPr>
            <a:r>
              <a:rPr lang="ru-RU" sz="2000" b="1" i="1">
                <a:latin typeface="Times New Roman" pitchFamily="18" charset="0"/>
              </a:rPr>
              <a:t>Рыболовство</a:t>
            </a:r>
          </a:p>
        </p:txBody>
      </p:sp>
      <p:sp>
        <p:nvSpPr>
          <p:cNvPr id="70668" name="Text Box 12"/>
          <p:cNvSpPr txBox="1">
            <a:spLocks noChangeArrowheads="1"/>
          </p:cNvSpPr>
          <p:nvPr/>
        </p:nvSpPr>
        <p:spPr bwMode="auto">
          <a:xfrm>
            <a:off x="6553200" y="6400800"/>
            <a:ext cx="2590800" cy="396875"/>
          </a:xfrm>
          <a:prstGeom prst="rect">
            <a:avLst/>
          </a:prstGeom>
          <a:noFill/>
          <a:ln w="9525">
            <a:noFill/>
            <a:miter lim="800000"/>
            <a:headEnd/>
            <a:tailEnd/>
          </a:ln>
        </p:spPr>
        <p:txBody>
          <a:bodyPr>
            <a:spAutoFit/>
          </a:bodyPr>
          <a:lstStyle/>
          <a:p>
            <a:pPr>
              <a:spcBef>
                <a:spcPct val="50000"/>
              </a:spcBef>
            </a:pPr>
            <a:r>
              <a:rPr lang="ru-RU" sz="2000" b="1" i="1">
                <a:latin typeface="Times New Roman" pitchFamily="18" charset="0"/>
              </a:rPr>
              <a:t>Судоходство</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000"/>
                                  </p:stCondLst>
                                  <p:childTnLst>
                                    <p:set>
                                      <p:cBhvr>
                                        <p:cTn id="6" dur="1" fill="hold">
                                          <p:stCondLst>
                                            <p:cond delay="0"/>
                                          </p:stCondLst>
                                        </p:cTn>
                                        <p:tgtEl>
                                          <p:spTgt spid="70658"/>
                                        </p:tgtEl>
                                        <p:attrNameLst>
                                          <p:attrName>style.visibility</p:attrName>
                                        </p:attrNameLst>
                                      </p:cBhvr>
                                      <p:to>
                                        <p:strVal val="visible"/>
                                      </p:to>
                                    </p:set>
                                    <p:animEffect transition="in" filter="checkerboard(across)">
                                      <p:cBhvr>
                                        <p:cTn id="7" dur="500"/>
                                        <p:tgtEl>
                                          <p:spTgt spid="70658"/>
                                        </p:tgtEl>
                                      </p:cBhvr>
                                    </p:animEffect>
                                  </p:childTnLst>
                                </p:cTn>
                              </p:par>
                            </p:childTnLst>
                          </p:cTn>
                        </p:par>
                        <p:par>
                          <p:cTn id="8" fill="hold">
                            <p:stCondLst>
                              <p:cond delay="1500"/>
                            </p:stCondLst>
                            <p:childTnLst>
                              <p:par>
                                <p:cTn id="9" presetID="23" presetClass="entr" presetSubtype="16" fill="hold" grpId="0" nodeType="afterEffect">
                                  <p:stCondLst>
                                    <p:cond delay="1000"/>
                                  </p:stCondLst>
                                  <p:childTnLst>
                                    <p:set>
                                      <p:cBhvr>
                                        <p:cTn id="10" dur="1" fill="hold">
                                          <p:stCondLst>
                                            <p:cond delay="0"/>
                                          </p:stCondLst>
                                        </p:cTn>
                                        <p:tgtEl>
                                          <p:spTgt spid="70663"/>
                                        </p:tgtEl>
                                        <p:attrNameLst>
                                          <p:attrName>style.visibility</p:attrName>
                                        </p:attrNameLst>
                                      </p:cBhvr>
                                      <p:to>
                                        <p:strVal val="visible"/>
                                      </p:to>
                                    </p:set>
                                    <p:anim calcmode="lin" valueType="num">
                                      <p:cBhvr>
                                        <p:cTn id="11" dur="500" fill="hold"/>
                                        <p:tgtEl>
                                          <p:spTgt spid="70663"/>
                                        </p:tgtEl>
                                        <p:attrNameLst>
                                          <p:attrName>ppt_w</p:attrName>
                                        </p:attrNameLst>
                                      </p:cBhvr>
                                      <p:tavLst>
                                        <p:tav tm="0">
                                          <p:val>
                                            <p:fltVal val="0"/>
                                          </p:val>
                                        </p:tav>
                                        <p:tav tm="100000">
                                          <p:val>
                                            <p:strVal val="#ppt_w"/>
                                          </p:val>
                                        </p:tav>
                                      </p:tavLst>
                                    </p:anim>
                                    <p:anim calcmode="lin" valueType="num">
                                      <p:cBhvr>
                                        <p:cTn id="12" dur="500" fill="hold"/>
                                        <p:tgtEl>
                                          <p:spTgt spid="70663"/>
                                        </p:tgtEl>
                                        <p:attrNameLst>
                                          <p:attrName>ppt_h</p:attrName>
                                        </p:attrNameLst>
                                      </p:cBhvr>
                                      <p:tavLst>
                                        <p:tav tm="0">
                                          <p:val>
                                            <p:fltVal val="0"/>
                                          </p:val>
                                        </p:tav>
                                        <p:tav tm="100000">
                                          <p:val>
                                            <p:strVal val="#ppt_h"/>
                                          </p:val>
                                        </p:tav>
                                      </p:tavLst>
                                    </p:anim>
                                  </p:childTnLst>
                                </p:cTn>
                              </p:par>
                            </p:childTnLst>
                          </p:cTn>
                        </p:par>
                        <p:par>
                          <p:cTn id="13" fill="hold">
                            <p:stCondLst>
                              <p:cond delay="3000"/>
                            </p:stCondLst>
                            <p:childTnLst>
                              <p:par>
                                <p:cTn id="14" presetID="23" presetClass="entr" presetSubtype="16" fill="hold" grpId="0" nodeType="afterEffect">
                                  <p:stCondLst>
                                    <p:cond delay="1000"/>
                                  </p:stCondLst>
                                  <p:childTnLst>
                                    <p:set>
                                      <p:cBhvr>
                                        <p:cTn id="15" dur="1" fill="hold">
                                          <p:stCondLst>
                                            <p:cond delay="0"/>
                                          </p:stCondLst>
                                        </p:cTn>
                                        <p:tgtEl>
                                          <p:spTgt spid="70664"/>
                                        </p:tgtEl>
                                        <p:attrNameLst>
                                          <p:attrName>style.visibility</p:attrName>
                                        </p:attrNameLst>
                                      </p:cBhvr>
                                      <p:to>
                                        <p:strVal val="visible"/>
                                      </p:to>
                                    </p:set>
                                    <p:anim calcmode="lin" valueType="num">
                                      <p:cBhvr>
                                        <p:cTn id="16" dur="500" fill="hold"/>
                                        <p:tgtEl>
                                          <p:spTgt spid="70664"/>
                                        </p:tgtEl>
                                        <p:attrNameLst>
                                          <p:attrName>ppt_w</p:attrName>
                                        </p:attrNameLst>
                                      </p:cBhvr>
                                      <p:tavLst>
                                        <p:tav tm="0">
                                          <p:val>
                                            <p:fltVal val="0"/>
                                          </p:val>
                                        </p:tav>
                                        <p:tav tm="100000">
                                          <p:val>
                                            <p:strVal val="#ppt_w"/>
                                          </p:val>
                                        </p:tav>
                                      </p:tavLst>
                                    </p:anim>
                                    <p:anim calcmode="lin" valueType="num">
                                      <p:cBhvr>
                                        <p:cTn id="17" dur="500" fill="hold"/>
                                        <p:tgtEl>
                                          <p:spTgt spid="70664"/>
                                        </p:tgtEl>
                                        <p:attrNameLst>
                                          <p:attrName>ppt_h</p:attrName>
                                        </p:attrNameLst>
                                      </p:cBhvr>
                                      <p:tavLst>
                                        <p:tav tm="0">
                                          <p:val>
                                            <p:fltVal val="0"/>
                                          </p:val>
                                        </p:tav>
                                        <p:tav tm="100000">
                                          <p:val>
                                            <p:strVal val="#ppt_h"/>
                                          </p:val>
                                        </p:tav>
                                      </p:tavLst>
                                    </p:anim>
                                  </p:childTnLst>
                                </p:cTn>
                              </p:par>
                            </p:childTnLst>
                          </p:cTn>
                        </p:par>
                        <p:par>
                          <p:cTn id="18" fill="hold">
                            <p:stCondLst>
                              <p:cond delay="4500"/>
                            </p:stCondLst>
                            <p:childTnLst>
                              <p:par>
                                <p:cTn id="19" presetID="4" presetClass="entr" presetSubtype="32" fill="hold" nodeType="afterEffect">
                                  <p:stCondLst>
                                    <p:cond delay="1000"/>
                                  </p:stCondLst>
                                  <p:childTnLst>
                                    <p:set>
                                      <p:cBhvr>
                                        <p:cTn id="20" dur="1" fill="hold">
                                          <p:stCondLst>
                                            <p:cond delay="0"/>
                                          </p:stCondLst>
                                        </p:cTn>
                                        <p:tgtEl>
                                          <p:spTgt spid="70659"/>
                                        </p:tgtEl>
                                        <p:attrNameLst>
                                          <p:attrName>style.visibility</p:attrName>
                                        </p:attrNameLst>
                                      </p:cBhvr>
                                      <p:to>
                                        <p:strVal val="visible"/>
                                      </p:to>
                                    </p:set>
                                    <p:animEffect transition="in" filter="box(out)">
                                      <p:cBhvr>
                                        <p:cTn id="21" dur="500"/>
                                        <p:tgtEl>
                                          <p:spTgt spid="70659"/>
                                        </p:tgtEl>
                                      </p:cBhvr>
                                    </p:animEffect>
                                  </p:childTnLst>
                                </p:cTn>
                              </p:par>
                            </p:childTnLst>
                          </p:cTn>
                        </p:par>
                        <p:par>
                          <p:cTn id="22" fill="hold">
                            <p:stCondLst>
                              <p:cond delay="6000"/>
                            </p:stCondLst>
                            <p:childTnLst>
                              <p:par>
                                <p:cTn id="23" presetID="2" presetClass="entr" presetSubtype="3" fill="hold" grpId="0" nodeType="afterEffect">
                                  <p:stCondLst>
                                    <p:cond delay="1000"/>
                                  </p:stCondLst>
                                  <p:childTnLst>
                                    <p:set>
                                      <p:cBhvr>
                                        <p:cTn id="24" dur="1" fill="hold">
                                          <p:stCondLst>
                                            <p:cond delay="0"/>
                                          </p:stCondLst>
                                        </p:cTn>
                                        <p:tgtEl>
                                          <p:spTgt spid="70667"/>
                                        </p:tgtEl>
                                        <p:attrNameLst>
                                          <p:attrName>style.visibility</p:attrName>
                                        </p:attrNameLst>
                                      </p:cBhvr>
                                      <p:to>
                                        <p:strVal val="visible"/>
                                      </p:to>
                                    </p:set>
                                    <p:anim calcmode="lin" valueType="num">
                                      <p:cBhvr additive="base">
                                        <p:cTn id="25" dur="500" fill="hold"/>
                                        <p:tgtEl>
                                          <p:spTgt spid="70667"/>
                                        </p:tgtEl>
                                        <p:attrNameLst>
                                          <p:attrName>ppt_x</p:attrName>
                                        </p:attrNameLst>
                                      </p:cBhvr>
                                      <p:tavLst>
                                        <p:tav tm="0">
                                          <p:val>
                                            <p:strVal val="1+#ppt_w/2"/>
                                          </p:val>
                                        </p:tav>
                                        <p:tav tm="100000">
                                          <p:val>
                                            <p:strVal val="#ppt_x"/>
                                          </p:val>
                                        </p:tav>
                                      </p:tavLst>
                                    </p:anim>
                                    <p:anim calcmode="lin" valueType="num">
                                      <p:cBhvr additive="base">
                                        <p:cTn id="26" dur="500" fill="hold"/>
                                        <p:tgtEl>
                                          <p:spTgt spid="70667"/>
                                        </p:tgtEl>
                                        <p:attrNameLst>
                                          <p:attrName>ppt_y</p:attrName>
                                        </p:attrNameLst>
                                      </p:cBhvr>
                                      <p:tavLst>
                                        <p:tav tm="0">
                                          <p:val>
                                            <p:strVal val="0-#ppt_h/2"/>
                                          </p:val>
                                        </p:tav>
                                        <p:tav tm="100000">
                                          <p:val>
                                            <p:strVal val="#ppt_y"/>
                                          </p:val>
                                        </p:tav>
                                      </p:tavLst>
                                    </p:anim>
                                  </p:childTnLst>
                                </p:cTn>
                              </p:par>
                            </p:childTnLst>
                          </p:cTn>
                        </p:par>
                        <p:par>
                          <p:cTn id="27" fill="hold">
                            <p:stCondLst>
                              <p:cond delay="7500"/>
                            </p:stCondLst>
                            <p:childTnLst>
                              <p:par>
                                <p:cTn id="28" presetID="4" presetClass="entr" presetSubtype="32" fill="hold" nodeType="afterEffect">
                                  <p:stCondLst>
                                    <p:cond delay="1000"/>
                                  </p:stCondLst>
                                  <p:childTnLst>
                                    <p:set>
                                      <p:cBhvr>
                                        <p:cTn id="29" dur="1" fill="hold">
                                          <p:stCondLst>
                                            <p:cond delay="0"/>
                                          </p:stCondLst>
                                        </p:cTn>
                                        <p:tgtEl>
                                          <p:spTgt spid="70662"/>
                                        </p:tgtEl>
                                        <p:attrNameLst>
                                          <p:attrName>style.visibility</p:attrName>
                                        </p:attrNameLst>
                                      </p:cBhvr>
                                      <p:to>
                                        <p:strVal val="visible"/>
                                      </p:to>
                                    </p:set>
                                    <p:animEffect transition="in" filter="box(out)">
                                      <p:cBhvr>
                                        <p:cTn id="30" dur="500"/>
                                        <p:tgtEl>
                                          <p:spTgt spid="70662"/>
                                        </p:tgtEl>
                                      </p:cBhvr>
                                    </p:animEffect>
                                  </p:childTnLst>
                                </p:cTn>
                              </p:par>
                            </p:childTnLst>
                          </p:cTn>
                        </p:par>
                        <p:par>
                          <p:cTn id="31" fill="hold">
                            <p:stCondLst>
                              <p:cond delay="9000"/>
                            </p:stCondLst>
                            <p:childTnLst>
                              <p:par>
                                <p:cTn id="32" presetID="2" presetClass="entr" presetSubtype="12" fill="hold" grpId="0" nodeType="afterEffect">
                                  <p:stCondLst>
                                    <p:cond delay="1000"/>
                                  </p:stCondLst>
                                  <p:childTnLst>
                                    <p:set>
                                      <p:cBhvr>
                                        <p:cTn id="33" dur="1" fill="hold">
                                          <p:stCondLst>
                                            <p:cond delay="0"/>
                                          </p:stCondLst>
                                        </p:cTn>
                                        <p:tgtEl>
                                          <p:spTgt spid="70666"/>
                                        </p:tgtEl>
                                        <p:attrNameLst>
                                          <p:attrName>style.visibility</p:attrName>
                                        </p:attrNameLst>
                                      </p:cBhvr>
                                      <p:to>
                                        <p:strVal val="visible"/>
                                      </p:to>
                                    </p:set>
                                    <p:anim calcmode="lin" valueType="num">
                                      <p:cBhvr additive="base">
                                        <p:cTn id="34" dur="500" fill="hold"/>
                                        <p:tgtEl>
                                          <p:spTgt spid="70666"/>
                                        </p:tgtEl>
                                        <p:attrNameLst>
                                          <p:attrName>ppt_x</p:attrName>
                                        </p:attrNameLst>
                                      </p:cBhvr>
                                      <p:tavLst>
                                        <p:tav tm="0">
                                          <p:val>
                                            <p:strVal val="0-#ppt_w/2"/>
                                          </p:val>
                                        </p:tav>
                                        <p:tav tm="100000">
                                          <p:val>
                                            <p:strVal val="#ppt_x"/>
                                          </p:val>
                                        </p:tav>
                                      </p:tavLst>
                                    </p:anim>
                                    <p:anim calcmode="lin" valueType="num">
                                      <p:cBhvr additive="base">
                                        <p:cTn id="35" dur="500" fill="hold"/>
                                        <p:tgtEl>
                                          <p:spTgt spid="70666"/>
                                        </p:tgtEl>
                                        <p:attrNameLst>
                                          <p:attrName>ppt_y</p:attrName>
                                        </p:attrNameLst>
                                      </p:cBhvr>
                                      <p:tavLst>
                                        <p:tav tm="0">
                                          <p:val>
                                            <p:strVal val="1+#ppt_h/2"/>
                                          </p:val>
                                        </p:tav>
                                        <p:tav tm="100000">
                                          <p:val>
                                            <p:strVal val="#ppt_y"/>
                                          </p:val>
                                        </p:tav>
                                      </p:tavLst>
                                    </p:anim>
                                  </p:childTnLst>
                                </p:cTn>
                              </p:par>
                            </p:childTnLst>
                          </p:cTn>
                        </p:par>
                        <p:par>
                          <p:cTn id="36" fill="hold">
                            <p:stCondLst>
                              <p:cond delay="10500"/>
                            </p:stCondLst>
                            <p:childTnLst>
                              <p:par>
                                <p:cTn id="37" presetID="4" presetClass="entr" presetSubtype="32" fill="hold" nodeType="afterEffect">
                                  <p:stCondLst>
                                    <p:cond delay="1000"/>
                                  </p:stCondLst>
                                  <p:childTnLst>
                                    <p:set>
                                      <p:cBhvr>
                                        <p:cTn id="38" dur="1" fill="hold">
                                          <p:stCondLst>
                                            <p:cond delay="0"/>
                                          </p:stCondLst>
                                        </p:cTn>
                                        <p:tgtEl>
                                          <p:spTgt spid="70661"/>
                                        </p:tgtEl>
                                        <p:attrNameLst>
                                          <p:attrName>style.visibility</p:attrName>
                                        </p:attrNameLst>
                                      </p:cBhvr>
                                      <p:to>
                                        <p:strVal val="visible"/>
                                      </p:to>
                                    </p:set>
                                    <p:animEffect transition="in" filter="box(out)">
                                      <p:cBhvr>
                                        <p:cTn id="39" dur="500"/>
                                        <p:tgtEl>
                                          <p:spTgt spid="70661"/>
                                        </p:tgtEl>
                                      </p:cBhvr>
                                    </p:animEffect>
                                  </p:childTnLst>
                                </p:cTn>
                              </p:par>
                            </p:childTnLst>
                          </p:cTn>
                        </p:par>
                        <p:par>
                          <p:cTn id="40" fill="hold">
                            <p:stCondLst>
                              <p:cond delay="12000"/>
                            </p:stCondLst>
                            <p:childTnLst>
                              <p:par>
                                <p:cTn id="41" presetID="2" presetClass="entr" presetSubtype="6" fill="hold" grpId="0" nodeType="afterEffect">
                                  <p:stCondLst>
                                    <p:cond delay="1000"/>
                                  </p:stCondLst>
                                  <p:childTnLst>
                                    <p:set>
                                      <p:cBhvr>
                                        <p:cTn id="42" dur="1" fill="hold">
                                          <p:stCondLst>
                                            <p:cond delay="0"/>
                                          </p:stCondLst>
                                        </p:cTn>
                                        <p:tgtEl>
                                          <p:spTgt spid="70665"/>
                                        </p:tgtEl>
                                        <p:attrNameLst>
                                          <p:attrName>style.visibility</p:attrName>
                                        </p:attrNameLst>
                                      </p:cBhvr>
                                      <p:to>
                                        <p:strVal val="visible"/>
                                      </p:to>
                                    </p:set>
                                    <p:anim calcmode="lin" valueType="num">
                                      <p:cBhvr additive="base">
                                        <p:cTn id="43" dur="500" fill="hold"/>
                                        <p:tgtEl>
                                          <p:spTgt spid="70665"/>
                                        </p:tgtEl>
                                        <p:attrNameLst>
                                          <p:attrName>ppt_x</p:attrName>
                                        </p:attrNameLst>
                                      </p:cBhvr>
                                      <p:tavLst>
                                        <p:tav tm="0">
                                          <p:val>
                                            <p:strVal val="1+#ppt_w/2"/>
                                          </p:val>
                                        </p:tav>
                                        <p:tav tm="100000">
                                          <p:val>
                                            <p:strVal val="#ppt_x"/>
                                          </p:val>
                                        </p:tav>
                                      </p:tavLst>
                                    </p:anim>
                                    <p:anim calcmode="lin" valueType="num">
                                      <p:cBhvr additive="base">
                                        <p:cTn id="44" dur="500" fill="hold"/>
                                        <p:tgtEl>
                                          <p:spTgt spid="70665"/>
                                        </p:tgtEl>
                                        <p:attrNameLst>
                                          <p:attrName>ppt_y</p:attrName>
                                        </p:attrNameLst>
                                      </p:cBhvr>
                                      <p:tavLst>
                                        <p:tav tm="0">
                                          <p:val>
                                            <p:strVal val="1+#ppt_h/2"/>
                                          </p:val>
                                        </p:tav>
                                        <p:tav tm="100000">
                                          <p:val>
                                            <p:strVal val="#ppt_y"/>
                                          </p:val>
                                        </p:tav>
                                      </p:tavLst>
                                    </p:anim>
                                  </p:childTnLst>
                                </p:cTn>
                              </p:par>
                            </p:childTnLst>
                          </p:cTn>
                        </p:par>
                        <p:par>
                          <p:cTn id="45" fill="hold">
                            <p:stCondLst>
                              <p:cond delay="13500"/>
                            </p:stCondLst>
                            <p:childTnLst>
                              <p:par>
                                <p:cTn id="46" presetID="4" presetClass="entr" presetSubtype="32" fill="hold" nodeType="afterEffect">
                                  <p:stCondLst>
                                    <p:cond delay="1000"/>
                                  </p:stCondLst>
                                  <p:childTnLst>
                                    <p:set>
                                      <p:cBhvr>
                                        <p:cTn id="47" dur="1" fill="hold">
                                          <p:stCondLst>
                                            <p:cond delay="0"/>
                                          </p:stCondLst>
                                        </p:cTn>
                                        <p:tgtEl>
                                          <p:spTgt spid="70660"/>
                                        </p:tgtEl>
                                        <p:attrNameLst>
                                          <p:attrName>style.visibility</p:attrName>
                                        </p:attrNameLst>
                                      </p:cBhvr>
                                      <p:to>
                                        <p:strVal val="visible"/>
                                      </p:to>
                                    </p:set>
                                    <p:animEffect transition="in" filter="box(out)">
                                      <p:cBhvr>
                                        <p:cTn id="48" dur="500"/>
                                        <p:tgtEl>
                                          <p:spTgt spid="70660"/>
                                        </p:tgtEl>
                                      </p:cBhvr>
                                    </p:animEffect>
                                  </p:childTnLst>
                                </p:cTn>
                              </p:par>
                            </p:childTnLst>
                          </p:cTn>
                        </p:par>
                        <p:par>
                          <p:cTn id="49" fill="hold">
                            <p:stCondLst>
                              <p:cond delay="15000"/>
                            </p:stCondLst>
                            <p:childTnLst>
                              <p:par>
                                <p:cTn id="50" presetID="2" presetClass="entr" presetSubtype="9" fill="hold" grpId="0" nodeType="afterEffect">
                                  <p:stCondLst>
                                    <p:cond delay="1000"/>
                                  </p:stCondLst>
                                  <p:childTnLst>
                                    <p:set>
                                      <p:cBhvr>
                                        <p:cTn id="51" dur="1" fill="hold">
                                          <p:stCondLst>
                                            <p:cond delay="0"/>
                                          </p:stCondLst>
                                        </p:cTn>
                                        <p:tgtEl>
                                          <p:spTgt spid="70668"/>
                                        </p:tgtEl>
                                        <p:attrNameLst>
                                          <p:attrName>style.visibility</p:attrName>
                                        </p:attrNameLst>
                                      </p:cBhvr>
                                      <p:to>
                                        <p:strVal val="visible"/>
                                      </p:to>
                                    </p:set>
                                    <p:anim calcmode="lin" valueType="num">
                                      <p:cBhvr additive="base">
                                        <p:cTn id="52" dur="500" fill="hold"/>
                                        <p:tgtEl>
                                          <p:spTgt spid="70668"/>
                                        </p:tgtEl>
                                        <p:attrNameLst>
                                          <p:attrName>ppt_x</p:attrName>
                                        </p:attrNameLst>
                                      </p:cBhvr>
                                      <p:tavLst>
                                        <p:tav tm="0">
                                          <p:val>
                                            <p:strVal val="0-#ppt_w/2"/>
                                          </p:val>
                                        </p:tav>
                                        <p:tav tm="100000">
                                          <p:val>
                                            <p:strVal val="#ppt_x"/>
                                          </p:val>
                                        </p:tav>
                                      </p:tavLst>
                                    </p:anim>
                                    <p:anim calcmode="lin" valueType="num">
                                      <p:cBhvr additive="base">
                                        <p:cTn id="53" dur="500" fill="hold"/>
                                        <p:tgtEl>
                                          <p:spTgt spid="706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autoUpdateAnimBg="0"/>
      <p:bldP spid="70664" grpId="0" autoUpdateAnimBg="0"/>
      <p:bldP spid="70665" grpId="0" autoUpdateAnimBg="0"/>
      <p:bldP spid="70666" grpId="0" autoUpdateAnimBg="0"/>
      <p:bldP spid="70667" grpId="0" autoUpdateAnimBg="0"/>
      <p:bldP spid="7066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1" descr="анапа 04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Рисунок 1" descr="1234287515_2286489.jpg"/>
          <p:cNvPicPr>
            <a:picLocks noChangeAspect="1"/>
          </p:cNvPicPr>
          <p:nvPr/>
        </p:nvPicPr>
        <p:blipFill>
          <a:blip r:embed="rId2"/>
          <a:srcRect/>
          <a:stretch>
            <a:fillRect/>
          </a:stretch>
        </p:blipFill>
        <p:spPr bwMode="auto">
          <a:xfrm>
            <a:off x="0" y="-46038"/>
            <a:ext cx="9272588" cy="7046913"/>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3" descr="slide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7651" name="Рисунок 3" descr="8587686c340ede07f0ca0974fce69553.gif"/>
          <p:cNvPicPr>
            <a:picLocks noChangeAspect="1"/>
          </p:cNvPicPr>
          <p:nvPr/>
        </p:nvPicPr>
        <p:blipFill>
          <a:blip r:embed="rId4"/>
          <a:srcRect/>
          <a:stretch>
            <a:fillRect/>
          </a:stretch>
        </p:blipFill>
        <p:spPr bwMode="auto">
          <a:xfrm>
            <a:off x="7572375" y="4214813"/>
            <a:ext cx="857250" cy="6477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Люба\Рабочий стол\сев.океан\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amond(in)">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Documents and Settings\Люба\Рабочий стол\сев.океан\22062007_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amond(out)">
                                      <p:cBhvr>
                                        <p:cTn id="7"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2" descr="slide1.jpg"/>
          <p:cNvPicPr>
            <a:picLocks noChangeAspect="1"/>
          </p:cNvPicPr>
          <p:nvPr/>
        </p:nvPicPr>
        <p:blipFill>
          <a:blip r:embed="rId3"/>
          <a:srcRect/>
          <a:stretch>
            <a:fillRect/>
          </a:stretch>
        </p:blipFill>
        <p:spPr bwMode="auto">
          <a:xfrm>
            <a:off x="9525" y="0"/>
            <a:ext cx="9134475"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533400"/>
          </a:xfrm>
        </p:spPr>
        <p:txBody>
          <a:bodyPr/>
          <a:lstStyle/>
          <a:p>
            <a:pPr eaLnBrk="1" hangingPunct="1">
              <a:defRPr/>
            </a:pPr>
            <a:r>
              <a:rPr lang="ru-RU" sz="4000" b="1" smtClean="0">
                <a:solidFill>
                  <a:srgbClr val="FF3300"/>
                </a:solidFill>
                <a:effectLst/>
              </a:rPr>
              <a:t>Ладожское озеро</a:t>
            </a:r>
            <a:endParaRPr lang="ru-RU" sz="3600" i="1" smtClean="0">
              <a:solidFill>
                <a:srgbClr val="FF3300"/>
              </a:solidFill>
              <a:latin typeface="Brush Script MT" pitchFamily="66" charset="0"/>
            </a:endParaRPr>
          </a:p>
        </p:txBody>
      </p:sp>
      <p:pic>
        <p:nvPicPr>
          <p:cNvPr id="31747" name="Picture 5" descr="n01">
            <a:hlinkClick r:id="rId2" action="ppaction://hlinksldjump"/>
          </p:cNvPr>
          <p:cNvPicPr>
            <a:picLocks noChangeAspect="1" noChangeArrowheads="1"/>
          </p:cNvPicPr>
          <p:nvPr>
            <p:ph type="chart" sz="half" idx="2"/>
          </p:nvPr>
        </p:nvPicPr>
        <p:blipFill>
          <a:blip r:embed="rId3"/>
          <a:srcRect/>
          <a:stretch>
            <a:fillRect/>
          </a:stretch>
        </p:blipFill>
        <p:spPr>
          <a:xfrm>
            <a:off x="0" y="530225"/>
            <a:ext cx="9144000" cy="6327775"/>
          </a:xfrm>
        </p:spPr>
      </p:pic>
    </p:spTree>
  </p:cSld>
  <p:clrMapOvr>
    <a:masterClrMapping/>
  </p:clrMapOvr>
  <p:transition spd="slow">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Онежское озеро"/>
          <p:cNvPicPr>
            <a:picLocks noChangeAspect="1" noChangeArrowheads="1"/>
          </p:cNvPicPr>
          <p:nvPr/>
        </p:nvPicPr>
        <p:blipFill>
          <a:blip r:embed="rId2"/>
          <a:srcRect/>
          <a:stretch>
            <a:fillRect/>
          </a:stretch>
        </p:blipFill>
        <p:spPr bwMode="auto">
          <a:xfrm>
            <a:off x="0" y="685800"/>
            <a:ext cx="9144000" cy="6172200"/>
          </a:xfrm>
          <a:prstGeom prst="rect">
            <a:avLst/>
          </a:prstGeom>
          <a:noFill/>
          <a:ln w="9525">
            <a:noFill/>
            <a:miter lim="800000"/>
            <a:headEnd/>
            <a:tailEnd/>
          </a:ln>
        </p:spPr>
      </p:pic>
      <p:sp>
        <p:nvSpPr>
          <p:cNvPr id="71683" name="Rectangle 3"/>
          <p:cNvSpPr>
            <a:spLocks noChangeArrowheads="1"/>
          </p:cNvSpPr>
          <p:nvPr/>
        </p:nvSpPr>
        <p:spPr bwMode="auto">
          <a:xfrm>
            <a:off x="0" y="0"/>
            <a:ext cx="9144000" cy="762000"/>
          </a:xfrm>
          <a:prstGeom prst="rect">
            <a:avLst/>
          </a:prstGeom>
          <a:noFill/>
          <a:ln w="9525">
            <a:noFill/>
            <a:miter lim="800000"/>
            <a:headEnd/>
            <a:tailEnd/>
          </a:ln>
          <a:effectLst/>
        </p:spPr>
        <p:txBody>
          <a:bodyPr>
            <a:spAutoFit/>
          </a:bodyPr>
          <a:lstStyle/>
          <a:p>
            <a:pPr algn="ctr">
              <a:defRPr/>
            </a:pPr>
            <a:r>
              <a:rPr lang="ru-RU" sz="4400" b="1">
                <a:solidFill>
                  <a:schemeClr val="tx2"/>
                </a:solidFill>
                <a:effectLst>
                  <a:outerShdw blurRad="38100" dist="38100" dir="2700000" algn="tl">
                    <a:srgbClr val="000000"/>
                  </a:outerShdw>
                </a:effectLst>
              </a:rPr>
              <a:t>Онежское озеро.</a:t>
            </a:r>
          </a:p>
        </p:txBody>
      </p:sp>
    </p:spTree>
  </p:cSld>
  <p:clrMapOvr>
    <a:masterClrMapping/>
  </p:clrMapOvr>
  <p:transition spd="slow">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smtClean="0">
                <a:effectLst>
                  <a:outerShdw blurRad="38100" dist="38100" dir="2700000" algn="tl">
                    <a:srgbClr val="000000">
                      <a:alpha val="43137"/>
                    </a:srgbClr>
                  </a:outerShdw>
                </a:effectLst>
              </a:rPr>
              <a:t>Распределение воды на Земле</a:t>
            </a:r>
            <a:endParaRPr lang="ru-RU" dirty="0">
              <a:effectLst>
                <a:outerShdw blurRad="38100" dist="38100" dir="2700000" algn="tl">
                  <a:srgbClr val="000000">
                    <a:alpha val="43137"/>
                  </a:srgbClr>
                </a:outerShdw>
              </a:effectLst>
            </a:endParaRPr>
          </a:p>
        </p:txBody>
      </p:sp>
      <p:graphicFrame>
        <p:nvGraphicFramePr>
          <p:cNvPr id="1026" name="Содержимое 3"/>
          <p:cNvGraphicFramePr>
            <a:graphicFrameLocks noGrp="1"/>
          </p:cNvGraphicFramePr>
          <p:nvPr>
            <p:ph idx="1"/>
          </p:nvPr>
        </p:nvGraphicFramePr>
        <p:xfrm>
          <a:off x="428625" y="1927225"/>
          <a:ext cx="8229600" cy="4248150"/>
        </p:xfrm>
        <a:graphic>
          <a:graphicData uri="http://schemas.openxmlformats.org/presentationml/2006/ole">
            <p:oleObj spid="_x0000_s1026" name="Диаграмма" r:id="rId3" imgW="8229499" imgH="4248215" progId="Excel.Chart.8">
              <p:embed/>
            </p:oleObj>
          </a:graphicData>
        </a:graphic>
      </p:graphicFrame>
    </p:spTree>
  </p:cSld>
  <p:clrMapOvr>
    <a:masterClrMapping/>
  </p:clrMapOvr>
  <p:transition spd="slow">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990600"/>
          </a:xfrm>
        </p:spPr>
        <p:txBody>
          <a:bodyPr/>
          <a:lstStyle/>
          <a:p>
            <a:pPr eaLnBrk="1" hangingPunct="1"/>
            <a:r>
              <a:rPr lang="ru-RU" sz="3600" smtClean="0">
                <a:effectLst/>
              </a:rPr>
              <a:t>Озеро Байкал</a:t>
            </a:r>
          </a:p>
        </p:txBody>
      </p:sp>
      <p:sp>
        <p:nvSpPr>
          <p:cNvPr id="33795" name="Rectangle 3"/>
          <p:cNvSpPr>
            <a:spLocks noGrp="1" noChangeArrowheads="1"/>
          </p:cNvSpPr>
          <p:nvPr>
            <p:ph type="body" idx="1"/>
          </p:nvPr>
        </p:nvSpPr>
        <p:spPr>
          <a:xfrm>
            <a:off x="0" y="1066800"/>
            <a:ext cx="9144000" cy="5791200"/>
          </a:xfrm>
        </p:spPr>
        <p:txBody>
          <a:bodyPr/>
          <a:lstStyle/>
          <a:p>
            <a:pPr eaLnBrk="1" hangingPunct="1"/>
            <a:r>
              <a:rPr lang="ru-RU" sz="2000" smtClean="0">
                <a:effectLst/>
              </a:rPr>
              <a:t>Озеро Байкал – уникальный источник пресной воды. Объем воды в Байкале – около 23 тысяч кубических километров, что составляет 20% мировых и 90% российских запасов пресной воды. Если бы на Земле не было других источников пресной воды, то благодаря</a:t>
            </a:r>
          </a:p>
          <a:p>
            <a:pPr eaLnBrk="1" hangingPunct="1"/>
            <a:r>
              <a:rPr lang="ru-RU" sz="2000" smtClean="0">
                <a:effectLst/>
              </a:rPr>
              <a:t>Байкалу жители нашей планеты могли бы прожить около 40 лет. На берегу Байкала построен целлюлозно-бумажный комбинат, который ежесуточно сбрасывает в озеро свыше 200 тыс. кубометров промышленных стоков, проходящих недостаточную очистку.</a:t>
            </a:r>
          </a:p>
          <a:p>
            <a:pPr eaLnBrk="1" hangingPunct="1"/>
            <a:r>
              <a:rPr lang="ru-RU" sz="2000" smtClean="0">
                <a:effectLst/>
              </a:rPr>
              <a:t>Это вызывает мутагенные изменения у водных организмов и последующую их гибель. Расход воды населением непомерно огромен. На фоне того, что количество пригодной для потребления воды постоянно сокращается, перед каждой страной встает вопрос о рациональном использовании водных запасов.</a:t>
            </a:r>
          </a:p>
          <a:p>
            <a:pPr eaLnBrk="1" hangingPunct="1"/>
            <a:r>
              <a:rPr lang="ru-RU" sz="2000" smtClean="0">
                <a:effectLst/>
              </a:rPr>
              <a:t>Для примера приведем среднестатистическое ежедневное потребление воды средне статистическим гражданином России.</a:t>
            </a:r>
          </a:p>
        </p:txBody>
      </p:sp>
    </p:spTree>
  </p:cSld>
  <p:clrMapOvr>
    <a:masterClrMapping/>
  </p:clrMapOvr>
  <p:transition spd="slow">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Documents and Settings\комп\Local Settings\Temp\OIS\temp\lake-bai_0.tmp"/>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1116013" y="1341438"/>
            <a:ext cx="184150" cy="519112"/>
          </a:xfrm>
          <a:prstGeom prst="rect">
            <a:avLst/>
          </a:prstGeom>
          <a:noFill/>
          <a:ln w="9525">
            <a:noFill/>
            <a:miter lim="800000"/>
            <a:headEnd/>
            <a:tailEnd/>
          </a:ln>
        </p:spPr>
        <p:txBody>
          <a:bodyPr wrap="none">
            <a:spAutoFit/>
          </a:bodyPr>
          <a:lstStyle/>
          <a:p>
            <a:endParaRPr lang="ru-RU" sz="2800" b="1">
              <a:solidFill>
                <a:schemeClr val="accent2"/>
              </a:solidFill>
            </a:endParaRPr>
          </a:p>
        </p:txBody>
      </p:sp>
      <p:pic>
        <p:nvPicPr>
          <p:cNvPr id="9222" name="Picture 6" descr="Байкал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223" name="Text Box 7"/>
          <p:cNvSpPr txBox="1">
            <a:spLocks noChangeArrowheads="1"/>
          </p:cNvSpPr>
          <p:nvPr/>
        </p:nvSpPr>
        <p:spPr bwMode="auto">
          <a:xfrm>
            <a:off x="0" y="152400"/>
            <a:ext cx="9144000" cy="533400"/>
          </a:xfrm>
          <a:prstGeom prst="rect">
            <a:avLst/>
          </a:prstGeom>
          <a:noFill/>
          <a:ln w="9525">
            <a:noFill/>
            <a:miter lim="800000"/>
            <a:headEnd/>
            <a:tailEnd/>
          </a:ln>
        </p:spPr>
        <p:txBody>
          <a:bodyPr>
            <a:spAutoFit/>
          </a:bodyPr>
          <a:lstStyle/>
          <a:p>
            <a:pPr algn="ctr"/>
            <a:r>
              <a:rPr lang="ru-RU" sz="4400" b="1" baseline="30000">
                <a:solidFill>
                  <a:schemeClr val="accent2"/>
                </a:solidFill>
              </a:rPr>
              <a:t>Славное море – священный Байкал…</a:t>
            </a:r>
            <a:endParaRPr lang="ru-RU" sz="4400" b="1" baseline="30000"/>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p:cTn id="7" dur="1000" fill="hold"/>
                                        <p:tgtEl>
                                          <p:spTgt spid="9222"/>
                                        </p:tgtEl>
                                        <p:attrNameLst>
                                          <p:attrName>ppt_w</p:attrName>
                                        </p:attrNameLst>
                                      </p:cBhvr>
                                      <p:tavLst>
                                        <p:tav tm="0">
                                          <p:val>
                                            <p:strVal val="#ppt_w+.3"/>
                                          </p:val>
                                        </p:tav>
                                        <p:tav tm="100000">
                                          <p:val>
                                            <p:strVal val="#ppt_w"/>
                                          </p:val>
                                        </p:tav>
                                      </p:tavLst>
                                    </p:anim>
                                    <p:anim calcmode="lin" valueType="num">
                                      <p:cBhvr>
                                        <p:cTn id="8" dur="1000" fill="hold"/>
                                        <p:tgtEl>
                                          <p:spTgt spid="9222"/>
                                        </p:tgtEl>
                                        <p:attrNameLst>
                                          <p:attrName>ppt_h</p:attrName>
                                        </p:attrNameLst>
                                      </p:cBhvr>
                                      <p:tavLst>
                                        <p:tav tm="0">
                                          <p:val>
                                            <p:strVal val="#ppt_h"/>
                                          </p:val>
                                        </p:tav>
                                        <p:tav tm="100000">
                                          <p:val>
                                            <p:strVal val="#ppt_h"/>
                                          </p:val>
                                        </p:tav>
                                      </p:tavLst>
                                    </p:anim>
                                    <p:animEffect transition="in" filter="fade">
                                      <p:cBhvr>
                                        <p:cTn id="9" dur="1000"/>
                                        <p:tgtEl>
                                          <p:spTgt spid="922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223"/>
                                        </p:tgtEl>
                                        <p:attrNameLst>
                                          <p:attrName>style.visibility</p:attrName>
                                        </p:attrNameLst>
                                      </p:cBhvr>
                                      <p:to>
                                        <p:strVal val="visible"/>
                                      </p:to>
                                    </p:set>
                                    <p:animScale>
                                      <p:cBhvr>
                                        <p:cTn id="12" dur="1000" decel="50000" fill="hold">
                                          <p:stCondLst>
                                            <p:cond delay="0"/>
                                          </p:stCondLst>
                                        </p:cTn>
                                        <p:tgtEl>
                                          <p:spTgt spid="92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223"/>
                                        </p:tgtEl>
                                        <p:attrNameLst>
                                          <p:attrName>ppt_x</p:attrName>
                                          <p:attrName>ppt_y</p:attrName>
                                        </p:attrNameLst>
                                      </p:cBhvr>
                                    </p:animMotion>
                                    <p:animEffect transition="in" filter="fade">
                                      <p:cBhvr>
                                        <p:cTn id="14"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1b"/>
          <p:cNvPicPr>
            <a:picLocks noChangeAspect="1" noChangeArrowheads="1"/>
          </p:cNvPicPr>
          <p:nvPr/>
        </p:nvPicPr>
        <p:blipFill>
          <a:blip r:embed="rId2"/>
          <a:srcRect/>
          <a:stretch>
            <a:fillRect/>
          </a:stretch>
        </p:blipFill>
        <p:spPr bwMode="auto">
          <a:xfrm>
            <a:off x="0" y="974725"/>
            <a:ext cx="9144000" cy="5883275"/>
          </a:xfrm>
          <a:prstGeom prst="rect">
            <a:avLst/>
          </a:prstGeom>
          <a:noFill/>
          <a:ln w="9525">
            <a:noFill/>
            <a:miter lim="800000"/>
            <a:headEnd/>
            <a:tailEnd/>
          </a:ln>
        </p:spPr>
      </p:pic>
      <p:sp>
        <p:nvSpPr>
          <p:cNvPr id="3" name="TextBox 2"/>
          <p:cNvSpPr txBox="1"/>
          <p:nvPr/>
        </p:nvSpPr>
        <p:spPr>
          <a:xfrm>
            <a:off x="214313" y="0"/>
            <a:ext cx="8786812" cy="769938"/>
          </a:xfrm>
          <a:prstGeom prst="rect">
            <a:avLst/>
          </a:prstGeom>
          <a:noFill/>
        </p:spPr>
        <p:txBody>
          <a:bodyPr>
            <a:spAutoFit/>
          </a:bodyPr>
          <a:lstStyle/>
          <a:p>
            <a:pPr algn="ctr" fontAlgn="auto">
              <a:spcBef>
                <a:spcPts val="0"/>
              </a:spcBef>
              <a:spcAft>
                <a:spcPts val="0"/>
              </a:spcAft>
              <a:defRPr/>
            </a:pPr>
            <a:r>
              <a:rPr lang="ru-RU" sz="4400" dirty="0">
                <a:effectLst>
                  <a:outerShdw blurRad="38100" dist="38100" dir="2700000" algn="tl">
                    <a:srgbClr val="000000">
                      <a:alpha val="43137"/>
                    </a:srgbClr>
                  </a:outerShdw>
                </a:effectLst>
                <a:latin typeface="Times New Roman" pitchFamily="18" charset="0"/>
                <a:cs typeface="Times New Roman" pitchFamily="18" charset="0"/>
              </a:rPr>
              <a:t>Озеро Байкал – уникальное озеро</a:t>
            </a:r>
          </a:p>
        </p:txBody>
      </p:sp>
    </p:spTree>
  </p:cSld>
  <p:clrMapOvr>
    <a:masterClrMapping/>
  </p:clrMapOvr>
  <p:transition spd="slow">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26988"/>
            <a:ext cx="9144000" cy="1008063"/>
          </a:xfrm>
          <a:solidFill>
            <a:schemeClr val="tx2"/>
          </a:solidFill>
          <a:ln>
            <a:solidFill>
              <a:schemeClr val="tx1"/>
            </a:solidFill>
          </a:ln>
        </p:spPr>
        <p:txBody>
          <a:bodyPr/>
          <a:lstStyle/>
          <a:p>
            <a:pPr eaLnBrk="1" hangingPunct="1">
              <a:defRPr/>
            </a:pPr>
            <a:r>
              <a:rPr lang="ru-RU" b="1" smtClean="0">
                <a:solidFill>
                  <a:srgbClr val="000000"/>
                </a:solidFill>
                <a:effectLst>
                  <a:outerShdw blurRad="38100" dist="38100" dir="2700000" algn="tl">
                    <a:srgbClr val="C0C0C0"/>
                  </a:outerShdw>
                </a:effectLst>
              </a:rPr>
              <a:t>ЗАГРЯЗНЕНИЕ ВОДЫ</a:t>
            </a:r>
          </a:p>
        </p:txBody>
      </p:sp>
      <p:pic>
        <p:nvPicPr>
          <p:cNvPr id="38915" name="Picture 4" descr="information_items_1530"/>
          <p:cNvPicPr>
            <a:picLocks noChangeAspect="1" noChangeArrowheads="1"/>
          </p:cNvPicPr>
          <p:nvPr/>
        </p:nvPicPr>
        <p:blipFill>
          <a:blip r:embed="rId2"/>
          <a:srcRect/>
          <a:stretch>
            <a:fillRect/>
          </a:stretch>
        </p:blipFill>
        <p:spPr bwMode="auto">
          <a:xfrm>
            <a:off x="0" y="981075"/>
            <a:ext cx="9144000" cy="5876925"/>
          </a:xfrm>
          <a:prstGeom prst="rect">
            <a:avLst/>
          </a:prstGeom>
          <a:noFill/>
          <a:ln w="9525">
            <a:noFill/>
            <a:miter lim="800000"/>
            <a:headEnd/>
            <a:tailEnd/>
          </a:ln>
        </p:spPr>
      </p:pic>
      <p:sp>
        <p:nvSpPr>
          <p:cNvPr id="38916" name="Text Box 5"/>
          <p:cNvSpPr txBox="1">
            <a:spLocks noChangeArrowheads="1"/>
          </p:cNvSpPr>
          <p:nvPr/>
        </p:nvSpPr>
        <p:spPr bwMode="auto">
          <a:xfrm>
            <a:off x="-36513" y="1131888"/>
            <a:ext cx="3887788" cy="2225675"/>
          </a:xfrm>
          <a:prstGeom prst="rect">
            <a:avLst/>
          </a:prstGeom>
          <a:gradFill rotWithShape="1">
            <a:gsLst>
              <a:gs pos="0">
                <a:srgbClr val="000076"/>
              </a:gs>
              <a:gs pos="100000">
                <a:srgbClr val="0000FF"/>
              </a:gs>
            </a:gsLst>
            <a:lin ang="0" scaled="1"/>
          </a:gradFill>
          <a:ln w="9525">
            <a:noFill/>
            <a:miter lim="800000"/>
            <a:headEnd/>
            <a:tailEnd/>
          </a:ln>
        </p:spPr>
        <p:txBody>
          <a:bodyPr>
            <a:spAutoFit/>
          </a:bodyPr>
          <a:lstStyle/>
          <a:p>
            <a:pPr>
              <a:spcBef>
                <a:spcPct val="50000"/>
              </a:spcBef>
            </a:pPr>
            <a:r>
              <a:rPr lang="ru-RU" sz="2000" b="1"/>
              <a:t>Казалось бы, на такой глобальный процесс, который бесперебойно работает на протяжении всего существования нашей планеты, человек повлиять не в силах, но…</a:t>
            </a:r>
          </a:p>
        </p:txBody>
      </p:sp>
      <p:sp>
        <p:nvSpPr>
          <p:cNvPr id="38917" name="Text Box 6"/>
          <p:cNvSpPr txBox="1">
            <a:spLocks noChangeArrowheads="1"/>
          </p:cNvSpPr>
          <p:nvPr/>
        </p:nvSpPr>
        <p:spPr bwMode="auto">
          <a:xfrm>
            <a:off x="3779838" y="3602038"/>
            <a:ext cx="5364162" cy="3140075"/>
          </a:xfrm>
          <a:prstGeom prst="rect">
            <a:avLst/>
          </a:prstGeom>
          <a:gradFill rotWithShape="1">
            <a:gsLst>
              <a:gs pos="0">
                <a:srgbClr val="0000FF"/>
              </a:gs>
              <a:gs pos="100000">
                <a:srgbClr val="000076"/>
              </a:gs>
            </a:gsLst>
            <a:lin ang="0" scaled="1"/>
          </a:gradFill>
          <a:ln w="9525">
            <a:noFill/>
            <a:miter lim="800000"/>
            <a:headEnd/>
            <a:tailEnd/>
          </a:ln>
        </p:spPr>
        <p:txBody>
          <a:bodyPr>
            <a:spAutoFit/>
          </a:bodyPr>
          <a:lstStyle/>
          <a:p>
            <a:pPr>
              <a:spcBef>
                <a:spcPct val="50000"/>
              </a:spcBef>
            </a:pPr>
            <a:r>
              <a:rPr lang="ru-RU" sz="2000" b="1"/>
              <a:t>…можно проделать простой опыт. Если в стакан воды осторожно опустить на поверхность 3-4 капли растительного масла, то с течением времени они расплывутся и покроют всю поверхность воды тонкой пленкой. Молекулам воды трудно пробиться через вязкую пленку масла. Испарение будет происходить значительно медленнее.</a:t>
            </a:r>
            <a:r>
              <a:rPr lang="ru-RU" sz="2000"/>
              <a:t> </a:t>
            </a:r>
          </a:p>
        </p:txBody>
      </p:sp>
    </p:spTree>
  </p:cSld>
  <p:clrMapOvr>
    <a:masterClrMapping/>
  </p:clrMapOvr>
  <p:transition spd="slow">
    <p:diamon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P101026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26988"/>
            <a:ext cx="9144000" cy="1008063"/>
          </a:xfrm>
          <a:solidFill>
            <a:schemeClr val="tx2"/>
          </a:solidFill>
          <a:ln>
            <a:solidFill>
              <a:schemeClr val="tx1"/>
            </a:solidFill>
          </a:ln>
        </p:spPr>
        <p:txBody>
          <a:bodyPr/>
          <a:lstStyle/>
          <a:p>
            <a:pPr eaLnBrk="1" hangingPunct="1">
              <a:defRPr/>
            </a:pPr>
            <a:r>
              <a:rPr lang="ru-RU" sz="3600" b="1" smtClean="0">
                <a:solidFill>
                  <a:srgbClr val="000000"/>
                </a:solidFill>
                <a:effectLst>
                  <a:outerShdw blurRad="38100" dist="38100" dir="2700000" algn="tl">
                    <a:srgbClr val="C0C0C0"/>
                  </a:outerShdw>
                </a:effectLst>
              </a:rPr>
              <a:t>ЗАГРЯЗНЕНИЕ ПРИРОДНЫХ ВОД</a:t>
            </a:r>
          </a:p>
        </p:txBody>
      </p:sp>
      <p:pic>
        <p:nvPicPr>
          <p:cNvPr id="40963" name="Picture 7" descr="697111"/>
          <p:cNvPicPr>
            <a:picLocks noChangeAspect="1" noChangeArrowheads="1"/>
          </p:cNvPicPr>
          <p:nvPr/>
        </p:nvPicPr>
        <p:blipFill>
          <a:blip r:embed="rId2"/>
          <a:srcRect/>
          <a:stretch>
            <a:fillRect/>
          </a:stretch>
        </p:blipFill>
        <p:spPr bwMode="auto">
          <a:xfrm>
            <a:off x="0" y="981075"/>
            <a:ext cx="9144000" cy="5876925"/>
          </a:xfrm>
          <a:prstGeom prst="rect">
            <a:avLst/>
          </a:prstGeom>
          <a:noFill/>
          <a:ln w="9525">
            <a:noFill/>
            <a:miter lim="800000"/>
            <a:headEnd/>
            <a:tailEnd/>
          </a:ln>
        </p:spPr>
      </p:pic>
      <p:sp>
        <p:nvSpPr>
          <p:cNvPr id="203784" name="Text Box 8"/>
          <p:cNvSpPr txBox="1">
            <a:spLocks noChangeArrowheads="1"/>
          </p:cNvSpPr>
          <p:nvPr/>
        </p:nvSpPr>
        <p:spPr bwMode="auto">
          <a:xfrm>
            <a:off x="0" y="968375"/>
            <a:ext cx="2987675" cy="1920875"/>
          </a:xfrm>
          <a:prstGeom prst="rect">
            <a:avLst/>
          </a:prstGeom>
          <a:gradFill rotWithShape="1">
            <a:gsLst>
              <a:gs pos="0">
                <a:schemeClr val="folHlink">
                  <a:gamma/>
                  <a:shade val="46275"/>
                  <a:invGamma/>
                </a:schemeClr>
              </a:gs>
              <a:gs pos="100000">
                <a:schemeClr val="folHlink"/>
              </a:gs>
            </a:gsLst>
            <a:path path="shape">
              <a:fillToRect l="50000" t="50000" r="50000" b="50000"/>
            </a:path>
          </a:gradFill>
          <a:ln w="9525">
            <a:noFill/>
            <a:miter lim="800000"/>
            <a:headEnd/>
            <a:tailEnd/>
          </a:ln>
          <a:effectLst/>
        </p:spPr>
        <p:txBody>
          <a:bodyPr>
            <a:spAutoFit/>
          </a:bodyPr>
          <a:lstStyle/>
          <a:p>
            <a:pPr>
              <a:spcBef>
                <a:spcPct val="50000"/>
              </a:spcBef>
              <a:buFont typeface="Symbol" pitchFamily="18" charset="2"/>
              <a:buChar char=""/>
              <a:defRPr/>
            </a:pPr>
            <a:r>
              <a:rPr lang="ru-RU" sz="2000" b="1"/>
              <a:t>В России ежегодно в воду и под землю уходит более 500 миллионов тонн промышленных стоков.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3784"/>
                                        </p:tgtEl>
                                        <p:attrNameLst>
                                          <p:attrName>style.visibility</p:attrName>
                                        </p:attrNameLst>
                                      </p:cBhvr>
                                      <p:to>
                                        <p:strVal val="visible"/>
                                      </p:to>
                                    </p:set>
                                    <p:anim calcmode="lin" valueType="num">
                                      <p:cBhvr>
                                        <p:cTn id="7" dur="500" fill="hold"/>
                                        <p:tgtEl>
                                          <p:spTgt spid="203784"/>
                                        </p:tgtEl>
                                        <p:attrNameLst>
                                          <p:attrName>ppt_w</p:attrName>
                                        </p:attrNameLst>
                                      </p:cBhvr>
                                      <p:tavLst>
                                        <p:tav tm="0">
                                          <p:val>
                                            <p:fltVal val="0"/>
                                          </p:val>
                                        </p:tav>
                                        <p:tav tm="100000">
                                          <p:val>
                                            <p:strVal val="#ppt_w"/>
                                          </p:val>
                                        </p:tav>
                                      </p:tavLst>
                                    </p:anim>
                                    <p:anim calcmode="lin" valueType="num">
                                      <p:cBhvr>
                                        <p:cTn id="8" dur="500" fill="hold"/>
                                        <p:tgtEl>
                                          <p:spTgt spid="2037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descr="Байкальский целлюлозно-бумажный комбинат"/>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diamond(in)">
                                      <p:cBhvr>
                                        <p:cTn id="7" dur="2000"/>
                                        <p:tgtEl>
                                          <p:spTgt spid="808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80899"/>
                                        </p:tgtEl>
                                      </p:cBhvr>
                                    </p:animEffect>
                                    <p:set>
                                      <p:cBhvr>
                                        <p:cTn id="12" dur="1" fill="hold">
                                          <p:stCondLst>
                                            <p:cond delay="499"/>
                                          </p:stCondLst>
                                        </p:cTn>
                                        <p:tgtEl>
                                          <p:spTgt spid="808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26988"/>
            <a:ext cx="9144000" cy="1008063"/>
          </a:xfrm>
          <a:solidFill>
            <a:schemeClr val="tx2"/>
          </a:solidFill>
          <a:ln>
            <a:solidFill>
              <a:schemeClr val="tx1"/>
            </a:solidFill>
          </a:ln>
        </p:spPr>
        <p:txBody>
          <a:bodyPr/>
          <a:lstStyle/>
          <a:p>
            <a:pPr eaLnBrk="1" hangingPunct="1">
              <a:defRPr/>
            </a:pPr>
            <a:r>
              <a:rPr lang="ru-RU" sz="3600" b="1" smtClean="0">
                <a:solidFill>
                  <a:srgbClr val="000000"/>
                </a:solidFill>
                <a:effectLst>
                  <a:outerShdw blurRad="38100" dist="38100" dir="2700000" algn="tl">
                    <a:srgbClr val="C0C0C0"/>
                  </a:outerShdw>
                </a:effectLst>
              </a:rPr>
              <a:t>ЗАГРЯЗНЕНИЕ МИРОВОГО ОКЕАНА</a:t>
            </a:r>
          </a:p>
        </p:txBody>
      </p:sp>
      <p:pic>
        <p:nvPicPr>
          <p:cNvPr id="43011" name="Picture 7" descr="113570_20081125075804"/>
          <p:cNvPicPr>
            <a:picLocks noChangeAspect="1" noChangeArrowheads="1"/>
          </p:cNvPicPr>
          <p:nvPr/>
        </p:nvPicPr>
        <p:blipFill>
          <a:blip r:embed="rId2"/>
          <a:srcRect/>
          <a:stretch>
            <a:fillRect/>
          </a:stretch>
        </p:blipFill>
        <p:spPr bwMode="auto">
          <a:xfrm>
            <a:off x="0" y="981075"/>
            <a:ext cx="9144000" cy="5876925"/>
          </a:xfrm>
          <a:prstGeom prst="rect">
            <a:avLst/>
          </a:prstGeom>
          <a:noFill/>
          <a:ln w="9525">
            <a:noFill/>
            <a:miter lim="800000"/>
            <a:headEnd/>
            <a:tailEnd/>
          </a:ln>
        </p:spPr>
      </p:pic>
      <p:sp>
        <p:nvSpPr>
          <p:cNvPr id="201736" name="Text Box 8"/>
          <p:cNvSpPr txBox="1">
            <a:spLocks noChangeArrowheads="1"/>
          </p:cNvSpPr>
          <p:nvPr/>
        </p:nvSpPr>
        <p:spPr bwMode="auto">
          <a:xfrm>
            <a:off x="0" y="1062038"/>
            <a:ext cx="2627313" cy="3662362"/>
          </a:xfrm>
          <a:prstGeom prst="rect">
            <a:avLst/>
          </a:prstGeom>
          <a:gradFill rotWithShape="1">
            <a:gsLst>
              <a:gs pos="0">
                <a:srgbClr val="CCFFFF"/>
              </a:gs>
              <a:gs pos="100000">
                <a:srgbClr val="E6FFFF"/>
              </a:gs>
            </a:gsLst>
            <a:lin ang="0" scaled="1"/>
          </a:gradFill>
          <a:ln w="9525">
            <a:noFill/>
            <a:miter lim="800000"/>
            <a:headEnd/>
            <a:tailEnd/>
          </a:ln>
        </p:spPr>
        <p:txBody>
          <a:bodyPr>
            <a:spAutoFit/>
          </a:bodyPr>
          <a:lstStyle/>
          <a:p>
            <a:pPr marL="4763" indent="22225">
              <a:spcBef>
                <a:spcPct val="50000"/>
              </a:spcBef>
            </a:pPr>
            <a:r>
              <a:rPr lang="ru-RU" b="1">
                <a:solidFill>
                  <a:srgbClr val="000000"/>
                </a:solidFill>
              </a:rPr>
              <a:t>В Мировой океан ежегодно поступает около 13-14 миллионов тонн нефтепродуктов. Нефть в водоемы попадает в результате утечки при погрузке танкеров, при авариях танкеров, сбросе остатков нефтяного груза. </a:t>
            </a:r>
          </a:p>
        </p:txBody>
      </p:sp>
      <p:sp>
        <p:nvSpPr>
          <p:cNvPr id="201737" name="Text Box 9"/>
          <p:cNvSpPr txBox="1">
            <a:spLocks noChangeArrowheads="1"/>
          </p:cNvSpPr>
          <p:nvPr/>
        </p:nvSpPr>
        <p:spPr bwMode="auto">
          <a:xfrm>
            <a:off x="6516688" y="1062038"/>
            <a:ext cx="2627312" cy="3662362"/>
          </a:xfrm>
          <a:prstGeom prst="rect">
            <a:avLst/>
          </a:prstGeom>
          <a:gradFill rotWithShape="1">
            <a:gsLst>
              <a:gs pos="0">
                <a:srgbClr val="E6FFFF"/>
              </a:gs>
              <a:gs pos="100000">
                <a:srgbClr val="CCFFFF"/>
              </a:gs>
            </a:gsLst>
            <a:lin ang="0" scaled="1"/>
          </a:gradFill>
          <a:ln w="9525">
            <a:noFill/>
            <a:miter lim="800000"/>
            <a:headEnd/>
            <a:tailEnd/>
          </a:ln>
        </p:spPr>
        <p:txBody>
          <a:bodyPr>
            <a:spAutoFit/>
          </a:bodyPr>
          <a:lstStyle/>
          <a:p>
            <a:pPr marL="4763" indent="22225" algn="r">
              <a:spcBef>
                <a:spcPct val="50000"/>
              </a:spcBef>
            </a:pPr>
            <a:r>
              <a:rPr lang="ru-RU" b="1">
                <a:solidFill>
                  <a:srgbClr val="000000"/>
                </a:solidFill>
              </a:rPr>
              <a:t>Ученые подсчитали, что каждый год во всем мире в водоемы попадает столько вредных веществ, что ими можно было бы заполнить 10 тысяч товарных поездов. Даже в водах Арктики нашли стиральный порошок.</a:t>
            </a:r>
            <a:r>
              <a:rPr lang="ru-RU">
                <a:solidFill>
                  <a:srgbClr val="000000"/>
                </a:solidFill>
              </a:rPr>
              <a:t> </a:t>
            </a:r>
          </a:p>
        </p:txBody>
      </p:sp>
      <p:sp>
        <p:nvSpPr>
          <p:cNvPr id="201738" name="Text Box 10"/>
          <p:cNvSpPr txBox="1">
            <a:spLocks noChangeArrowheads="1"/>
          </p:cNvSpPr>
          <p:nvPr/>
        </p:nvSpPr>
        <p:spPr bwMode="auto">
          <a:xfrm>
            <a:off x="1981200" y="4524375"/>
            <a:ext cx="5183188" cy="2289175"/>
          </a:xfrm>
          <a:prstGeom prst="rect">
            <a:avLst/>
          </a:prstGeom>
          <a:gradFill rotWithShape="1">
            <a:gsLst>
              <a:gs pos="0">
                <a:srgbClr val="CCFFFF"/>
              </a:gs>
              <a:gs pos="50000">
                <a:srgbClr val="E6FFFF"/>
              </a:gs>
              <a:gs pos="100000">
                <a:srgbClr val="CCFFFF"/>
              </a:gs>
            </a:gsLst>
            <a:lin ang="0" scaled="1"/>
          </a:gradFill>
          <a:ln w="9525">
            <a:noFill/>
            <a:miter lim="800000"/>
            <a:headEnd/>
            <a:tailEnd/>
          </a:ln>
        </p:spPr>
        <p:txBody>
          <a:bodyPr>
            <a:spAutoFit/>
          </a:bodyPr>
          <a:lstStyle/>
          <a:p>
            <a:pPr marL="4763" indent="22225" algn="ctr">
              <a:spcBef>
                <a:spcPct val="50000"/>
              </a:spcBef>
            </a:pPr>
            <a:r>
              <a:rPr lang="ru-RU" b="1">
                <a:solidFill>
                  <a:srgbClr val="000000"/>
                </a:solidFill>
              </a:rPr>
              <a:t>Годовой сброс производственных и бытовых стоков в мире равен примерно 9,3 трлн. тонн. загрязнение водоемов приводит к тому, что в них исчезает жизнь, а воду, используемую для питья, приходится очищать, что очень дорого. Без очищения воды, жизнь человека была бы невозможна.</a:t>
            </a:r>
            <a:endParaRPr lang="ru-RU">
              <a:solidFill>
                <a:srgbClr val="000000"/>
              </a:solidFill>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1736"/>
                                        </p:tgtEl>
                                        <p:attrNameLst>
                                          <p:attrName>style.visibility</p:attrName>
                                        </p:attrNameLst>
                                      </p:cBhvr>
                                      <p:to>
                                        <p:strVal val="visible"/>
                                      </p:to>
                                    </p:set>
                                    <p:anim calcmode="lin" valueType="num">
                                      <p:cBhvr additive="base">
                                        <p:cTn id="7" dur="500" fill="hold"/>
                                        <p:tgtEl>
                                          <p:spTgt spid="201736"/>
                                        </p:tgtEl>
                                        <p:attrNameLst>
                                          <p:attrName>ppt_x</p:attrName>
                                        </p:attrNameLst>
                                      </p:cBhvr>
                                      <p:tavLst>
                                        <p:tav tm="0">
                                          <p:val>
                                            <p:strVal val="0-#ppt_w/2"/>
                                          </p:val>
                                        </p:tav>
                                        <p:tav tm="100000">
                                          <p:val>
                                            <p:strVal val="#ppt_x"/>
                                          </p:val>
                                        </p:tav>
                                      </p:tavLst>
                                    </p:anim>
                                    <p:anim calcmode="lin" valueType="num">
                                      <p:cBhvr additive="base">
                                        <p:cTn id="8" dur="500" fill="hold"/>
                                        <p:tgtEl>
                                          <p:spTgt spid="2017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1737"/>
                                        </p:tgtEl>
                                        <p:attrNameLst>
                                          <p:attrName>style.visibility</p:attrName>
                                        </p:attrNameLst>
                                      </p:cBhvr>
                                      <p:to>
                                        <p:strVal val="visible"/>
                                      </p:to>
                                    </p:set>
                                    <p:anim calcmode="lin" valueType="num">
                                      <p:cBhvr additive="base">
                                        <p:cTn id="13" dur="500" fill="hold"/>
                                        <p:tgtEl>
                                          <p:spTgt spid="201737"/>
                                        </p:tgtEl>
                                        <p:attrNameLst>
                                          <p:attrName>ppt_x</p:attrName>
                                        </p:attrNameLst>
                                      </p:cBhvr>
                                      <p:tavLst>
                                        <p:tav tm="0">
                                          <p:val>
                                            <p:strVal val="1+#ppt_w/2"/>
                                          </p:val>
                                        </p:tav>
                                        <p:tav tm="100000">
                                          <p:val>
                                            <p:strVal val="#ppt_x"/>
                                          </p:val>
                                        </p:tav>
                                      </p:tavLst>
                                    </p:anim>
                                    <p:anim calcmode="lin" valueType="num">
                                      <p:cBhvr additive="base">
                                        <p:cTn id="14" dur="500" fill="hold"/>
                                        <p:tgtEl>
                                          <p:spTgt spid="2017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01736"/>
                                        </p:tgtEl>
                                        <p:attrNameLst>
                                          <p:attrName>ppt_x</p:attrName>
                                        </p:attrNameLst>
                                      </p:cBhvr>
                                      <p:tavLst>
                                        <p:tav tm="0">
                                          <p:val>
                                            <p:strVal val="ppt_x"/>
                                          </p:val>
                                        </p:tav>
                                        <p:tav tm="100000">
                                          <p:val>
                                            <p:strVal val="ppt_x"/>
                                          </p:val>
                                        </p:tav>
                                      </p:tavLst>
                                    </p:anim>
                                    <p:anim calcmode="lin" valueType="num">
                                      <p:cBhvr additive="base">
                                        <p:cTn id="19" dur="500"/>
                                        <p:tgtEl>
                                          <p:spTgt spid="201736"/>
                                        </p:tgtEl>
                                        <p:attrNameLst>
                                          <p:attrName>ppt_y</p:attrName>
                                        </p:attrNameLst>
                                      </p:cBhvr>
                                      <p:tavLst>
                                        <p:tav tm="0">
                                          <p:val>
                                            <p:strVal val="ppt_y"/>
                                          </p:val>
                                        </p:tav>
                                        <p:tav tm="100000">
                                          <p:val>
                                            <p:strVal val="1+ppt_h/2"/>
                                          </p:val>
                                        </p:tav>
                                      </p:tavLst>
                                    </p:anim>
                                    <p:set>
                                      <p:cBhvr>
                                        <p:cTn id="20" dur="1" fill="hold">
                                          <p:stCondLst>
                                            <p:cond delay="499"/>
                                          </p:stCondLst>
                                        </p:cTn>
                                        <p:tgtEl>
                                          <p:spTgt spid="201736"/>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201737"/>
                                        </p:tgtEl>
                                        <p:attrNameLst>
                                          <p:attrName>ppt_x</p:attrName>
                                        </p:attrNameLst>
                                      </p:cBhvr>
                                      <p:tavLst>
                                        <p:tav tm="0">
                                          <p:val>
                                            <p:strVal val="ppt_x"/>
                                          </p:val>
                                        </p:tav>
                                        <p:tav tm="100000">
                                          <p:val>
                                            <p:strVal val="ppt_x"/>
                                          </p:val>
                                        </p:tav>
                                      </p:tavLst>
                                    </p:anim>
                                    <p:anim calcmode="lin" valueType="num">
                                      <p:cBhvr additive="base">
                                        <p:cTn id="23" dur="500"/>
                                        <p:tgtEl>
                                          <p:spTgt spid="201737"/>
                                        </p:tgtEl>
                                        <p:attrNameLst>
                                          <p:attrName>ppt_y</p:attrName>
                                        </p:attrNameLst>
                                      </p:cBhvr>
                                      <p:tavLst>
                                        <p:tav tm="0">
                                          <p:val>
                                            <p:strVal val="ppt_y"/>
                                          </p:val>
                                        </p:tav>
                                        <p:tav tm="100000">
                                          <p:val>
                                            <p:strVal val="1+ppt_h/2"/>
                                          </p:val>
                                        </p:tav>
                                      </p:tavLst>
                                    </p:anim>
                                    <p:set>
                                      <p:cBhvr>
                                        <p:cTn id="24" dur="1" fill="hold">
                                          <p:stCondLst>
                                            <p:cond delay="499"/>
                                          </p:stCondLst>
                                        </p:cTn>
                                        <p:tgtEl>
                                          <p:spTgt spid="201737"/>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201738"/>
                                        </p:tgtEl>
                                        <p:attrNameLst>
                                          <p:attrName>style.visibility</p:attrName>
                                        </p:attrNameLst>
                                      </p:cBhvr>
                                      <p:to>
                                        <p:strVal val="visible"/>
                                      </p:to>
                                    </p:set>
                                    <p:anim calcmode="lin" valueType="num">
                                      <p:cBhvr additive="base">
                                        <p:cTn id="27" dur="500" fill="hold"/>
                                        <p:tgtEl>
                                          <p:spTgt spid="201738"/>
                                        </p:tgtEl>
                                        <p:attrNameLst>
                                          <p:attrName>ppt_x</p:attrName>
                                        </p:attrNameLst>
                                      </p:cBhvr>
                                      <p:tavLst>
                                        <p:tav tm="0">
                                          <p:val>
                                            <p:strVal val="#ppt_x"/>
                                          </p:val>
                                        </p:tav>
                                        <p:tav tm="100000">
                                          <p:val>
                                            <p:strVal val="#ppt_x"/>
                                          </p:val>
                                        </p:tav>
                                      </p:tavLst>
                                    </p:anim>
                                    <p:anim calcmode="lin" valueType="num">
                                      <p:cBhvr additive="base">
                                        <p:cTn id="28" dur="500" fill="hold"/>
                                        <p:tgtEl>
                                          <p:spTgt spid="2017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201738"/>
                                        </p:tgtEl>
                                        <p:attrNameLst>
                                          <p:attrName>ppt_x</p:attrName>
                                        </p:attrNameLst>
                                      </p:cBhvr>
                                      <p:tavLst>
                                        <p:tav tm="0">
                                          <p:val>
                                            <p:strVal val="ppt_x"/>
                                          </p:val>
                                        </p:tav>
                                        <p:tav tm="100000">
                                          <p:val>
                                            <p:strVal val="ppt_x"/>
                                          </p:val>
                                        </p:tav>
                                      </p:tavLst>
                                    </p:anim>
                                    <p:anim calcmode="lin" valueType="num">
                                      <p:cBhvr additive="base">
                                        <p:cTn id="33" dur="500"/>
                                        <p:tgtEl>
                                          <p:spTgt spid="201738"/>
                                        </p:tgtEl>
                                        <p:attrNameLst>
                                          <p:attrName>ppt_y</p:attrName>
                                        </p:attrNameLst>
                                      </p:cBhvr>
                                      <p:tavLst>
                                        <p:tav tm="0">
                                          <p:val>
                                            <p:strVal val="ppt_y"/>
                                          </p:val>
                                        </p:tav>
                                        <p:tav tm="100000">
                                          <p:val>
                                            <p:strVal val="1+ppt_h/2"/>
                                          </p:val>
                                        </p:tav>
                                      </p:tavLst>
                                    </p:anim>
                                    <p:set>
                                      <p:cBhvr>
                                        <p:cTn id="34" dur="1" fill="hold">
                                          <p:stCondLst>
                                            <p:cond delay="499"/>
                                          </p:stCondLst>
                                        </p:cTn>
                                        <p:tgtEl>
                                          <p:spTgt spid="2017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6" grpId="0" animBg="1"/>
      <p:bldP spid="201736" grpId="1" animBg="1"/>
      <p:bldP spid="201737" grpId="0" animBg="1"/>
      <p:bldP spid="201737" grpId="1" animBg="1"/>
      <p:bldP spid="201738" grpId="0" animBg="1"/>
      <p:bldP spid="20173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305800" cy="1143000"/>
          </a:xfrm>
        </p:spPr>
        <p:txBody>
          <a:bodyPr/>
          <a:lstStyle/>
          <a:p>
            <a:pPr eaLnBrk="1" hangingPunct="1">
              <a:defRPr/>
            </a:pPr>
            <a:endParaRPr lang="ru-RU"/>
          </a:p>
        </p:txBody>
      </p:sp>
      <p:pic>
        <p:nvPicPr>
          <p:cNvPr id="7171" name="Рисунок 2" descr="2016933_321_1_n.jpg"/>
          <p:cNvPicPr>
            <a:picLocks noChangeAspect="1"/>
          </p:cNvPicPr>
          <p:nvPr/>
        </p:nvPicPr>
        <p:blipFill>
          <a:blip r:embed="rId2"/>
          <a:srcRect/>
          <a:stretch>
            <a:fillRect/>
          </a:stretch>
        </p:blipFill>
        <p:spPr bwMode="auto">
          <a:xfrm>
            <a:off x="0" y="228600"/>
            <a:ext cx="9144000" cy="6400800"/>
          </a:xfrm>
          <a:prstGeom prst="rect">
            <a:avLst/>
          </a:prstGeom>
          <a:noFill/>
          <a:ln w="9525">
            <a:noFill/>
            <a:miter lim="800000"/>
            <a:headEnd/>
            <a:tailEnd/>
          </a:ln>
        </p:spPr>
      </p:pic>
      <p:pic>
        <p:nvPicPr>
          <p:cNvPr id="7172" name="Рисунок 3" descr="2016933_321_1_n.jpg"/>
          <p:cNvPicPr>
            <a:picLocks noChangeAspect="1"/>
          </p:cNvPicPr>
          <p:nvPr/>
        </p:nvPicPr>
        <p:blipFill>
          <a:blip r:embed="rId2"/>
          <a:srcRect/>
          <a:stretch>
            <a:fillRect/>
          </a:stretch>
        </p:blipFill>
        <p:spPr bwMode="auto">
          <a:xfrm>
            <a:off x="0" y="285750"/>
            <a:ext cx="9144000" cy="64008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1524000"/>
          </a:xfrm>
        </p:spPr>
        <p:txBody>
          <a:bodyPr/>
          <a:lstStyle/>
          <a:p>
            <a:pPr eaLnBrk="1" hangingPunct="1"/>
            <a:r>
              <a:rPr lang="ru-RU" b="1" smtClean="0">
                <a:solidFill>
                  <a:srgbClr val="FF3300"/>
                </a:solidFill>
                <a:effectLst/>
              </a:rPr>
              <a:t>Современное состояние воды, а также прогнозы на будущее:</a:t>
            </a:r>
          </a:p>
        </p:txBody>
      </p:sp>
      <p:sp>
        <p:nvSpPr>
          <p:cNvPr id="44035" name="Rectangle 3"/>
          <p:cNvSpPr>
            <a:spLocks noGrp="1" noChangeArrowheads="1"/>
          </p:cNvSpPr>
          <p:nvPr>
            <p:ph type="body" idx="1"/>
          </p:nvPr>
        </p:nvSpPr>
        <p:spPr>
          <a:xfrm>
            <a:off x="0" y="1524000"/>
            <a:ext cx="9144000" cy="5334000"/>
          </a:xfrm>
        </p:spPr>
        <p:txBody>
          <a:bodyPr/>
          <a:lstStyle/>
          <a:p>
            <a:pPr eaLnBrk="1" hangingPunct="1">
              <a:lnSpc>
                <a:spcPct val="90000"/>
              </a:lnSpc>
            </a:pPr>
            <a:r>
              <a:rPr lang="ru-RU" sz="2800" smtClean="0">
                <a:effectLst/>
              </a:rPr>
              <a:t>по подсчетам ООН, к 2025 году 2/3 населения Земли будут жить в регионах, испытывающих средний или сильный недостаток воды;</a:t>
            </a:r>
          </a:p>
          <a:p>
            <a:pPr eaLnBrk="1" hangingPunct="1">
              <a:lnSpc>
                <a:spcPct val="90000"/>
              </a:lnSpc>
            </a:pPr>
            <a:r>
              <a:rPr lang="ru-RU" sz="2800" smtClean="0">
                <a:effectLst/>
              </a:rPr>
              <a:t>в развитых странах до 30% воды теряется при доставке потребителю, а в крупных городах потери составляют 40-70%;</a:t>
            </a:r>
          </a:p>
          <a:p>
            <a:pPr eaLnBrk="1" hangingPunct="1">
              <a:lnSpc>
                <a:spcPct val="90000"/>
              </a:lnSpc>
            </a:pPr>
            <a:r>
              <a:rPr lang="ru-RU" sz="2800" smtClean="0">
                <a:effectLst/>
              </a:rPr>
              <a:t>в развивающихся странах почти 90% канализационных стоков сливаются в водоемы и реки без какой-либо очистки;</a:t>
            </a:r>
          </a:p>
          <a:p>
            <a:pPr eaLnBrk="1" hangingPunct="1">
              <a:lnSpc>
                <a:spcPct val="90000"/>
              </a:lnSpc>
            </a:pPr>
            <a:r>
              <a:rPr lang="ru-RU" sz="2800" smtClean="0">
                <a:effectLst/>
              </a:rPr>
              <a:t>ежегодно 2,2 миллиона человек в мире умирают от болезней, связанных с низким качеством воды.90% из них – дети до 5 лет.</a:t>
            </a:r>
          </a:p>
        </p:txBody>
      </p:sp>
    </p:spTree>
  </p:cSld>
  <p:clrMapOvr>
    <a:masterClrMapping/>
  </p:clrMapOvr>
  <p:transition spd="slow">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50" y="214313"/>
            <a:ext cx="8229600" cy="1143000"/>
          </a:xfrm>
        </p:spPr>
        <p:txBody>
          <a:bodyPr>
            <a:normAutofit/>
          </a:bodyPr>
          <a:lstStyle/>
          <a:p>
            <a:pPr eaLnBrk="1" fontAlgn="auto" hangingPunct="1">
              <a:spcAft>
                <a:spcPts val="0"/>
              </a:spcAft>
              <a:defRPr/>
            </a:pPr>
            <a:r>
              <a:rPr lang="ru-RU" dirty="0" smtClean="0">
                <a:effectLst>
                  <a:outerShdw blurRad="38100" dist="38100" dir="2700000" algn="tl">
                    <a:srgbClr val="000000">
                      <a:alpha val="43137"/>
                    </a:srgbClr>
                  </a:outerShdw>
                </a:effectLst>
              </a:rPr>
              <a:t>Примерные расходы воды</a:t>
            </a:r>
            <a:endParaRPr lang="ru-RU" dirty="0">
              <a:effectLst>
                <a:outerShdw blurRad="38100" dist="38100" dir="2700000" algn="tl">
                  <a:srgbClr val="000000">
                    <a:alpha val="43137"/>
                  </a:srgbClr>
                </a:outerShdw>
              </a:effectLst>
            </a:endParaRPr>
          </a:p>
        </p:txBody>
      </p:sp>
      <p:graphicFrame>
        <p:nvGraphicFramePr>
          <p:cNvPr id="4" name="Содержимое 3"/>
          <p:cNvGraphicFramePr>
            <a:graphicFrameLocks noGrp="1"/>
          </p:cNvGraphicFramePr>
          <p:nvPr>
            <p:ph idx="1"/>
          </p:nvPr>
        </p:nvGraphicFramePr>
        <p:xfrm>
          <a:off x="457200" y="1935163"/>
          <a:ext cx="8229600" cy="33528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Вид потребления</a:t>
                      </a:r>
                      <a:endParaRPr lang="ru-RU" sz="2400"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Расход</a:t>
                      </a:r>
                      <a:r>
                        <a:rPr lang="ru-RU" sz="2400" baseline="0" dirty="0" smtClean="0">
                          <a:effectLst>
                            <a:outerShdw blurRad="38100" dist="38100" dir="2700000" algn="tl">
                              <a:srgbClr val="000000">
                                <a:alpha val="43137"/>
                              </a:srgbClr>
                            </a:outerShdw>
                          </a:effectLst>
                          <a:latin typeface="Times New Roman" pitchFamily="18" charset="0"/>
                          <a:cs typeface="Times New Roman" pitchFamily="18" charset="0"/>
                        </a:rPr>
                        <a:t> воды, л</a:t>
                      </a:r>
                      <a:endParaRPr lang="ru-RU" sz="2400" dirty="0">
                        <a:effectLst>
                          <a:outerShdw blurRad="38100" dist="38100" dir="2700000" algn="tl">
                            <a:srgbClr val="000000">
                              <a:alpha val="43137"/>
                            </a:srgbClr>
                          </a:outerShdw>
                        </a:effectLst>
                        <a:latin typeface="Times New Roman" pitchFamily="18" charset="0"/>
                        <a:cs typeface="Times New Roman" pitchFamily="18" charset="0"/>
                      </a:endParaRPr>
                    </a:p>
                  </a:txBody>
                  <a:tcPr/>
                </a:tc>
              </a:tr>
              <a:tr h="370840">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Чистка</a:t>
                      </a:r>
                      <a:r>
                        <a:rPr lang="ru-RU" sz="3200" baseline="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зубов</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10</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r h="370840">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Туалет, 1</a:t>
                      </a:r>
                      <a:r>
                        <a:rPr lang="ru-RU" sz="3200" baseline="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смыв</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9</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r h="370840">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Душ 15 минут</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300</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r h="370840">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Ванна </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200</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r h="370840">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Мытьё рук</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lang="ru-RU" sz="3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10</a:t>
                      </a:r>
                      <a:endParaRPr lang="ru-RU" sz="3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bl>
          </a:graphicData>
        </a:graphic>
      </p:graphicFrame>
    </p:spTree>
  </p:cSld>
  <p:clrMapOvr>
    <a:masterClrMapping/>
  </p:clrMapOvr>
  <p:transition spd="slow">
    <p:diamon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457200" y="285750"/>
            <a:ext cx="8229600" cy="1143000"/>
          </a:xfrm>
        </p:spPr>
        <p:txBody>
          <a:bodyPr/>
          <a:lstStyle/>
          <a:p>
            <a:pPr eaLnBrk="1" hangingPunct="1">
              <a:defRPr/>
            </a:pPr>
            <a:r>
              <a:rPr lang="ru-RU" smtClean="0"/>
              <a:t>Экономить воду можно при</a:t>
            </a:r>
          </a:p>
        </p:txBody>
      </p:sp>
      <p:sp>
        <p:nvSpPr>
          <p:cNvPr id="33795" name="Содержимое 2"/>
          <p:cNvSpPr>
            <a:spLocks noGrp="1"/>
          </p:cNvSpPr>
          <p:nvPr>
            <p:ph idx="1"/>
          </p:nvPr>
        </p:nvSpPr>
        <p:spPr/>
        <p:txBody>
          <a:bodyPr/>
          <a:lstStyle/>
          <a:p>
            <a:pPr eaLnBrk="1" hangingPunct="1">
              <a:defRPr/>
            </a:pPr>
            <a:r>
              <a:rPr lang="ru-RU" sz="4000" smtClean="0"/>
              <a:t>мытье посуды,</a:t>
            </a:r>
          </a:p>
          <a:p>
            <a:pPr eaLnBrk="1" hangingPunct="1">
              <a:defRPr/>
            </a:pPr>
            <a:r>
              <a:rPr lang="ru-RU" sz="4000" smtClean="0"/>
              <a:t>умывании и принятии ванны,</a:t>
            </a:r>
          </a:p>
          <a:p>
            <a:pPr eaLnBrk="1" hangingPunct="1">
              <a:defRPr/>
            </a:pPr>
            <a:r>
              <a:rPr lang="ru-RU" sz="4000" smtClean="0"/>
              <a:t>уборке дома,</a:t>
            </a:r>
          </a:p>
          <a:p>
            <a:pPr eaLnBrk="1" hangingPunct="1">
              <a:defRPr/>
            </a:pPr>
            <a:r>
              <a:rPr lang="ru-RU" sz="4000" smtClean="0"/>
              <a:t>приготовлении пищи,           </a:t>
            </a:r>
          </a:p>
          <a:p>
            <a:pPr eaLnBrk="1" hangingPunct="1">
              <a:defRPr/>
            </a:pPr>
            <a:r>
              <a:rPr lang="ru-RU" sz="4000" smtClean="0"/>
              <a:t>поливе огорода </a:t>
            </a:r>
          </a:p>
          <a:p>
            <a:pPr eaLnBrk="1" hangingPunct="1">
              <a:buFont typeface="Wingdings 2" pitchFamily="18" charset="2"/>
              <a:buNone/>
              <a:defRPr/>
            </a:pPr>
            <a:r>
              <a:rPr lang="ru-RU" sz="4000" smtClean="0"/>
              <a:t>                </a:t>
            </a:r>
            <a:endParaRPr lang="ru-RU" sz="8000" smtClean="0"/>
          </a:p>
          <a:p>
            <a:pPr eaLnBrk="1" hangingPunct="1">
              <a:defRPr/>
            </a:pPr>
            <a:endParaRPr lang="ru-RU" sz="4000" smtClean="0"/>
          </a:p>
        </p:txBody>
      </p:sp>
      <p:pic>
        <p:nvPicPr>
          <p:cNvPr id="46084" name="Рисунок 4" descr="ce85b4cd7d9c28e1a1cbaa6d12a9646b.jpg"/>
          <p:cNvPicPr>
            <a:picLocks noChangeAspect="1"/>
          </p:cNvPicPr>
          <p:nvPr/>
        </p:nvPicPr>
        <p:blipFill>
          <a:blip r:embed="rId2"/>
          <a:srcRect/>
          <a:stretch>
            <a:fillRect/>
          </a:stretch>
        </p:blipFill>
        <p:spPr bwMode="auto">
          <a:xfrm>
            <a:off x="6429375" y="3429000"/>
            <a:ext cx="2286000" cy="3227388"/>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Text Box 7"/>
          <p:cNvSpPr txBox="1">
            <a:spLocks noChangeArrowheads="1"/>
          </p:cNvSpPr>
          <p:nvPr/>
        </p:nvSpPr>
        <p:spPr bwMode="auto">
          <a:xfrm>
            <a:off x="0" y="549275"/>
            <a:ext cx="9144000" cy="1200150"/>
          </a:xfrm>
          <a:prstGeom prst="rect">
            <a:avLst/>
          </a:prstGeom>
          <a:noFill/>
          <a:ln w="19050">
            <a:noFill/>
            <a:miter lim="800000"/>
            <a:headEnd/>
            <a:tailEnd/>
          </a:ln>
          <a:effectLst/>
        </p:spPr>
        <p:txBody>
          <a:bodyPr>
            <a:spAutoFit/>
          </a:bodyPr>
          <a:lstStyle/>
          <a:p>
            <a:pPr algn="ctr" fontAlgn="auto">
              <a:spcBef>
                <a:spcPts val="0"/>
              </a:spcBef>
              <a:spcAft>
                <a:spcPts val="0"/>
              </a:spcAft>
              <a:defRPr/>
            </a:pPr>
            <a:r>
              <a:rPr lang="ru-RU" sz="2400" b="1" dirty="0">
                <a:effectLst>
                  <a:outerShdw blurRad="38100" dist="38100" dir="2700000" algn="tl">
                    <a:srgbClr val="000000">
                      <a:alpha val="43137"/>
                    </a:srgbClr>
                  </a:outerShdw>
                </a:effectLst>
                <a:latin typeface="Times New Roman" pitchFamily="18" charset="0"/>
                <a:cs typeface="Times New Roman" pitchFamily="18" charset="0"/>
              </a:rPr>
              <a:t>Через обычный водопроводный кран проходит </a:t>
            </a:r>
          </a:p>
          <a:p>
            <a:pPr algn="ctr" fontAlgn="auto">
              <a:spcBef>
                <a:spcPts val="0"/>
              </a:spcBef>
              <a:spcAft>
                <a:spcPts val="0"/>
              </a:spcAft>
              <a:defRPr/>
            </a:pPr>
            <a:r>
              <a:rPr lang="ru-RU" sz="2400" b="1" dirty="0">
                <a:effectLst>
                  <a:outerShdw blurRad="38100" dist="38100" dir="2700000" algn="tl">
                    <a:srgbClr val="000000">
                      <a:alpha val="43137"/>
                    </a:srgbClr>
                  </a:outerShdw>
                </a:effectLst>
                <a:latin typeface="Times New Roman" pitchFamily="18" charset="0"/>
                <a:cs typeface="Times New Roman" pitchFamily="18" charset="0"/>
              </a:rPr>
              <a:t>15 литров воды в минуту</a:t>
            </a:r>
          </a:p>
          <a:p>
            <a:pPr algn="ctr" fontAlgn="auto">
              <a:spcBef>
                <a:spcPts val="0"/>
              </a:spcBef>
              <a:spcAft>
                <a:spcPts val="0"/>
              </a:spcAft>
              <a:defRPr/>
            </a:pPr>
            <a:endParaRPr lang="ru-RU" sz="2400" b="1" dirty="0">
              <a:solidFill>
                <a:schemeClr val="tx2">
                  <a:lumMod val="75000"/>
                </a:schemeClr>
              </a:solidFill>
              <a:latin typeface="+mn-lt"/>
            </a:endParaRPr>
          </a:p>
        </p:txBody>
      </p:sp>
      <p:sp>
        <p:nvSpPr>
          <p:cNvPr id="67592" name="Text Box 8"/>
          <p:cNvSpPr txBox="1">
            <a:spLocks noChangeArrowheads="1"/>
          </p:cNvSpPr>
          <p:nvPr/>
        </p:nvSpPr>
        <p:spPr bwMode="auto">
          <a:xfrm>
            <a:off x="0" y="1357313"/>
            <a:ext cx="9144000" cy="1077912"/>
          </a:xfrm>
          <a:prstGeom prst="rect">
            <a:avLst/>
          </a:prstGeom>
          <a:noFill/>
          <a:ln w="19050">
            <a:noFill/>
            <a:miter lim="800000"/>
            <a:headEnd/>
            <a:tailEnd/>
          </a:ln>
          <a:effectLst/>
        </p:spPr>
        <p:txBody>
          <a:bodyPr>
            <a:spAutoFit/>
          </a:bodyPr>
          <a:lstStyle/>
          <a:p>
            <a:pPr algn="ctr" fontAlgn="auto">
              <a:spcBef>
                <a:spcPts val="0"/>
              </a:spcBef>
              <a:spcAft>
                <a:spcPts val="0"/>
              </a:spcAft>
              <a:defRPr/>
            </a:pPr>
            <a:r>
              <a:rPr lang="ru-RU" sz="3200" b="1" dirty="0">
                <a:effectLst>
                  <a:outerShdw blurRad="38100" dist="38100" dir="2700000" algn="tl">
                    <a:srgbClr val="000000">
                      <a:alpha val="43137"/>
                    </a:srgbClr>
                  </a:outerShdw>
                </a:effectLst>
                <a:latin typeface="Times New Roman" pitchFamily="18" charset="0"/>
                <a:cs typeface="Times New Roman" pitchFamily="18" charset="0"/>
              </a:rPr>
              <a:t>Через незакрытый кран выливается около </a:t>
            </a:r>
          </a:p>
          <a:p>
            <a:pPr algn="ctr" fontAlgn="auto">
              <a:spcBef>
                <a:spcPts val="0"/>
              </a:spcBef>
              <a:spcAft>
                <a:spcPts val="0"/>
              </a:spcAft>
              <a:defRPr/>
            </a:pPr>
            <a:r>
              <a:rPr lang="ru-RU" sz="3200" b="1" dirty="0">
                <a:effectLst>
                  <a:outerShdw blurRad="38100" dist="38100" dir="2700000" algn="tl">
                    <a:srgbClr val="000000">
                      <a:alpha val="43137"/>
                    </a:srgbClr>
                  </a:outerShdw>
                </a:effectLst>
                <a:latin typeface="Times New Roman" pitchFamily="18" charset="0"/>
                <a:cs typeface="Times New Roman" pitchFamily="18" charset="0"/>
              </a:rPr>
              <a:t>1000 литров воды за час</a:t>
            </a:r>
          </a:p>
        </p:txBody>
      </p:sp>
      <p:pic>
        <p:nvPicPr>
          <p:cNvPr id="47108" name="Рисунок 5" descr="h_9Q0jpAqfIE7aiWtyNYgVvohJ2Hn6ezK8_.jpg"/>
          <p:cNvPicPr>
            <a:picLocks noChangeAspect="1"/>
          </p:cNvPicPr>
          <p:nvPr/>
        </p:nvPicPr>
        <p:blipFill>
          <a:blip r:embed="rId2"/>
          <a:srcRect/>
          <a:stretch>
            <a:fillRect/>
          </a:stretch>
        </p:blipFill>
        <p:spPr bwMode="auto">
          <a:xfrm rot="-372250">
            <a:off x="460375" y="2865438"/>
            <a:ext cx="4286250" cy="3452812"/>
          </a:xfrm>
          <a:prstGeom prst="rect">
            <a:avLst/>
          </a:prstGeom>
          <a:noFill/>
          <a:ln w="9525">
            <a:noFill/>
            <a:miter lim="800000"/>
            <a:headEnd/>
            <a:tailEnd/>
          </a:ln>
        </p:spPr>
      </p:pic>
      <p:pic>
        <p:nvPicPr>
          <p:cNvPr id="47109" name="Рисунок 6" descr="clean water.jpg"/>
          <p:cNvPicPr>
            <a:picLocks noChangeAspect="1"/>
          </p:cNvPicPr>
          <p:nvPr/>
        </p:nvPicPr>
        <p:blipFill>
          <a:blip r:embed="rId3"/>
          <a:srcRect/>
          <a:stretch>
            <a:fillRect/>
          </a:stretch>
        </p:blipFill>
        <p:spPr bwMode="auto">
          <a:xfrm>
            <a:off x="5307013" y="2806700"/>
            <a:ext cx="2976562" cy="2976563"/>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447800"/>
          </a:xfrm>
        </p:spPr>
        <p:txBody>
          <a:bodyPr/>
          <a:lstStyle/>
          <a:p>
            <a:pPr eaLnBrk="1" hangingPunct="1"/>
            <a:r>
              <a:rPr lang="ru-RU" i="1" smtClean="0">
                <a:effectLst/>
              </a:rPr>
              <a:t>Экологическое воспитание</a:t>
            </a:r>
            <a:br>
              <a:rPr lang="ru-RU" i="1" smtClean="0">
                <a:effectLst/>
              </a:rPr>
            </a:br>
            <a:r>
              <a:rPr lang="ru-RU" i="1" smtClean="0">
                <a:effectLst/>
              </a:rPr>
              <a:t>детей и юношества</a:t>
            </a:r>
          </a:p>
        </p:txBody>
      </p:sp>
      <p:sp>
        <p:nvSpPr>
          <p:cNvPr id="48131" name="Rectangle 3"/>
          <p:cNvSpPr>
            <a:spLocks noGrp="1" noChangeArrowheads="1"/>
          </p:cNvSpPr>
          <p:nvPr>
            <p:ph type="body" idx="1"/>
          </p:nvPr>
        </p:nvSpPr>
        <p:spPr>
          <a:xfrm>
            <a:off x="0" y="1600200"/>
            <a:ext cx="9144000" cy="5257800"/>
          </a:xfrm>
        </p:spPr>
        <p:txBody>
          <a:bodyPr/>
          <a:lstStyle/>
          <a:p>
            <a:pPr eaLnBrk="1" hangingPunct="1"/>
            <a:r>
              <a:rPr lang="ru-RU" sz="2400" smtClean="0">
                <a:effectLst/>
              </a:rPr>
              <a:t>Будущее России, ее экология, чистота ее рек и озер зависят от каждого из нас, от детей и взрослых. Мы знаем, что чистая вода дарит нам жизнь, здоровье и радость. И поэтому каждому из нас необходимо бережно относиться к воде, экономно расходовать этот ценнейший дар.</a:t>
            </a:r>
          </a:p>
          <a:p>
            <a:pPr eaLnBrk="1" hangingPunct="1"/>
            <a:endParaRPr lang="ru-RU" sz="2400" smtClean="0">
              <a:effectLst/>
            </a:endParaRPr>
          </a:p>
          <a:p>
            <a:pPr eaLnBrk="1" hangingPunct="1"/>
            <a:r>
              <a:rPr lang="ru-RU" sz="2400" smtClean="0">
                <a:effectLst/>
              </a:rPr>
              <a:t>Нужно охранять от загрязнений водоемы и прилегающие к ним территории. Учителям и родителям необходимо воспитывать в детях ответственное отношение к водным ресурсам, предлагать более активно участвовать в проектах по защите окружающей среды.</a:t>
            </a:r>
          </a:p>
        </p:txBody>
      </p:sp>
    </p:spTree>
  </p:cSld>
  <p:clrMapOvr>
    <a:masterClrMapping/>
  </p:clrMapOvr>
  <p:transition spd="slow">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ru-RU" smtClean="0"/>
          </a:p>
        </p:txBody>
      </p:sp>
      <p:sp>
        <p:nvSpPr>
          <p:cNvPr id="35843" name="Rectangle 3"/>
          <p:cNvSpPr>
            <a:spLocks noGrp="1" noChangeArrowheads="1"/>
          </p:cNvSpPr>
          <p:nvPr>
            <p:ph type="body" idx="1"/>
          </p:nvPr>
        </p:nvSpPr>
        <p:spPr/>
        <p:txBody>
          <a:bodyPr/>
          <a:lstStyle/>
          <a:p>
            <a:pPr eaLnBrk="1" hangingPunct="1">
              <a:defRPr/>
            </a:pPr>
            <a:r>
              <a:rPr lang="ru-RU" smtClean="0"/>
              <a:t>Начинается программа водяного. Он сначала поёт песню о себе (можно просто что-нибудь о воде)</a:t>
            </a:r>
          </a:p>
        </p:txBody>
      </p:sp>
      <p:pic>
        <p:nvPicPr>
          <p:cNvPr id="49156" name="Рисунок 6" descr="340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Прямоугольник 5"/>
          <p:cNvSpPr/>
          <p:nvPr/>
        </p:nvSpPr>
        <p:spPr>
          <a:xfrm>
            <a:off x="357158" y="2512874"/>
            <a:ext cx="9191782" cy="1754326"/>
          </a:xfrm>
          <a:prstGeom prst="rect">
            <a:avLst/>
          </a:prstGeom>
          <a:noFill/>
        </p:spPr>
        <p:txBody>
          <a:bodyPr>
            <a:spAutoFit/>
          </a:bodyPr>
          <a:lstStyle/>
          <a:p>
            <a:pPr algn="ctr">
              <a:defRPr/>
            </a:pPr>
            <a:r>
              <a:rPr lang="ru-RU"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ВОДА – БОГАТСТВО ЗЕМЛИ</a:t>
            </a:r>
          </a:p>
        </p:txBody>
      </p:sp>
    </p:spTree>
  </p:cSld>
  <p:clrMapOvr>
    <a:masterClrMapping/>
  </p:clrMapOvr>
  <p:transition spd="slow">
    <p:diamon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Рисунок 4" descr="N56703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Объект WordArt 7"/>
          <p:cNvSpPr>
            <a:spLocks noChangeArrowheads="1" noChangeShapeType="1" noTextEdit="1"/>
          </p:cNvSpPr>
          <p:nvPr/>
        </p:nvSpPr>
        <p:spPr bwMode="auto">
          <a:xfrm>
            <a:off x="1295400" y="609600"/>
            <a:ext cx="6858000" cy="762000"/>
          </a:xfrm>
          <a:prstGeom prst="rect">
            <a:avLst/>
          </a:prstGeom>
        </p:spPr>
        <p:txBody>
          <a:bodyPr wrap="none" fromWordArt="1">
            <a:prstTxWarp prst="textPlain">
              <a:avLst>
                <a:gd name="adj" fmla="val 50000"/>
              </a:avLst>
            </a:prstTxWarp>
          </a:bodyPr>
          <a:lstStyle/>
          <a:p>
            <a:pPr algn="ctr"/>
            <a:r>
              <a:rPr lang="ru-RU" sz="3600" kern="10">
                <a:ln w="9525">
                  <a:solidFill>
                    <a:srgbClr val="009900"/>
                  </a:solidFill>
                  <a:round/>
                  <a:headEnd/>
                  <a:tailEnd/>
                </a:ln>
                <a:solidFill>
                  <a:srgbClr val="FF0000"/>
                </a:solidFill>
                <a:latin typeface="Arial"/>
                <a:cs typeface="Arial"/>
              </a:rPr>
              <a:t>Важность воды для всего живого</a:t>
            </a:r>
          </a:p>
        </p:txBody>
      </p:sp>
      <p:sp>
        <p:nvSpPr>
          <p:cNvPr id="7178" name="Прямоуг. 10"/>
          <p:cNvSpPr>
            <a:spLocks noGrp="1" noChangeArrowheads="1"/>
          </p:cNvSpPr>
          <p:nvPr>
            <p:ph type="title"/>
          </p:nvPr>
        </p:nvSpPr>
        <p:spPr>
          <a:xfrm>
            <a:off x="914400" y="3505200"/>
            <a:ext cx="7315200" cy="2895600"/>
          </a:xfrm>
        </p:spPr>
        <p:txBody>
          <a:bodyPr/>
          <a:lstStyle/>
          <a:p>
            <a:pPr eaLnBrk="1" hangingPunct="1">
              <a:defRPr/>
            </a:pPr>
            <a:r>
              <a:rPr lang="ru-RU" sz="2200" b="1" smtClean="0"/>
              <a:t/>
            </a:r>
            <a:br>
              <a:rPr lang="ru-RU" sz="2200" b="1" smtClean="0"/>
            </a:br>
            <a:endParaRPr lang="ru-RU" sz="2200" smtClean="0"/>
          </a:p>
        </p:txBody>
      </p:sp>
      <p:sp>
        <p:nvSpPr>
          <p:cNvPr id="7181" name="Прямоуг. 13"/>
          <p:cNvSpPr>
            <a:spLocks noGrp="1" noChangeArrowheads="1"/>
          </p:cNvSpPr>
          <p:nvPr>
            <p:ph type="body" idx="1"/>
          </p:nvPr>
        </p:nvSpPr>
        <p:spPr>
          <a:xfrm>
            <a:off x="609600" y="3505200"/>
            <a:ext cx="8229600" cy="4525963"/>
          </a:xfrm>
        </p:spPr>
        <p:txBody>
          <a:bodyPr/>
          <a:lstStyle/>
          <a:p>
            <a:pPr eaLnBrk="1" hangingPunct="1">
              <a:lnSpc>
                <a:spcPct val="80000"/>
              </a:lnSpc>
              <a:defRPr/>
            </a:pPr>
            <a:r>
              <a:rPr lang="ru-RU" sz="2200" b="1" dirty="0" smtClean="0"/>
              <a:t>Вода – источник жизни.</a:t>
            </a:r>
          </a:p>
          <a:p>
            <a:pPr eaLnBrk="1" hangingPunct="1">
              <a:lnSpc>
                <a:spcPct val="80000"/>
              </a:lnSpc>
              <a:defRPr/>
            </a:pPr>
            <a:r>
              <a:rPr lang="ru-RU" sz="2200" b="1" dirty="0" smtClean="0"/>
              <a:t>Вода – незаменимое средство гигиены и закаливания организма.</a:t>
            </a:r>
          </a:p>
          <a:p>
            <a:pPr eaLnBrk="1" hangingPunct="1">
              <a:lnSpc>
                <a:spcPct val="80000"/>
              </a:lnSpc>
              <a:defRPr/>
            </a:pPr>
            <a:r>
              <a:rPr lang="ru-RU" sz="2200" b="1" dirty="0" smtClean="0"/>
              <a:t>Реки, озёра, моря, океаны, болота, пруды украшают нашу Землю.</a:t>
            </a:r>
          </a:p>
          <a:p>
            <a:pPr eaLnBrk="1" hangingPunct="1">
              <a:lnSpc>
                <a:spcPct val="80000"/>
              </a:lnSpc>
              <a:defRPr/>
            </a:pPr>
            <a:r>
              <a:rPr lang="ru-RU" sz="2200" b="1" dirty="0" smtClean="0"/>
              <a:t>Вода является основным средством борьбы                         с радиационным загрязнением окружающей среды.</a:t>
            </a:r>
          </a:p>
          <a:p>
            <a:pPr eaLnBrk="1" hangingPunct="1">
              <a:lnSpc>
                <a:spcPct val="80000"/>
              </a:lnSpc>
              <a:defRPr/>
            </a:pPr>
            <a:r>
              <a:rPr lang="ru-RU" sz="2200" b="1" dirty="0" smtClean="0"/>
              <a:t>Вода лечит.</a:t>
            </a:r>
          </a:p>
          <a:p>
            <a:pPr eaLnBrk="1" hangingPunct="1">
              <a:lnSpc>
                <a:spcPct val="80000"/>
              </a:lnSpc>
              <a:defRPr/>
            </a:pPr>
            <a:r>
              <a:rPr lang="ru-RU" sz="2200" b="1" dirty="0" smtClean="0"/>
              <a:t>Вода восполняет недостаток жидкости в каждой клетке нашего организма.</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Объект 2"/>
          <p:cNvGraphicFramePr>
            <a:graphicFrameLocks noChangeAspect="1"/>
          </p:cNvGraphicFramePr>
          <p:nvPr/>
        </p:nvGraphicFramePr>
        <p:xfrm>
          <a:off x="0" y="0"/>
          <a:ext cx="9144000" cy="6858000"/>
        </p:xfrm>
        <a:graphic>
          <a:graphicData uri="http://schemas.openxmlformats.org/presentationml/2006/ole">
            <p:oleObj spid="_x0000_s2050" name="Image" r:id="rId3" imgW="10692063" imgH="7555556" progId="Photoshop.Image.7">
              <p:embed/>
            </p:oleObj>
          </a:graphicData>
        </a:graphic>
      </p:graphicFrame>
      <p:graphicFrame>
        <p:nvGraphicFramePr>
          <p:cNvPr id="2051" name="Объект 3"/>
          <p:cNvGraphicFramePr>
            <a:graphicFrameLocks noChangeAspect="1"/>
          </p:cNvGraphicFramePr>
          <p:nvPr/>
        </p:nvGraphicFramePr>
        <p:xfrm>
          <a:off x="0" y="4763"/>
          <a:ext cx="9144000" cy="6858000"/>
        </p:xfrm>
        <a:graphic>
          <a:graphicData uri="http://schemas.openxmlformats.org/presentationml/2006/ole">
            <p:oleObj spid="_x0000_s2051" name="Image" r:id="rId4" imgW="10692063" imgH="7555556" progId="Photoshop.Image.7">
              <p:embed/>
            </p:oleObj>
          </a:graphicData>
        </a:graphic>
      </p:graphicFrame>
      <p:sp>
        <p:nvSpPr>
          <p:cNvPr id="2052" name="Прямоуг. 4"/>
          <p:cNvSpPr>
            <a:spLocks noChangeArrowheads="1"/>
          </p:cNvSpPr>
          <p:nvPr/>
        </p:nvSpPr>
        <p:spPr bwMode="auto">
          <a:xfrm>
            <a:off x="1447800" y="1447800"/>
            <a:ext cx="6629400" cy="4359275"/>
          </a:xfrm>
          <a:prstGeom prst="rect">
            <a:avLst/>
          </a:prstGeom>
          <a:noFill/>
          <a:ln w="9525">
            <a:noFill/>
            <a:miter lim="800000"/>
            <a:headEnd/>
            <a:tailEnd/>
          </a:ln>
        </p:spPr>
        <p:txBody>
          <a:bodyPr>
            <a:spAutoFit/>
          </a:bodyPr>
          <a:lstStyle/>
          <a:p>
            <a:pPr eaLnBrk="0" hangingPunct="0">
              <a:spcBef>
                <a:spcPct val="50000"/>
              </a:spcBef>
            </a:pPr>
            <a:r>
              <a:rPr lang="ru-RU" sz="2000" i="1">
                <a:solidFill>
                  <a:srgbClr val="0000FF"/>
                </a:solidFill>
                <a:latin typeface="Verdana" pitchFamily="34" charset="0"/>
              </a:rPr>
              <a:t>«Вода,  у   тебя  нет  ни  вкуса,  ни  цвета, ни запаха,  тебя    невозможно   описать,   тобой наслаждаются, не ведая, что ты такое. Нельзя сказать,  что   ты  необходима  для жизни! Ты сама   жизнь! Ты  наполняешь   нас  радостью, которую  не  объяснить  нашими чувствами.     С тобой  возвращаются  к нам силы, с которыми мы  уже  простились.  По  твоей милости в нас вновь  начинают   бурлить  высохшие родники нашего   сердца. Ты  самое большое богатство на свете...»</a:t>
            </a:r>
            <a:r>
              <a:rPr lang="ru-RU" sz="2000">
                <a:solidFill>
                  <a:srgbClr val="0000FF"/>
                </a:solidFill>
                <a:latin typeface="Verdana" pitchFamily="34" charset="0"/>
              </a:rPr>
              <a:t>   </a:t>
            </a:r>
          </a:p>
          <a:p>
            <a:pPr eaLnBrk="0" hangingPunct="0">
              <a:spcBef>
                <a:spcPct val="50000"/>
              </a:spcBef>
            </a:pPr>
            <a:r>
              <a:rPr lang="ru-RU" sz="2000">
                <a:solidFill>
                  <a:srgbClr val="0000FF"/>
                </a:solidFill>
                <a:latin typeface="Verdana" pitchFamily="34" charset="0"/>
              </a:rPr>
              <a:t>                                                                                                                                                                     </a:t>
            </a:r>
          </a:p>
          <a:p>
            <a:pPr eaLnBrk="0" hangingPunct="0">
              <a:spcBef>
                <a:spcPct val="50000"/>
              </a:spcBef>
            </a:pPr>
            <a:r>
              <a:rPr lang="ru-RU" sz="2000">
                <a:solidFill>
                  <a:srgbClr val="0000FF"/>
                </a:solidFill>
                <a:latin typeface="Verdana" pitchFamily="34" charset="0"/>
              </a:rPr>
              <a:t>                                               Сент-Экзюпери</a:t>
            </a:r>
          </a:p>
        </p:txBody>
      </p:sp>
      <p:sp>
        <p:nvSpPr>
          <p:cNvPr id="72709" name="Прямоуг. 5"/>
          <p:cNvSpPr>
            <a:spLocks noChangeArrowheads="1"/>
          </p:cNvSpPr>
          <p:nvPr/>
        </p:nvSpPr>
        <p:spPr bwMode="auto">
          <a:xfrm>
            <a:off x="990600" y="381000"/>
            <a:ext cx="6858000" cy="914400"/>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ru-RU" sz="5400" b="1">
                <a:solidFill>
                  <a:srgbClr val="FF0000"/>
                </a:solidFill>
                <a:effectLst>
                  <a:outerShdw blurRad="38100" dist="38100" dir="2700000" algn="tl">
                    <a:srgbClr val="000000"/>
                  </a:outerShdw>
                </a:effectLst>
                <a:latin typeface="Monotype Corsiva" pitchFamily="66" charset="0"/>
              </a:rPr>
              <a:t>  Источник жизни - Вода</a:t>
            </a:r>
          </a:p>
        </p:txBody>
      </p:sp>
    </p:spTree>
  </p:cSld>
  <p:clrMapOvr>
    <a:masterClrMapping/>
  </p:clrMapOvr>
  <p:transition spd="slow">
    <p:diamon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990600"/>
          </a:xfrm>
        </p:spPr>
        <p:txBody>
          <a:bodyPr/>
          <a:lstStyle/>
          <a:p>
            <a:pPr eaLnBrk="1" hangingPunct="1">
              <a:defRPr/>
            </a:pPr>
            <a:r>
              <a:rPr lang="ru-RU" smtClean="0"/>
              <a:t>Вывод</a:t>
            </a:r>
          </a:p>
        </p:txBody>
      </p:sp>
      <p:sp>
        <p:nvSpPr>
          <p:cNvPr id="51203" name="Rectangle 3"/>
          <p:cNvSpPr>
            <a:spLocks noGrp="1" noChangeArrowheads="1"/>
          </p:cNvSpPr>
          <p:nvPr>
            <p:ph type="body" idx="1"/>
          </p:nvPr>
        </p:nvSpPr>
        <p:spPr>
          <a:xfrm>
            <a:off x="0" y="1371600"/>
            <a:ext cx="9144000" cy="5486400"/>
          </a:xfrm>
        </p:spPr>
        <p:txBody>
          <a:bodyPr/>
          <a:lstStyle/>
          <a:p>
            <a:pPr eaLnBrk="1" hangingPunct="1"/>
            <a:r>
              <a:rPr lang="ru-RU" smtClean="0">
                <a:effectLst/>
              </a:rPr>
              <a:t>Из всего вышесказанного можно сделать вывод, что запасы водных ресурсов наравне с качеством воды являются одними из наиболее важных проблем современности, и от их решения зависит в конечном итоге будущее человечества.</a:t>
            </a:r>
          </a:p>
        </p:txBody>
      </p:sp>
    </p:spTree>
  </p:cSld>
  <p:clrMapOvr>
    <a:masterClrMapping/>
  </p:clrMapOvr>
  <p:transition spd="slow">
    <p:diamon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0533" name="Picture 5" descr="Earth-29-june"/>
          <p:cNvPicPr>
            <a:picLocks noChangeAspect="1" noChangeArrowheads="1" noCrop="1"/>
          </p:cNvPicPr>
          <p:nvPr/>
        </p:nvPicPr>
        <p:blipFill>
          <a:blip r:embed="rId2"/>
          <a:srcRect/>
          <a:stretch>
            <a:fillRect/>
          </a:stretch>
        </p:blipFill>
        <p:spPr bwMode="auto">
          <a:xfrm>
            <a:off x="2339975" y="1357313"/>
            <a:ext cx="4537075" cy="4537075"/>
          </a:xfrm>
          <a:prstGeom prst="rect">
            <a:avLst/>
          </a:prstGeom>
          <a:noFill/>
          <a:ln w="9525">
            <a:noFill/>
            <a:miter lim="800000"/>
            <a:headEnd/>
            <a:tailEnd/>
          </a:ln>
        </p:spPr>
      </p:pic>
      <p:sp>
        <p:nvSpPr>
          <p:cNvPr id="150538" name="WordArt 10"/>
          <p:cNvSpPr>
            <a:spLocks noChangeArrowheads="1" noChangeShapeType="1" noTextEdit="1"/>
          </p:cNvSpPr>
          <p:nvPr/>
        </p:nvSpPr>
        <p:spPr bwMode="auto">
          <a:xfrm>
            <a:off x="2339975" y="1465263"/>
            <a:ext cx="4537075" cy="4321175"/>
          </a:xfrm>
          <a:prstGeom prst="rect">
            <a:avLst/>
          </a:prstGeom>
        </p:spPr>
        <p:txBody>
          <a:bodyPr spcFirstLastPara="1" wrap="none" fromWordArt="1">
            <a:prstTxWarp prst="textArchUp">
              <a:avLst>
                <a:gd name="adj" fmla="val 10800004"/>
              </a:avLst>
            </a:prstTxWarp>
          </a:bodyPr>
          <a:lstStyle/>
          <a:p>
            <a:pPr algn="ctr"/>
            <a:r>
              <a:rPr lang="ru-RU" sz="3600" b="1" kern="10">
                <a:ln w="9525">
                  <a:solidFill>
                    <a:srgbClr val="0000FF"/>
                  </a:solidFill>
                  <a:round/>
                  <a:headEnd/>
                  <a:tailEnd/>
                </a:ln>
                <a:latin typeface="Arial"/>
                <a:cs typeface="Arial"/>
              </a:rPr>
              <a:t>ВОДА - ИСТОЧНИК ЖИЗНИ НАШЕЙ ПЛАНЕТЫ</a:t>
            </a:r>
          </a:p>
        </p:txBody>
      </p:sp>
      <p:sp>
        <p:nvSpPr>
          <p:cNvPr id="150540" name="WordArt 12"/>
          <p:cNvSpPr>
            <a:spLocks noChangeArrowheads="1" noChangeShapeType="1" noTextEdit="1"/>
          </p:cNvSpPr>
          <p:nvPr/>
        </p:nvSpPr>
        <p:spPr bwMode="auto">
          <a:xfrm>
            <a:off x="3643313" y="3135313"/>
            <a:ext cx="2054225" cy="1008062"/>
          </a:xfrm>
          <a:prstGeom prst="rect">
            <a:avLst/>
          </a:prstGeom>
        </p:spPr>
        <p:txBody>
          <a:bodyPr wrap="none" fromWordArt="1">
            <a:prstTxWarp prst="textStop">
              <a:avLst>
                <a:gd name="adj" fmla="val 22222"/>
              </a:avLst>
            </a:prstTxWarp>
          </a:bodyPr>
          <a:lstStyle/>
          <a:p>
            <a:pPr algn="ctr"/>
            <a:r>
              <a:rPr lang="ru-RU" sz="3600" kern="10">
                <a:ln w="9525">
                  <a:noFill/>
                  <a:round/>
                  <a:headEnd/>
                  <a:tailEnd/>
                </a:ln>
                <a:solidFill>
                  <a:schemeClr val="tx2"/>
                </a:solidFill>
                <a:latin typeface="Times New Roman"/>
                <a:cs typeface="Times New Roman"/>
              </a:rPr>
              <a:t>БЕРЕГИ ЕЁ!</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2000"/>
                                        <p:tgtEl>
                                          <p:spTgt spid="150533"/>
                                        </p:tgtEl>
                                      </p:cBhvr>
                                    </p:animEffect>
                                    <p:anim calcmode="lin" valueType="num">
                                      <p:cBhvr>
                                        <p:cTn id="8" dur="2000" fill="hold"/>
                                        <p:tgtEl>
                                          <p:spTgt spid="150533"/>
                                        </p:tgtEl>
                                        <p:attrNameLst>
                                          <p:attrName>style.rotation</p:attrName>
                                        </p:attrNameLst>
                                      </p:cBhvr>
                                      <p:tavLst>
                                        <p:tav tm="0">
                                          <p:val>
                                            <p:fltVal val="720"/>
                                          </p:val>
                                        </p:tav>
                                        <p:tav tm="100000">
                                          <p:val>
                                            <p:fltVal val="0"/>
                                          </p:val>
                                        </p:tav>
                                      </p:tavLst>
                                    </p:anim>
                                    <p:anim calcmode="lin" valueType="num">
                                      <p:cBhvr>
                                        <p:cTn id="9" dur="2000" fill="hold"/>
                                        <p:tgtEl>
                                          <p:spTgt spid="150533"/>
                                        </p:tgtEl>
                                        <p:attrNameLst>
                                          <p:attrName>ppt_h</p:attrName>
                                        </p:attrNameLst>
                                      </p:cBhvr>
                                      <p:tavLst>
                                        <p:tav tm="0">
                                          <p:val>
                                            <p:fltVal val="0"/>
                                          </p:val>
                                        </p:tav>
                                        <p:tav tm="100000">
                                          <p:val>
                                            <p:strVal val="#ppt_h"/>
                                          </p:val>
                                        </p:tav>
                                      </p:tavLst>
                                    </p:anim>
                                    <p:anim calcmode="lin" valueType="num">
                                      <p:cBhvr>
                                        <p:cTn id="10" dur="2000" fill="hold"/>
                                        <p:tgtEl>
                                          <p:spTgt spid="15053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grpId="0" nodeType="afterEffect">
                                  <p:stCondLst>
                                    <p:cond delay="0"/>
                                  </p:stCondLst>
                                  <p:childTnLst>
                                    <p:set>
                                      <p:cBhvr>
                                        <p:cTn id="13" dur="1" fill="hold">
                                          <p:stCondLst>
                                            <p:cond delay="0"/>
                                          </p:stCondLst>
                                        </p:cTn>
                                        <p:tgtEl>
                                          <p:spTgt spid="150538"/>
                                        </p:tgtEl>
                                        <p:attrNameLst>
                                          <p:attrName>style.visibility</p:attrName>
                                        </p:attrNameLst>
                                      </p:cBhvr>
                                      <p:to>
                                        <p:strVal val="visible"/>
                                      </p:to>
                                    </p:set>
                                    <p:animEffect transition="in" filter="wedge">
                                      <p:cBhvr>
                                        <p:cTn id="14" dur="2000"/>
                                        <p:tgtEl>
                                          <p:spTgt spid="150538"/>
                                        </p:tgtEl>
                                      </p:cBhvr>
                                    </p:animEffect>
                                  </p:childTnLst>
                                </p:cTn>
                              </p:par>
                            </p:childTnLst>
                          </p:cTn>
                        </p:par>
                        <p:par>
                          <p:cTn id="15" fill="hold">
                            <p:stCondLst>
                              <p:cond delay="4000"/>
                            </p:stCondLst>
                            <p:childTnLst>
                              <p:par>
                                <p:cTn id="16" presetID="2" presetClass="entr" presetSubtype="8" fill="hold" grpId="0" nodeType="afterEffect">
                                  <p:stCondLst>
                                    <p:cond delay="0"/>
                                  </p:stCondLst>
                                  <p:childTnLst>
                                    <p:set>
                                      <p:cBhvr>
                                        <p:cTn id="17" dur="1" fill="hold">
                                          <p:stCondLst>
                                            <p:cond delay="0"/>
                                          </p:stCondLst>
                                        </p:cTn>
                                        <p:tgtEl>
                                          <p:spTgt spid="150540"/>
                                        </p:tgtEl>
                                        <p:attrNameLst>
                                          <p:attrName>style.visibility</p:attrName>
                                        </p:attrNameLst>
                                      </p:cBhvr>
                                      <p:to>
                                        <p:strVal val="visible"/>
                                      </p:to>
                                    </p:set>
                                    <p:anim calcmode="lin" valueType="num">
                                      <p:cBhvr additive="base">
                                        <p:cTn id="18" dur="500" fill="hold"/>
                                        <p:tgtEl>
                                          <p:spTgt spid="150540"/>
                                        </p:tgtEl>
                                        <p:attrNameLst>
                                          <p:attrName>ppt_x</p:attrName>
                                        </p:attrNameLst>
                                      </p:cBhvr>
                                      <p:tavLst>
                                        <p:tav tm="0">
                                          <p:val>
                                            <p:strVal val="0-#ppt_w/2"/>
                                          </p:val>
                                        </p:tav>
                                        <p:tav tm="100000">
                                          <p:val>
                                            <p:strVal val="#ppt_x"/>
                                          </p:val>
                                        </p:tav>
                                      </p:tavLst>
                                    </p:anim>
                                    <p:anim calcmode="lin" valueType="num">
                                      <p:cBhvr additive="base">
                                        <p:cTn id="19" dur="500" fill="hold"/>
                                        <p:tgtEl>
                                          <p:spTgt spid="1505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8" grpId="0" animBg="1"/>
      <p:bldP spid="1505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1028"/>
          <p:cNvPicPr>
            <a:picLocks noChangeAspect="1" noChangeArrowheads="1"/>
          </p:cNvPicPr>
          <p:nvPr/>
        </p:nvPicPr>
        <p:blipFill>
          <a:blip r:embed="rId2"/>
          <a:srcRect/>
          <a:stretch>
            <a:fillRect/>
          </a:stretch>
        </p:blipFill>
        <p:spPr bwMode="auto">
          <a:xfrm>
            <a:off x="0" y="0"/>
            <a:ext cx="9144000" cy="6858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noFill/>
            <a:miter lim="800000"/>
            <a:headEnd type="none" w="sm" len="sm"/>
            <a:tailEnd type="none" w="sm" len="sm"/>
          </a:ln>
          <a:effectLst/>
        </p:spPr>
      </p:pic>
    </p:spTree>
  </p:cSld>
  <p:clrMapOvr>
    <a:masterClrMapping/>
  </p:clrMapOvr>
  <p:transition spd="slow" advClick="0" advTm="10000">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arn(inHorizontal)">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комп\Local Settings\Temp\OIS\temp\lake-bai_0.tmp"/>
          <p:cNvPicPr>
            <a:picLocks noChangeAspect="1" noChangeArrowheads="1"/>
          </p:cNvPicPr>
          <p:nvPr/>
        </p:nvPicPr>
        <p:blipFill>
          <a:blip r:embed="rId2"/>
          <a:srcRect b="12500"/>
          <a:stretch>
            <a:fillRect/>
          </a:stretch>
        </p:blipFill>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3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75235_1280_1024"/>
          <p:cNvPicPr>
            <a:picLocks noChangeAspect="1" noChangeArrowheads="1"/>
          </p:cNvPicPr>
          <p:nvPr/>
        </p:nvPicPr>
        <p:blipFill>
          <a:blip r:embed="rId2"/>
          <a:srcRect/>
          <a:stretch>
            <a:fillRect/>
          </a:stretch>
        </p:blipFill>
        <p:spPr bwMode="auto">
          <a:xfrm>
            <a:off x="23813" y="0"/>
            <a:ext cx="9086850" cy="6858000"/>
          </a:xfrm>
          <a:prstGeom prst="rect">
            <a:avLst/>
          </a:prstGeom>
          <a:noFill/>
          <a:ln w="9525">
            <a:noFill/>
            <a:miter lim="800000"/>
            <a:headEnd/>
            <a:tailEnd/>
          </a:ln>
        </p:spPr>
      </p:pic>
      <p:sp>
        <p:nvSpPr>
          <p:cNvPr id="4" name="TextBox 3"/>
          <p:cNvSpPr txBox="1"/>
          <p:nvPr/>
        </p:nvSpPr>
        <p:spPr>
          <a:xfrm>
            <a:off x="0" y="0"/>
            <a:ext cx="9001125" cy="646113"/>
          </a:xfrm>
          <a:prstGeom prst="rect">
            <a:avLst/>
          </a:prstGeom>
          <a:noFill/>
        </p:spPr>
        <p:txBody>
          <a:bodyPr>
            <a:spAutoFit/>
          </a:bodyPr>
          <a:lstStyle/>
          <a:p>
            <a:pPr algn="ctr" fontAlgn="auto">
              <a:spcBef>
                <a:spcPts val="0"/>
              </a:spcBef>
              <a:spcAft>
                <a:spcPts val="0"/>
              </a:spcAft>
              <a:defRPr/>
            </a:pPr>
            <a:r>
              <a:rPr lang="ru-RU" sz="3600" dirty="0">
                <a:effectLst>
                  <a:outerShdw blurRad="38100" dist="38100" dir="2700000" algn="tl">
                    <a:srgbClr val="000000">
                      <a:alpha val="43137"/>
                    </a:srgbClr>
                  </a:outerShdw>
                </a:effectLst>
                <a:latin typeface="+mn-lt"/>
              </a:rPr>
              <a:t>КАКИЕ СВОЙСТВА ВОДЫ ВЫ ЗНАЕТЕ?</a:t>
            </a:r>
          </a:p>
        </p:txBody>
      </p:sp>
      <p:sp>
        <p:nvSpPr>
          <p:cNvPr id="5" name="TextBox 4"/>
          <p:cNvSpPr txBox="1"/>
          <p:nvPr/>
        </p:nvSpPr>
        <p:spPr>
          <a:xfrm>
            <a:off x="214313" y="928688"/>
            <a:ext cx="8643937" cy="5570537"/>
          </a:xfrm>
          <a:prstGeom prst="rect">
            <a:avLst/>
          </a:prstGeom>
          <a:noFill/>
        </p:spPr>
        <p:txBody>
          <a:bodyPr>
            <a:spAutoFit/>
          </a:bodyPr>
          <a:lstStyle/>
          <a:p>
            <a:pPr algn="ctr" fontAlgn="auto">
              <a:spcBef>
                <a:spcPts val="0"/>
              </a:spcBef>
              <a:spcAft>
                <a:spcPts val="0"/>
              </a:spcAft>
              <a:defRPr/>
            </a:pPr>
            <a:endParaRPr lang="ru-RU" sz="4000" b="1" dirty="0">
              <a:solidFill>
                <a:srgbClr val="FFC000"/>
              </a:solidFill>
              <a:effectLst>
                <a:outerShdw blurRad="38100" dist="38100" dir="2700000" algn="tl">
                  <a:srgbClr val="000000">
                    <a:alpha val="43137"/>
                  </a:srgbClr>
                </a:outerShdw>
              </a:effectLst>
              <a:latin typeface="+mn-lt"/>
            </a:endParaRPr>
          </a:p>
          <a:p>
            <a:pPr algn="ctr" fontAlgn="auto">
              <a:spcBef>
                <a:spcPts val="0"/>
              </a:spcBef>
              <a:spcAft>
                <a:spcPts val="0"/>
              </a:spcAft>
              <a:defRPr/>
            </a:pPr>
            <a:r>
              <a:rPr lang="ru-RU" sz="4000" b="1" dirty="0">
                <a:solidFill>
                  <a:srgbClr val="FFC000"/>
                </a:solidFill>
                <a:effectLst>
                  <a:outerShdw blurRad="38100" dist="38100" dir="2700000" algn="tl">
                    <a:srgbClr val="000000">
                      <a:alpha val="43137"/>
                    </a:srgbClr>
                  </a:outerShdw>
                </a:effectLst>
                <a:latin typeface="+mn-lt"/>
              </a:rPr>
              <a:t>Вода </a:t>
            </a:r>
            <a:r>
              <a:rPr lang="ru-RU" sz="4000" b="1" dirty="0">
                <a:solidFill>
                  <a:srgbClr val="FFC000"/>
                </a:solidFill>
                <a:effectLst>
                  <a:outerShdw blurRad="38100" dist="38100" dir="2700000" algn="tl">
                    <a:srgbClr val="000000">
                      <a:alpha val="43137"/>
                    </a:srgbClr>
                  </a:outerShdw>
                </a:effectLst>
                <a:latin typeface="+mn-lt"/>
              </a:rPr>
              <a:t>бесцветная</a:t>
            </a:r>
          </a:p>
          <a:p>
            <a:pPr algn="ctr" fontAlgn="auto">
              <a:spcBef>
                <a:spcPts val="0"/>
              </a:spcBef>
              <a:spcAft>
                <a:spcPts val="0"/>
              </a:spcAft>
              <a:defRPr/>
            </a:pPr>
            <a:r>
              <a:rPr lang="ru-RU" sz="4000" b="1" dirty="0">
                <a:solidFill>
                  <a:srgbClr val="FFC000"/>
                </a:solidFill>
                <a:effectLst>
                  <a:outerShdw blurRad="38100" dist="38100" dir="2700000" algn="tl">
                    <a:srgbClr val="000000">
                      <a:alpha val="43137"/>
                    </a:srgbClr>
                  </a:outerShdw>
                </a:effectLst>
                <a:latin typeface="+mn-lt"/>
              </a:rPr>
              <a:t>Вода без запаха</a:t>
            </a:r>
          </a:p>
          <a:p>
            <a:pPr algn="ctr" fontAlgn="auto">
              <a:spcBef>
                <a:spcPts val="0"/>
              </a:spcBef>
              <a:spcAft>
                <a:spcPts val="0"/>
              </a:spcAft>
              <a:defRPr/>
            </a:pPr>
            <a:r>
              <a:rPr lang="ru-RU" sz="4000" b="1" dirty="0">
                <a:solidFill>
                  <a:srgbClr val="FFC000"/>
                </a:solidFill>
                <a:effectLst>
                  <a:outerShdw blurRad="38100" dist="38100" dir="2700000" algn="tl">
                    <a:srgbClr val="000000">
                      <a:alpha val="43137"/>
                    </a:srgbClr>
                  </a:outerShdw>
                </a:effectLst>
                <a:latin typeface="+mn-lt"/>
              </a:rPr>
              <a:t>Вода прозрачная</a:t>
            </a:r>
          </a:p>
          <a:p>
            <a:pPr algn="ctr" fontAlgn="auto">
              <a:spcBef>
                <a:spcPts val="0"/>
              </a:spcBef>
              <a:spcAft>
                <a:spcPts val="0"/>
              </a:spcAft>
              <a:defRPr/>
            </a:pPr>
            <a:r>
              <a:rPr lang="ru-RU" sz="4000" b="1" dirty="0">
                <a:solidFill>
                  <a:srgbClr val="FFC000"/>
                </a:solidFill>
                <a:effectLst>
                  <a:outerShdw blurRad="38100" dist="38100" dir="2700000" algn="tl">
                    <a:srgbClr val="000000">
                      <a:alpha val="43137"/>
                    </a:srgbClr>
                  </a:outerShdw>
                </a:effectLst>
                <a:latin typeface="+mn-lt"/>
              </a:rPr>
              <a:t>Вода – растворитель</a:t>
            </a:r>
          </a:p>
          <a:p>
            <a:pPr algn="ctr" fontAlgn="auto">
              <a:spcBef>
                <a:spcPts val="0"/>
              </a:spcBef>
              <a:spcAft>
                <a:spcPts val="0"/>
              </a:spcAft>
              <a:defRPr/>
            </a:pPr>
            <a:endParaRPr lang="ru-RU" sz="4000" dirty="0">
              <a:solidFill>
                <a:schemeClr val="bg1"/>
              </a:solidFill>
              <a:effectLst>
                <a:outerShdw blurRad="38100" dist="38100" dir="2700000" algn="tl">
                  <a:srgbClr val="000000">
                    <a:alpha val="43137"/>
                  </a:srgbClr>
                </a:outerShdw>
              </a:effectLst>
              <a:latin typeface="+mn-lt"/>
            </a:endParaRPr>
          </a:p>
          <a:p>
            <a:pPr algn="ctr" fontAlgn="auto">
              <a:spcBef>
                <a:spcPts val="0"/>
              </a:spcBef>
              <a:spcAft>
                <a:spcPts val="0"/>
              </a:spcAft>
              <a:defRPr/>
            </a:pPr>
            <a:r>
              <a:rPr lang="ru-RU" sz="4000" dirty="0">
                <a:solidFill>
                  <a:srgbClr val="FFC000"/>
                </a:solidFill>
                <a:effectLst>
                  <a:outerShdw blurRad="38100" dist="38100" dir="2700000" algn="tl">
                    <a:srgbClr val="000000">
                      <a:alpha val="43137"/>
                    </a:srgbClr>
                  </a:outerShdw>
                </a:effectLst>
                <a:latin typeface="+mn-lt"/>
              </a:rPr>
              <a:t>Вода при </a:t>
            </a:r>
            <a:r>
              <a:rPr lang="ru-RU" sz="4000" dirty="0">
                <a:solidFill>
                  <a:srgbClr val="FFC000"/>
                </a:solidFill>
                <a:effectLst>
                  <a:outerShdw blurRad="38100" dist="38100" dir="2700000" algn="tl">
                    <a:srgbClr val="000000">
                      <a:alpha val="43137"/>
                    </a:srgbClr>
                  </a:outerShdw>
                </a:effectLst>
                <a:latin typeface="+mn-lt"/>
              </a:rPr>
              <a:t>нагревании сжимается</a:t>
            </a:r>
            <a:endParaRPr lang="ru-RU" sz="4000" dirty="0">
              <a:solidFill>
                <a:srgbClr val="FFC000"/>
              </a:solidFill>
              <a:effectLst>
                <a:outerShdw blurRad="38100" dist="38100" dir="2700000" algn="tl">
                  <a:srgbClr val="000000">
                    <a:alpha val="43137"/>
                  </a:srgbClr>
                </a:outerShdw>
              </a:effectLst>
              <a:latin typeface="+mn-lt"/>
            </a:endParaRPr>
          </a:p>
          <a:p>
            <a:pPr algn="ctr" fontAlgn="auto">
              <a:spcBef>
                <a:spcPts val="0"/>
              </a:spcBef>
              <a:spcAft>
                <a:spcPts val="0"/>
              </a:spcAft>
              <a:defRPr/>
            </a:pPr>
            <a:r>
              <a:rPr lang="ru-RU" sz="4000" dirty="0">
                <a:solidFill>
                  <a:srgbClr val="FFC000"/>
                </a:solidFill>
                <a:effectLst>
                  <a:outerShdw blurRad="38100" dist="38100" dir="2700000" algn="tl">
                    <a:srgbClr val="000000">
                      <a:alpha val="43137"/>
                    </a:srgbClr>
                  </a:outerShdw>
                </a:effectLst>
                <a:latin typeface="+mn-lt"/>
              </a:rPr>
              <a:t>Вода при охлаждении </a:t>
            </a:r>
            <a:r>
              <a:rPr lang="ru-RU" sz="4000" dirty="0">
                <a:solidFill>
                  <a:srgbClr val="FFC000"/>
                </a:solidFill>
                <a:effectLst>
                  <a:outerShdw blurRad="38100" dist="38100" dir="2700000" algn="tl">
                    <a:srgbClr val="000000">
                      <a:alpha val="43137"/>
                    </a:srgbClr>
                  </a:outerShdw>
                </a:effectLst>
                <a:latin typeface="+mn-lt"/>
              </a:rPr>
              <a:t>расширяется</a:t>
            </a:r>
            <a:endParaRPr lang="ru-RU" sz="4000" dirty="0">
              <a:solidFill>
                <a:srgbClr val="FFC000"/>
              </a:solidFill>
              <a:effectLst>
                <a:outerShdw blurRad="38100" dist="38100" dir="2700000" algn="tl">
                  <a:srgbClr val="000000">
                    <a:alpha val="43137"/>
                  </a:srgbClr>
                </a:outerShdw>
              </a:effectLst>
              <a:latin typeface="+mn-lt"/>
            </a:endParaRPr>
          </a:p>
          <a:p>
            <a:pPr fontAlgn="auto">
              <a:spcBef>
                <a:spcPts val="0"/>
              </a:spcBef>
              <a:spcAft>
                <a:spcPts val="0"/>
              </a:spcAft>
              <a:defRPr/>
            </a:pPr>
            <a:endParaRPr lang="ru-RU" dirty="0">
              <a:solidFill>
                <a:schemeClr val="bg1"/>
              </a:solidFill>
              <a:effectLst>
                <a:outerShdw blurRad="38100" dist="38100" dir="2700000" algn="tl">
                  <a:srgbClr val="000000">
                    <a:alpha val="43137"/>
                  </a:srgbClr>
                </a:outerShdw>
              </a:effectLst>
              <a:latin typeface="+mn-lt"/>
            </a:endParaRPr>
          </a:p>
          <a:p>
            <a:pPr fontAlgn="auto">
              <a:spcBef>
                <a:spcPts val="0"/>
              </a:spcBef>
              <a:spcAft>
                <a:spcPts val="0"/>
              </a:spcAft>
              <a:defRPr/>
            </a:pPr>
            <a:endParaRPr lang="ru-RU" dirty="0">
              <a:solidFill>
                <a:schemeClr val="bg1"/>
              </a:solidFill>
              <a:latin typeface="+mn-lt"/>
            </a:endParaRPr>
          </a:p>
        </p:txBody>
      </p:sp>
    </p:spTree>
  </p:cSld>
  <p:clrMapOvr>
    <a:masterClrMapping/>
  </p:clrMapOvr>
  <p:transition spd="slow">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600200"/>
          </a:xfrm>
        </p:spPr>
        <p:txBody>
          <a:bodyPr/>
          <a:lstStyle/>
          <a:p>
            <a:pPr eaLnBrk="1" hangingPunct="1"/>
            <a:r>
              <a:rPr lang="ru-RU" b="1" i="1" smtClean="0">
                <a:effectLst/>
              </a:rPr>
              <a:t>Современное состояние</a:t>
            </a:r>
            <a:br>
              <a:rPr lang="ru-RU" b="1" i="1" smtClean="0">
                <a:effectLst/>
              </a:rPr>
            </a:br>
            <a:r>
              <a:rPr lang="ru-RU" b="1" i="1" smtClean="0">
                <a:effectLst/>
              </a:rPr>
              <a:t>водных ресурсов в мире</a:t>
            </a:r>
          </a:p>
        </p:txBody>
      </p:sp>
      <p:sp>
        <p:nvSpPr>
          <p:cNvPr id="12291" name="Rectangle 3"/>
          <p:cNvSpPr>
            <a:spLocks noGrp="1" noChangeArrowheads="1"/>
          </p:cNvSpPr>
          <p:nvPr>
            <p:ph type="body" idx="1"/>
          </p:nvPr>
        </p:nvSpPr>
        <p:spPr>
          <a:xfrm>
            <a:off x="0" y="1828800"/>
            <a:ext cx="9144000" cy="5029200"/>
          </a:xfrm>
        </p:spPr>
        <p:txBody>
          <a:bodyPr/>
          <a:lstStyle/>
          <a:p>
            <a:pPr eaLnBrk="1" hangingPunct="1"/>
            <a:r>
              <a:rPr lang="ru-RU" smtClean="0">
                <a:effectLst/>
              </a:rPr>
              <a:t>На сегодняшний день ситуация с мировыми водными ресурсами может быть названа крайне тяжелой. Многие регионы планеты испытывают недостаток воды. При этом в отношении воды питьевого назначения ситуация просто критическая.</a:t>
            </a:r>
          </a:p>
          <a:p>
            <a:pPr eaLnBrk="1" hangingPunct="1"/>
            <a:r>
              <a:rPr lang="ru-RU" smtClean="0">
                <a:effectLst/>
              </a:rPr>
              <a:t>Для того чтобы наглядно увидеть, в какой ситуации находится население планеты в плане обеспеченности водными запасами, приведем следующую статистику.</a:t>
            </a:r>
          </a:p>
        </p:txBody>
      </p:sp>
    </p:spTree>
  </p:cSld>
  <p:clrMapOvr>
    <a:masterClrMapping/>
  </p:clrMapOvr>
  <p:transition spd="slow">
    <p:diamond/>
  </p:transition>
  <p:timing>
    <p:tnLst>
      <p:par>
        <p:cTn id="1" dur="indefinite" restart="never" nodeType="tmRoot"/>
      </p:par>
    </p:tnLst>
  </p:timing>
</p:sld>
</file>

<file path=ppt/theme/theme1.xml><?xml version="1.0" encoding="utf-8"?>
<a:theme xmlns:a="http://schemas.openxmlformats.org/drawingml/2006/main" name="Лучи">
  <a:themeElements>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Луч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Лучи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Лучи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Лучи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Лучи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Лучи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Лучи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Лучи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Лучи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269</TotalTime>
  <Words>1388</Words>
  <Application>Microsoft PowerPoint</Application>
  <PresentationFormat>Экран (4:3)</PresentationFormat>
  <Paragraphs>133</Paragraphs>
  <Slides>49</Slides>
  <Notes>2</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2</vt:i4>
      </vt:variant>
      <vt:variant>
        <vt:lpstr>Заголовки слайдов</vt:lpstr>
      </vt:variant>
      <vt:variant>
        <vt:i4>49</vt:i4>
      </vt:variant>
    </vt:vector>
  </HeadingPairs>
  <TitlesOfParts>
    <vt:vector size="61" baseType="lpstr">
      <vt:lpstr>Arial</vt:lpstr>
      <vt:lpstr>Wingdings</vt:lpstr>
      <vt:lpstr>Times New Roman</vt:lpstr>
      <vt:lpstr>Brush Script MT</vt:lpstr>
      <vt:lpstr>Symbol</vt:lpstr>
      <vt:lpstr>Wingdings 2</vt:lpstr>
      <vt:lpstr>Verdana</vt:lpstr>
      <vt:lpstr>Monotype Corsiva</vt:lpstr>
      <vt:lpstr>Calibri</vt:lpstr>
      <vt:lpstr>Лучи</vt:lpstr>
      <vt:lpstr>Диаграмма Microsoft Office Excel</vt:lpstr>
      <vt:lpstr>Adobe Photoshop Image</vt:lpstr>
      <vt:lpstr> УРОК ЧИСТОЙ ВОДЫ  для учащихся 4-х классов</vt:lpstr>
      <vt:lpstr>Цель урока</vt:lpstr>
      <vt:lpstr>Распределение воды на Земле</vt:lpstr>
      <vt:lpstr>Слайд 4</vt:lpstr>
      <vt:lpstr>Слайд 5</vt:lpstr>
      <vt:lpstr>Слайд 6</vt:lpstr>
      <vt:lpstr>Слайд 7</vt:lpstr>
      <vt:lpstr>Слайд 8</vt:lpstr>
      <vt:lpstr>Современное состояние водных ресурсов в мире</vt:lpstr>
      <vt:lpstr>В целом из 10 жителей планеты:</vt:lpstr>
      <vt:lpstr>ЗНАЕТЕ ЛИ ВЫ ЧТО…</vt:lpstr>
      <vt:lpstr>ВОДА В ОРГАНИЗМЕ ЧЕЛОВЕКА</vt:lpstr>
      <vt:lpstr>ПРЕДСТАВЬТЕ СЕБЕ</vt:lpstr>
      <vt:lpstr>Водные ресурсы России</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Ладожское озеро</vt:lpstr>
      <vt:lpstr>Слайд 29</vt:lpstr>
      <vt:lpstr>Озеро Байкал</vt:lpstr>
      <vt:lpstr>Слайд 31</vt:lpstr>
      <vt:lpstr>Слайд 32</vt:lpstr>
      <vt:lpstr>Слайд 33</vt:lpstr>
      <vt:lpstr>Слайд 34</vt:lpstr>
      <vt:lpstr>ЗАГРЯЗНЕНИЕ ВОДЫ</vt:lpstr>
      <vt:lpstr>Слайд 36</vt:lpstr>
      <vt:lpstr>ЗАГРЯЗНЕНИЕ ПРИРОДНЫХ ВОД</vt:lpstr>
      <vt:lpstr>Слайд 38</vt:lpstr>
      <vt:lpstr>ЗАГРЯЗНЕНИЕ МИРОВОГО ОКЕАНА</vt:lpstr>
      <vt:lpstr>Современное состояние воды, а также прогнозы на будущее:</vt:lpstr>
      <vt:lpstr>Примерные расходы воды</vt:lpstr>
      <vt:lpstr>Экономить воду можно при</vt:lpstr>
      <vt:lpstr>Слайд 43</vt:lpstr>
      <vt:lpstr>Экологическое воспитание детей и юношества</vt:lpstr>
      <vt:lpstr>Слайд 45</vt:lpstr>
      <vt:lpstr> </vt:lpstr>
      <vt:lpstr>Слайд 47</vt:lpstr>
      <vt:lpstr>Вывод</vt:lpstr>
      <vt:lpstr>Слайд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Brase</dc:creator>
  <cp:lastModifiedBy>A1</cp:lastModifiedBy>
  <cp:revision>18</cp:revision>
  <cp:lastPrinted>1601-01-01T00:00:00Z</cp:lastPrinted>
  <dcterms:created xsi:type="dcterms:W3CDTF">1601-01-01T00:00:00Z</dcterms:created>
  <dcterms:modified xsi:type="dcterms:W3CDTF">2020-05-26T13:28:32Z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