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9" r:id="rId2"/>
    <p:sldId id="304" r:id="rId3"/>
    <p:sldId id="284" r:id="rId4"/>
    <p:sldId id="286" r:id="rId5"/>
    <p:sldId id="290" r:id="rId6"/>
    <p:sldId id="288" r:id="rId7"/>
    <p:sldId id="283" r:id="rId8"/>
    <p:sldId id="274" r:id="rId9"/>
    <p:sldId id="273" r:id="rId10"/>
    <p:sldId id="293" r:id="rId11"/>
    <p:sldId id="287" r:id="rId12"/>
    <p:sldId id="294" r:id="rId13"/>
    <p:sldId id="292" r:id="rId14"/>
    <p:sldId id="297" r:id="rId15"/>
    <p:sldId id="256" r:id="rId16"/>
    <p:sldId id="306" r:id="rId17"/>
    <p:sldId id="296" r:id="rId18"/>
    <p:sldId id="298" r:id="rId19"/>
    <p:sldId id="301" r:id="rId20"/>
    <p:sldId id="300" r:id="rId21"/>
    <p:sldId id="312" r:id="rId22"/>
    <p:sldId id="307" r:id="rId23"/>
    <p:sldId id="308" r:id="rId24"/>
    <p:sldId id="309" r:id="rId25"/>
    <p:sldId id="311" r:id="rId26"/>
    <p:sldId id="302" r:id="rId27"/>
    <p:sldId id="315" r:id="rId28"/>
    <p:sldId id="314" r:id="rId29"/>
    <p:sldId id="338" r:id="rId30"/>
    <p:sldId id="266" r:id="rId31"/>
    <p:sldId id="316" r:id="rId32"/>
    <p:sldId id="317" r:id="rId33"/>
    <p:sldId id="319" r:id="rId34"/>
    <p:sldId id="318" r:id="rId35"/>
    <p:sldId id="321" r:id="rId36"/>
    <p:sldId id="322" r:id="rId37"/>
    <p:sldId id="323" r:id="rId38"/>
    <p:sldId id="324" r:id="rId39"/>
    <p:sldId id="320" r:id="rId40"/>
    <p:sldId id="269" r:id="rId41"/>
    <p:sldId id="279" r:id="rId42"/>
    <p:sldId id="325" r:id="rId43"/>
    <p:sldId id="328" r:id="rId44"/>
    <p:sldId id="327" r:id="rId45"/>
    <p:sldId id="329" r:id="rId46"/>
    <p:sldId id="330" r:id="rId47"/>
    <p:sldId id="326" r:id="rId48"/>
    <p:sldId id="334" r:id="rId49"/>
    <p:sldId id="337" r:id="rId50"/>
    <p:sldId id="333" r:id="rId51"/>
    <p:sldId id="331" r:id="rId52"/>
    <p:sldId id="336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1164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C525-AFFB-45F0-9486-A1198F13B5D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552-5463-485B-901A-E7CCBC51E27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C525-AFFB-45F0-9486-A1198F13B5D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552-5463-485B-901A-E7CCBC51E27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C525-AFFB-45F0-9486-A1198F13B5D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552-5463-485B-901A-E7CCBC51E27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C525-AFFB-45F0-9486-A1198F13B5D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552-5463-485B-901A-E7CCBC51E27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C525-AFFB-45F0-9486-A1198F13B5D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552-5463-485B-901A-E7CCBC51E27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C525-AFFB-45F0-9486-A1198F13B5D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552-5463-485B-901A-E7CCBC51E27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C525-AFFB-45F0-9486-A1198F13B5D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552-5463-485B-901A-E7CCBC51E27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C525-AFFB-45F0-9486-A1198F13B5D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552-5463-485B-901A-E7CCBC51E27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C525-AFFB-45F0-9486-A1198F13B5D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552-5463-485B-901A-E7CCBC51E27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C525-AFFB-45F0-9486-A1198F13B5D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552-5463-485B-901A-E7CCBC51E27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C525-AFFB-45F0-9486-A1198F13B5D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806552-5463-485B-901A-E7CCBC51E27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6806552-5463-485B-901A-E7CCBC51E270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83BC525-AFFB-45F0-9486-A1198F13B5D1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85795"/>
            <a:ext cx="8572560" cy="2786082"/>
          </a:xfrm>
        </p:spPr>
        <p:txBody>
          <a:bodyPr/>
          <a:lstStyle/>
          <a:p>
            <a:r>
              <a:rPr lang="ru-RU" dirty="0" smtClean="0"/>
              <a:t>Презентация на </a:t>
            </a:r>
            <a:r>
              <a:rPr lang="ru-RU" dirty="0" err="1" smtClean="0"/>
              <a:t>тему:</a:t>
            </a:r>
            <a:r>
              <a:rPr lang="ru-RU" sz="5400" dirty="0" err="1" smtClean="0"/>
              <a:t>ОБЪЕДИНЕННОЕ</a:t>
            </a:r>
            <a:r>
              <a:rPr lang="ru-RU" dirty="0" smtClean="0"/>
              <a:t> </a:t>
            </a:r>
            <a:r>
              <a:rPr lang="ru-RU" sz="5400" dirty="0" smtClean="0"/>
              <a:t>КОРОЛЕВСТВО</a:t>
            </a:r>
            <a:r>
              <a:rPr lang="ru-RU" dirty="0" smtClean="0"/>
              <a:t>» 5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572000"/>
            <a:ext cx="8072494" cy="1066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Учитель  английского языка 1 </a:t>
            </a:r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категории:Шейгасанова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Л.Ш.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sosyalokulu.com/ulkeharita/ingilte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28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4.bp.blogspot.com/-6E16SpQLcCw/VvQsbHaPFOI/AAAAAAAAAVM/zI7QphVzB7g4zjOyZBNtXWwgv3FF97eXA/s1600/3%2Bcursos-ingles-ni%25C3%25B1os-adolescen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29652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acc.libfl.ru/wp-content/uploads/2016/04/fluent-english-picture-29.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42965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35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PLAN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214422"/>
            <a:ext cx="9001156" cy="491174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b="1" dirty="0" smtClean="0">
                <a:latin typeface="Arial Black" pitchFamily="34" charset="0"/>
              </a:rPr>
              <a:t>Ex.5</a:t>
            </a:r>
            <a:r>
              <a:rPr lang="ru-RU" sz="6600" b="1" dirty="0" smtClean="0">
                <a:latin typeface="Arial Black" pitchFamily="34" charset="0"/>
              </a:rPr>
              <a:t>,</a:t>
            </a:r>
            <a:r>
              <a:rPr lang="en-US" sz="6600" b="1" dirty="0" smtClean="0">
                <a:latin typeface="Arial Black" pitchFamily="34" charset="0"/>
              </a:rPr>
              <a:t>6 p.4-5</a:t>
            </a:r>
          </a:p>
          <a:p>
            <a:pPr marL="0" indent="0" algn="ctr">
              <a:buNone/>
            </a:pPr>
            <a:r>
              <a:rPr lang="en-US" sz="6600" b="1" dirty="0" smtClean="0">
                <a:latin typeface="Arial Black" pitchFamily="34" charset="0"/>
              </a:rPr>
              <a:t>Ex.9</a:t>
            </a:r>
            <a:r>
              <a:rPr lang="ru-RU" sz="6600" b="1" dirty="0" smtClean="0">
                <a:latin typeface="Arial Black" pitchFamily="34" charset="0"/>
              </a:rPr>
              <a:t>,10</a:t>
            </a:r>
            <a:r>
              <a:rPr lang="en-US" sz="6600" b="1" dirty="0" smtClean="0">
                <a:latin typeface="Arial Black" pitchFamily="34" charset="0"/>
              </a:rPr>
              <a:t> p.18</a:t>
            </a:r>
          </a:p>
          <a:p>
            <a:pPr marL="0" indent="0" algn="ctr">
              <a:buNone/>
            </a:pPr>
            <a:r>
              <a:rPr lang="en-US" sz="6600" b="1" dirty="0" smtClean="0">
                <a:latin typeface="Arial Black" pitchFamily="34" charset="0"/>
              </a:rPr>
              <a:t>Ex.15,16,17 p.10</a:t>
            </a:r>
          </a:p>
          <a:p>
            <a:pPr marL="0" indent="0" algn="ctr">
              <a:buNone/>
            </a:pPr>
            <a:r>
              <a:rPr lang="en-US" sz="8800" b="1" dirty="0" smtClean="0">
                <a:latin typeface="Arial Black" pitchFamily="34" charset="0"/>
              </a:rPr>
              <a:t> </a:t>
            </a:r>
            <a:endParaRPr lang="ru-RU" sz="8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07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381" y="214290"/>
            <a:ext cx="8064896" cy="1428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/>
                <a:latin typeface="Arial Black" pitchFamily="34" charset="0"/>
                <a:ea typeface="Batang" panose="02030600000101010101" pitchFamily="18" charset="-127"/>
              </a:rPr>
              <a:t>Plan </a:t>
            </a:r>
            <a:endParaRPr lang="ru-RU" b="1" dirty="0">
              <a:solidFill>
                <a:srgbClr val="FF0000"/>
              </a:solidFill>
              <a:latin typeface="Arial Black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785794"/>
            <a:ext cx="7848872" cy="514353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1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. Revise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phrases of likes/dislikes/weather.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2 Role-play the dialogues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3 Write lexical dictation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4  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Brush up knowledge of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Grammar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rule 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(« Article with geographical names»).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5 Read the text 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to get more information about the country.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6 Retell the text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sz="2000" i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9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Arial Black" pitchFamily="34" charset="0"/>
              </a:rPr>
              <a:t>LET US REWIEW!</a:t>
            </a:r>
            <a:endParaRPr lang="ru-RU" sz="9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41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s://pimg.mycdn.me/getImage?disableStub=true&amp;type=VIDEO_S_720&amp;url=http%3A%2F%2Fvdp.mycdn.me%2FgetImage%3Fid%3D1073876514%26idx%3D30%26thumbType%3D47%26f%3D1%26i%3D1%26uccuc%3D0&amp;signatureToken=HdSwpRdJ3wBcXcb5TfQq3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50109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Ex.5,6 p.4-5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620000" cy="50435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latin typeface="Arial Black" pitchFamily="34" charset="0"/>
              </a:rPr>
              <a:t>SOCIAL ENGLISH</a:t>
            </a:r>
          </a:p>
          <a:p>
            <a:pPr algn="ctr">
              <a:buNone/>
            </a:pPr>
            <a:r>
              <a:rPr lang="en-US" sz="6000" dirty="0" smtClean="0">
                <a:latin typeface="Arial Black" pitchFamily="34" charset="0"/>
              </a:rPr>
              <a:t>DIALOGUES</a:t>
            </a:r>
            <a:endParaRPr lang="ru-RU" sz="6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s://i.ytimg.com/vi/-DIiG23PXWs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85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Ex.9,10 p.18-19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620000" cy="50435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latin typeface="Arial Black" pitchFamily="34" charset="0"/>
              </a:rPr>
              <a:t>SOCIAL ENGLISH</a:t>
            </a:r>
          </a:p>
          <a:p>
            <a:pPr algn="ctr">
              <a:buNone/>
            </a:pPr>
            <a:r>
              <a:rPr lang="en-US" sz="6000" dirty="0" smtClean="0">
                <a:latin typeface="Arial Black" pitchFamily="34" charset="0"/>
              </a:rPr>
              <a:t>DIALOGUES</a:t>
            </a:r>
            <a:endParaRPr lang="ru-RU" sz="6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emo1.aliplugin.es/wp-content/uploads/2018/10/free-dissertation-topics-and-ideas-archives-the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50109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1 SHORT ANSWERS</a:t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So+ 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сказуемое+подлежащее</a:t>
            </a:r>
            <a:endParaRPr lang="en-US" sz="3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4400" dirty="0" smtClean="0">
                <a:latin typeface="Arial Black" pitchFamily="34" charset="0"/>
              </a:rPr>
              <a:t>Be </a:t>
            </a:r>
            <a:r>
              <a:rPr lang="ru-RU" sz="4400" dirty="0" smtClean="0">
                <a:latin typeface="Arial Black" pitchFamily="34" charset="0"/>
              </a:rPr>
              <a:t>в настоящем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 Black" pitchFamily="34" charset="0"/>
              </a:rPr>
              <a:t>am,is,are</a:t>
            </a:r>
            <a:endParaRPr lang="ru-RU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4400" dirty="0" smtClean="0">
                <a:latin typeface="Arial Black" pitchFamily="34" charset="0"/>
              </a:rPr>
              <a:t>Be </a:t>
            </a:r>
            <a:r>
              <a:rPr lang="ru-RU" sz="4400" dirty="0" smtClean="0">
                <a:latin typeface="Arial Black" pitchFamily="34" charset="0"/>
              </a:rPr>
              <a:t>в прошедшем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was/were</a:t>
            </a:r>
            <a:endParaRPr lang="ru-RU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4400" dirty="0" smtClean="0">
                <a:latin typeface="Arial Black" pitchFamily="34" charset="0"/>
              </a:rPr>
              <a:t>Have/has/can</a:t>
            </a:r>
            <a:r>
              <a:rPr lang="ru-RU" sz="4400" dirty="0" smtClean="0">
                <a:latin typeface="Arial Black" pitchFamily="34" charset="0"/>
              </a:rPr>
              <a:t>-надо повторить</a:t>
            </a:r>
            <a:endParaRPr lang="en-US" sz="44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Настоящее простое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do/does</a:t>
            </a:r>
            <a:endParaRPr lang="ru-RU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Прошедшее простое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did</a:t>
            </a:r>
            <a:endParaRPr lang="ru-RU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Будущее простое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will</a:t>
            </a:r>
            <a:endParaRPr lang="ru-RU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97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SHORT ANSWERS</a:t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So+ 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сказуемое+подлежащее</a:t>
            </a:r>
            <a:endParaRPr lang="en-US" sz="3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4400" dirty="0" smtClean="0">
                <a:latin typeface="Arial Black" pitchFamily="34" charset="0"/>
              </a:rPr>
              <a:t>Be </a:t>
            </a:r>
            <a:r>
              <a:rPr lang="ru-RU" sz="4400" dirty="0" smtClean="0">
                <a:latin typeface="Arial Black" pitchFamily="34" charset="0"/>
              </a:rPr>
              <a:t>в настоящем-?</a:t>
            </a:r>
            <a:endParaRPr lang="ru-RU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4400" dirty="0" smtClean="0">
                <a:latin typeface="Arial Black" pitchFamily="34" charset="0"/>
              </a:rPr>
              <a:t>Be </a:t>
            </a:r>
            <a:r>
              <a:rPr lang="ru-RU" sz="4400" dirty="0" smtClean="0">
                <a:latin typeface="Arial Black" pitchFamily="34" charset="0"/>
              </a:rPr>
              <a:t>в прошедшем-?</a:t>
            </a:r>
            <a:endParaRPr lang="ru-RU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4400" dirty="0" smtClean="0">
                <a:latin typeface="Arial Black" pitchFamily="34" charset="0"/>
              </a:rPr>
              <a:t>Have/has/can</a:t>
            </a:r>
            <a:r>
              <a:rPr lang="ru-RU" sz="4400" dirty="0" smtClean="0">
                <a:latin typeface="Arial Black" pitchFamily="34" charset="0"/>
              </a:rPr>
              <a:t>-?</a:t>
            </a:r>
            <a:endParaRPr lang="en-US" sz="44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Настоящее простое-?</a:t>
            </a:r>
            <a:endParaRPr lang="ru-RU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Прошедшее простое-?</a:t>
            </a:r>
            <a:endParaRPr lang="ru-RU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4400" dirty="0" smtClean="0">
                <a:latin typeface="Arial Black" pitchFamily="34" charset="0"/>
              </a:rPr>
              <a:t>Будущее простое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ru-RU" sz="4400" dirty="0" smtClean="0">
                <a:latin typeface="Arial Black" pitchFamily="34" charset="0"/>
              </a:rPr>
              <a:t>-?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97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SHORT ANSWERS</a:t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So+ 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сказуемое+подлежащее</a:t>
            </a:r>
            <a:endParaRPr lang="en-US" sz="3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4000" dirty="0" smtClean="0">
                <a:latin typeface="Arial Black" pitchFamily="34" charset="0"/>
              </a:rPr>
              <a:t>1</a:t>
            </a:r>
            <a:r>
              <a:rPr lang="en-US" sz="4000" dirty="0" smtClean="0">
                <a:latin typeface="Arial Black" pitchFamily="34" charset="0"/>
              </a:rPr>
              <a:t> I am a </a:t>
            </a:r>
            <a:r>
              <a:rPr lang="en-US" sz="4000" dirty="0" err="1" smtClean="0">
                <a:latin typeface="Arial Black" pitchFamily="34" charset="0"/>
              </a:rPr>
              <a:t>pupil.So</a:t>
            </a:r>
            <a:r>
              <a:rPr lang="en-US" sz="4000" dirty="0" smtClean="0">
                <a:latin typeface="Arial Black" pitchFamily="34" charset="0"/>
              </a:rPr>
              <a:t>… I</a:t>
            </a:r>
          </a:p>
          <a:p>
            <a:pPr>
              <a:buNone/>
            </a:pPr>
            <a:r>
              <a:rPr lang="en-US" sz="4000" dirty="0" smtClean="0">
                <a:latin typeface="Arial Black" pitchFamily="34" charset="0"/>
              </a:rPr>
              <a:t>2 I like </a:t>
            </a:r>
            <a:r>
              <a:rPr lang="en-US" sz="4000" dirty="0" err="1" smtClean="0">
                <a:latin typeface="Arial Black" pitchFamily="34" charset="0"/>
              </a:rPr>
              <a:t>sweets.So</a:t>
            </a:r>
            <a:r>
              <a:rPr lang="en-US" sz="4000" dirty="0" smtClean="0">
                <a:latin typeface="Arial Black" pitchFamily="34" charset="0"/>
              </a:rPr>
              <a:t>… I </a:t>
            </a:r>
            <a:r>
              <a:rPr lang="ru-RU" sz="4000" dirty="0" smtClean="0">
                <a:latin typeface="Arial Black" pitchFamily="34" charset="0"/>
              </a:rPr>
              <a:t> </a:t>
            </a:r>
          </a:p>
          <a:p>
            <a:pPr marL="571500" indent="-457200">
              <a:buNone/>
            </a:pPr>
            <a:r>
              <a:rPr lang="en-US" sz="4000" dirty="0" smtClean="0">
                <a:latin typeface="Arial Black" pitchFamily="34" charset="0"/>
              </a:rPr>
              <a:t>3 I have a </a:t>
            </a:r>
            <a:r>
              <a:rPr lang="en-US" sz="4000" dirty="0" err="1" smtClean="0">
                <a:latin typeface="Arial Black" pitchFamily="34" charset="0"/>
              </a:rPr>
              <a:t>dog.So</a:t>
            </a:r>
            <a:r>
              <a:rPr lang="en-US" sz="4000" dirty="0" smtClean="0">
                <a:latin typeface="Arial Black" pitchFamily="34" charset="0"/>
              </a:rPr>
              <a:t>… I </a:t>
            </a:r>
            <a:r>
              <a:rPr lang="ru-RU" sz="4000" dirty="0" smtClean="0">
                <a:latin typeface="Arial Black" pitchFamily="34" charset="0"/>
              </a:rPr>
              <a:t> </a:t>
            </a:r>
            <a:endParaRPr lang="en-US" sz="4000" dirty="0" smtClean="0">
              <a:latin typeface="Arial Black" pitchFamily="34" charset="0"/>
            </a:endParaRPr>
          </a:p>
          <a:p>
            <a:pPr marL="571500" indent="-457200">
              <a:buNone/>
            </a:pPr>
            <a:r>
              <a:rPr lang="en-US" sz="4000" dirty="0" smtClean="0">
                <a:latin typeface="Arial Black" pitchFamily="34" charset="0"/>
              </a:rPr>
              <a:t>4 I can </a:t>
            </a:r>
            <a:r>
              <a:rPr lang="en-US" sz="4000" dirty="0" err="1" smtClean="0">
                <a:latin typeface="Arial Black" pitchFamily="34" charset="0"/>
              </a:rPr>
              <a:t>swim.So</a:t>
            </a:r>
            <a:r>
              <a:rPr lang="en-US" sz="4000" dirty="0" smtClean="0">
                <a:latin typeface="Arial Black" pitchFamily="34" charset="0"/>
              </a:rPr>
              <a:t>… I </a:t>
            </a:r>
          </a:p>
          <a:p>
            <a:pPr marL="571500" indent="-457200">
              <a:buNone/>
            </a:pPr>
            <a:r>
              <a:rPr lang="en-US" sz="4000" dirty="0" smtClean="0">
                <a:latin typeface="Arial Black" pitchFamily="34" charset="0"/>
              </a:rPr>
              <a:t>5  I will fly to Moscow. So… I </a:t>
            </a:r>
          </a:p>
          <a:p>
            <a:pPr marL="571500" indent="-457200">
              <a:buNone/>
            </a:pPr>
            <a:endParaRPr lang="ru-RU" sz="4000" dirty="0" smtClean="0">
              <a:latin typeface="Arial Black" pitchFamily="34" charset="0"/>
            </a:endParaRPr>
          </a:p>
          <a:p>
            <a:pPr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219767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SHORT ANSWERS</a:t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929718" cy="630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So+ 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сказуемое+подлежащее</a:t>
            </a:r>
            <a:endParaRPr lang="en-US" sz="3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4000" dirty="0" smtClean="0">
                <a:latin typeface="Arial Black" pitchFamily="34" charset="0"/>
              </a:rPr>
              <a:t>1</a:t>
            </a:r>
            <a:r>
              <a:rPr lang="en-US" sz="4000" dirty="0" smtClean="0">
                <a:latin typeface="Arial Black" pitchFamily="34" charset="0"/>
              </a:rPr>
              <a:t> I am a </a:t>
            </a:r>
            <a:r>
              <a:rPr lang="en-US" sz="4000" dirty="0" err="1" smtClean="0">
                <a:latin typeface="Arial Black" pitchFamily="34" charset="0"/>
              </a:rPr>
              <a:t>pupil.So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am</a:t>
            </a:r>
            <a:r>
              <a:rPr lang="en-US" sz="4000" dirty="0" smtClean="0">
                <a:latin typeface="Arial Black" pitchFamily="34" charset="0"/>
              </a:rPr>
              <a:t> I</a:t>
            </a:r>
          </a:p>
          <a:p>
            <a:pPr>
              <a:buNone/>
            </a:pPr>
            <a:r>
              <a:rPr lang="en-US" sz="4000" dirty="0" smtClean="0">
                <a:latin typeface="Arial Black" pitchFamily="34" charset="0"/>
              </a:rPr>
              <a:t>2 I like </a:t>
            </a:r>
            <a:r>
              <a:rPr lang="en-US" sz="4000" dirty="0" err="1" smtClean="0">
                <a:latin typeface="Arial Black" pitchFamily="34" charset="0"/>
              </a:rPr>
              <a:t>sweets.So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do</a:t>
            </a:r>
            <a:r>
              <a:rPr lang="en-US" sz="4000" dirty="0" smtClean="0">
                <a:latin typeface="Arial Black" pitchFamily="34" charset="0"/>
              </a:rPr>
              <a:t> I </a:t>
            </a:r>
            <a:r>
              <a:rPr lang="ru-RU" sz="4000" dirty="0" smtClean="0">
                <a:latin typeface="Arial Black" pitchFamily="34" charset="0"/>
              </a:rPr>
              <a:t> </a:t>
            </a:r>
          </a:p>
          <a:p>
            <a:pPr marL="571500" indent="-457200">
              <a:buNone/>
            </a:pPr>
            <a:r>
              <a:rPr lang="en-US" sz="4000" dirty="0" smtClean="0">
                <a:latin typeface="Arial Black" pitchFamily="34" charset="0"/>
              </a:rPr>
              <a:t>3 I have a </a:t>
            </a:r>
            <a:r>
              <a:rPr lang="en-US" sz="4000" dirty="0" err="1" smtClean="0">
                <a:latin typeface="Arial Black" pitchFamily="34" charset="0"/>
              </a:rPr>
              <a:t>dog.So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have</a:t>
            </a:r>
            <a:r>
              <a:rPr lang="en-US" sz="4000" dirty="0" smtClean="0">
                <a:latin typeface="Arial Black" pitchFamily="34" charset="0"/>
              </a:rPr>
              <a:t> I </a:t>
            </a:r>
            <a:r>
              <a:rPr lang="ru-RU" sz="4000" dirty="0" smtClean="0">
                <a:latin typeface="Arial Black" pitchFamily="34" charset="0"/>
              </a:rPr>
              <a:t> </a:t>
            </a:r>
            <a:endParaRPr lang="en-US" sz="4000" dirty="0" smtClean="0">
              <a:latin typeface="Arial Black" pitchFamily="34" charset="0"/>
            </a:endParaRPr>
          </a:p>
          <a:p>
            <a:pPr marL="571500" indent="-457200">
              <a:buNone/>
            </a:pPr>
            <a:r>
              <a:rPr lang="en-US" sz="4000" dirty="0" smtClean="0">
                <a:latin typeface="Arial Black" pitchFamily="34" charset="0"/>
              </a:rPr>
              <a:t>4 I can </a:t>
            </a:r>
            <a:r>
              <a:rPr lang="en-US" sz="4000" dirty="0" err="1" smtClean="0">
                <a:latin typeface="Arial Black" pitchFamily="34" charset="0"/>
              </a:rPr>
              <a:t>swim.So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can</a:t>
            </a:r>
            <a:r>
              <a:rPr lang="en-US" sz="4000" dirty="0" smtClean="0">
                <a:latin typeface="Arial Black" pitchFamily="34" charset="0"/>
              </a:rPr>
              <a:t> I </a:t>
            </a:r>
          </a:p>
          <a:p>
            <a:pPr marL="571500" indent="-457200">
              <a:buNone/>
            </a:pPr>
            <a:r>
              <a:rPr lang="en-US" sz="4000" dirty="0" smtClean="0">
                <a:latin typeface="Arial Black" pitchFamily="34" charset="0"/>
              </a:rPr>
              <a:t>5  I will fly to Moscow. So 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will</a:t>
            </a:r>
            <a:r>
              <a:rPr lang="en-US" sz="4000" dirty="0" smtClean="0">
                <a:latin typeface="Arial Black" pitchFamily="34" charset="0"/>
              </a:rPr>
              <a:t> I </a:t>
            </a:r>
          </a:p>
          <a:p>
            <a:pPr marL="571500" indent="-457200">
              <a:buNone/>
            </a:pPr>
            <a:endParaRPr lang="ru-RU" sz="4000" dirty="0" smtClean="0">
              <a:latin typeface="Arial Black" pitchFamily="34" charset="0"/>
            </a:endParaRPr>
          </a:p>
          <a:p>
            <a:pPr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219767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2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143932" cy="6043634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>
                <a:latin typeface="Arial Black" pitchFamily="34" charset="0"/>
              </a:rPr>
              <a:t>YOUR MARK!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r>
              <a:rPr lang="en-US" sz="4400" dirty="0" smtClean="0">
                <a:latin typeface="Arial Black" pitchFamily="34" charset="0"/>
              </a:rPr>
              <a:t> POINTS=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r>
              <a:rPr lang="en-US" sz="4400" dirty="0" smtClean="0">
                <a:latin typeface="Arial Black" pitchFamily="34" charset="0"/>
              </a:rPr>
              <a:t>(EXCELLENT)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4 </a:t>
            </a:r>
            <a:r>
              <a:rPr lang="en-US" sz="4400" dirty="0" smtClean="0">
                <a:latin typeface="Arial Black" pitchFamily="34" charset="0"/>
              </a:rPr>
              <a:t>POINTS=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en-US" sz="4400" dirty="0" smtClean="0">
                <a:latin typeface="Arial Black" pitchFamily="34" charset="0"/>
              </a:rPr>
              <a:t>(GOOD)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en-US" sz="4400" dirty="0" smtClean="0">
                <a:latin typeface="Arial Black" pitchFamily="34" charset="0"/>
              </a:rPr>
              <a:t> POINTS=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en-US" sz="4400" dirty="0" smtClean="0">
                <a:latin typeface="Arial Black" pitchFamily="34" charset="0"/>
              </a:rPr>
              <a:t>(SATIS)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en-US" sz="4400" dirty="0" smtClean="0">
                <a:latin typeface="Arial Black" pitchFamily="34" charset="0"/>
              </a:rPr>
              <a:t> POINTS=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en-US" sz="4400" dirty="0" smtClean="0">
                <a:latin typeface="Arial Black" pitchFamily="34" charset="0"/>
              </a:rPr>
              <a:t>(POOR)</a:t>
            </a:r>
          </a:p>
          <a:p>
            <a:pPr algn="ctr">
              <a:buNone/>
            </a:pPr>
            <a:endParaRPr lang="ru-RU" sz="4000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3.metod-kopilka.ru/images/doc/35/29167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5403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ex.15 p.10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972452" cy="5400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6000" dirty="0" smtClean="0">
                <a:latin typeface="Arial Black" pitchFamily="34" charset="0"/>
                <a:cs typeface="Arial" panose="020B0604020202020204" pitchFamily="34" charset="0"/>
              </a:rPr>
              <a:t>[</a:t>
            </a:r>
            <a:r>
              <a:rPr lang="en-GB" sz="6000" dirty="0" err="1" smtClean="0">
                <a:latin typeface="Arial Black" pitchFamily="34" charset="0"/>
                <a:cs typeface="Arial" panose="020B0604020202020204" pitchFamily="34" charset="0"/>
              </a:rPr>
              <a:t>ju:,naitid</a:t>
            </a:r>
            <a:r>
              <a:rPr lang="en-GB" sz="6000" dirty="0" smtClean="0">
                <a:latin typeface="Arial Black" pitchFamily="34" charset="0"/>
                <a:cs typeface="Arial" panose="020B0604020202020204" pitchFamily="34" charset="0"/>
              </a:rPr>
              <a:t> ‘</a:t>
            </a:r>
            <a:r>
              <a:rPr lang="en-GB" sz="6000" dirty="0" err="1" smtClean="0">
                <a:latin typeface="Arial Black" pitchFamily="34" charset="0"/>
                <a:cs typeface="Arial" panose="020B0604020202020204" pitchFamily="34" charset="0"/>
              </a:rPr>
              <a:t>kiŋdəm</a:t>
            </a:r>
            <a:r>
              <a:rPr lang="en-GB" sz="6000" dirty="0" smtClean="0">
                <a:latin typeface="Arial Black" pitchFamily="34" charset="0"/>
                <a:cs typeface="Arial" panose="020B0604020202020204" pitchFamily="34" charset="0"/>
              </a:rPr>
              <a:t>]</a:t>
            </a:r>
          </a:p>
          <a:p>
            <a:pPr>
              <a:buNone/>
            </a:pPr>
            <a:r>
              <a:rPr lang="en-GB" sz="6000" dirty="0" smtClean="0">
                <a:latin typeface="Arial Black" pitchFamily="34" charset="0"/>
                <a:cs typeface="Arial" panose="020B0604020202020204" pitchFamily="34" charset="0"/>
              </a:rPr>
              <a:t>...</a:t>
            </a:r>
          </a:p>
          <a:p>
            <a:pPr>
              <a:buNone/>
            </a:pPr>
            <a:endParaRPr lang="ru-RU" sz="6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357166"/>
            <a:ext cx="8929718" cy="857256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FF0000"/>
                </a:solidFill>
                <a:effectLst/>
                <a:latin typeface="Arial Black" pitchFamily="34" charset="0"/>
                <a:cs typeface="Times New Roman" panose="02020603050405020304" pitchFamily="18" charset="0"/>
              </a:rPr>
              <a:t>are used with the definite article.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3657600" cy="505493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GB" sz="4000" dirty="0" smtClean="0">
                <a:latin typeface="Arial Black" pitchFamily="34" charset="0"/>
                <a:cs typeface="Times New Roman" panose="02020603050405020304" pitchFamily="18" charset="0"/>
              </a:rPr>
              <a:t>cities </a:t>
            </a:r>
          </a:p>
          <a:p>
            <a:pPr marL="137160" indent="0">
              <a:buNone/>
            </a:pPr>
            <a:r>
              <a:rPr lang="en-GB" sz="4000" dirty="0" smtClean="0">
                <a:latin typeface="Arial Black" pitchFamily="34" charset="0"/>
                <a:cs typeface="Times New Roman" panose="02020603050405020304" pitchFamily="18" charset="0"/>
              </a:rPr>
              <a:t>seas</a:t>
            </a:r>
          </a:p>
          <a:p>
            <a:pPr marL="137160" indent="0">
              <a:buNone/>
            </a:pPr>
            <a:r>
              <a:rPr lang="en-GB" sz="4000" dirty="0" smtClean="0">
                <a:latin typeface="Arial Black" pitchFamily="34" charset="0"/>
                <a:cs typeface="Times New Roman" panose="02020603050405020304" pitchFamily="18" charset="0"/>
              </a:rPr>
              <a:t>countries</a:t>
            </a:r>
          </a:p>
          <a:p>
            <a:pPr marL="137160" indent="0">
              <a:buNone/>
            </a:pPr>
            <a:r>
              <a:rPr lang="en-GB" sz="4000" dirty="0" smtClean="0">
                <a:latin typeface="Arial Black" pitchFamily="34" charset="0"/>
                <a:cs typeface="Times New Roman" panose="02020603050405020304" pitchFamily="18" charset="0"/>
              </a:rPr>
              <a:t>an island</a:t>
            </a:r>
          </a:p>
          <a:p>
            <a:pPr marL="137160" indent="0">
              <a:buNone/>
            </a:pPr>
            <a:r>
              <a:rPr lang="en-GB" sz="4000" dirty="0" smtClean="0">
                <a:latin typeface="Arial Black" pitchFamily="34" charset="0"/>
                <a:cs typeface="Times New Roman" panose="02020603050405020304" pitchFamily="18" charset="0"/>
              </a:rPr>
              <a:t>rivers</a:t>
            </a:r>
            <a:endParaRPr lang="en-GB" sz="4000" dirty="0">
              <a:latin typeface="Arial Black" pitchFamily="34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GB" sz="4000" dirty="0" smtClean="0">
                <a:latin typeface="Arial Black" pitchFamily="34" charset="0"/>
                <a:cs typeface="Times New Roman" panose="02020603050405020304" pitchFamily="18" charset="0"/>
              </a:rPr>
              <a:t>oceans</a:t>
            </a:r>
            <a:endParaRPr lang="en-GB" sz="4000" dirty="0" smtClean="0">
              <a:latin typeface="Arial Black" pitchFamily="34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GB" sz="4000" dirty="0" smtClean="0">
                <a:latin typeface="Arial Black" pitchFamily="34" charset="0"/>
                <a:cs typeface="Times New Roman" panose="02020603050405020304" pitchFamily="18" charset="0"/>
              </a:rPr>
              <a:t>nations…</a:t>
            </a:r>
          </a:p>
          <a:p>
            <a:pPr marL="137160" indent="0">
              <a:buNone/>
            </a:pPr>
            <a:endParaRPr lang="ru-RU" sz="4000" dirty="0" smtClean="0"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9600" y="1285860"/>
            <a:ext cx="3657600" cy="5214974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GB" sz="4000" dirty="0" smtClean="0">
                <a:latin typeface="Arial Black" pitchFamily="34" charset="0"/>
                <a:cs typeface="Times New Roman" panose="02020603050405020304" pitchFamily="18" charset="0"/>
              </a:rPr>
              <a:t>groups of islands</a:t>
            </a:r>
          </a:p>
          <a:p>
            <a:pPr marL="137160" indent="0">
              <a:buNone/>
            </a:pPr>
            <a:r>
              <a:rPr lang="en-GB" sz="4000" dirty="0" smtClean="0">
                <a:latin typeface="Arial Black" pitchFamily="34" charset="0"/>
                <a:cs typeface="Times New Roman" panose="02020603050405020304" pitchFamily="18" charset="0"/>
              </a:rPr>
              <a:t>mountain</a:t>
            </a:r>
            <a:r>
              <a:rPr lang="ru-RU" sz="4000" dirty="0" smtClean="0"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Arial Black" pitchFamily="34" charset="0"/>
                <a:cs typeface="Times New Roman" panose="02020603050405020304" pitchFamily="18" charset="0"/>
              </a:rPr>
              <a:t>ranges</a:t>
            </a:r>
            <a:endParaRPr lang="ru-RU" sz="4000" dirty="0" smtClean="0">
              <a:latin typeface="Arial Black" pitchFamily="34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GB" sz="4000" dirty="0" smtClean="0">
                <a:latin typeface="Arial Black" pitchFamily="34" charset="0"/>
                <a:cs typeface="Times New Roman" panose="02020603050405020304" pitchFamily="18" charset="0"/>
              </a:rPr>
              <a:t>official names of states</a:t>
            </a:r>
          </a:p>
          <a:p>
            <a:pPr marL="137160" indent="0">
              <a:buNone/>
            </a:pPr>
            <a:r>
              <a:rPr lang="en-GB" sz="4000" dirty="0" smtClean="0">
                <a:latin typeface="Arial Black" pitchFamily="34" charset="0"/>
                <a:cs typeface="Times New Roman" panose="02020603050405020304" pitchFamily="18" charset="0"/>
              </a:rPr>
              <a:t>continents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0742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130e/000431bd-711a2706/31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99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229600" cy="114300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cs typeface="Times New Roman" panose="02020603050405020304" pitchFamily="18" charset="0"/>
              </a:rPr>
              <a:t>are used with the definite article.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616703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GB" dirty="0" smtClean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cities </a:t>
            </a:r>
          </a:p>
          <a:p>
            <a:pPr marL="137160" indent="0">
              <a:buNone/>
            </a:pPr>
            <a:r>
              <a:rPr lang="en-GB" dirty="0" smtClean="0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seas</a:t>
            </a:r>
          </a:p>
          <a:p>
            <a:pPr marL="137160" indent="0">
              <a:buNone/>
            </a:pPr>
            <a:r>
              <a:rPr lang="en-GB" dirty="0" smtClean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countries</a:t>
            </a:r>
          </a:p>
          <a:p>
            <a:pPr marL="137160" indent="0">
              <a:buNone/>
            </a:pPr>
            <a:r>
              <a:rPr lang="en-GB" dirty="0" smtClean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an island</a:t>
            </a:r>
          </a:p>
          <a:p>
            <a:pPr marL="137160" indent="0">
              <a:buNone/>
            </a:pPr>
            <a:r>
              <a:rPr lang="en-GB" dirty="0" smtClean="0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rivers</a:t>
            </a:r>
            <a:endParaRPr lang="en-GB" dirty="0">
              <a:solidFill>
                <a:srgbClr val="FF0000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GB" dirty="0" smtClean="0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groups </a:t>
            </a:r>
            <a:r>
              <a:rPr lang="en-GB" dirty="0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of </a:t>
            </a:r>
            <a:r>
              <a:rPr lang="en-GB" dirty="0" smtClean="0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islands</a:t>
            </a:r>
          </a:p>
          <a:p>
            <a:pPr marL="137160" indent="0">
              <a:buNone/>
            </a:pPr>
            <a:r>
              <a:rPr lang="en-GB" dirty="0" smtClean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mountain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ranges</a:t>
            </a:r>
            <a:endParaRPr lang="ru-RU" dirty="0" smtClean="0">
              <a:solidFill>
                <a:srgbClr val="FF0000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GB" dirty="0" smtClean="0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official </a:t>
            </a:r>
            <a:r>
              <a:rPr lang="en-GB" dirty="0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names of </a:t>
            </a:r>
            <a:r>
              <a:rPr lang="en-GB" dirty="0" smtClean="0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states</a:t>
            </a:r>
          </a:p>
          <a:p>
            <a:pPr marL="137160" indent="0">
              <a:buNone/>
            </a:pPr>
            <a:r>
              <a:rPr lang="en-GB" dirty="0" smtClean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continents</a:t>
            </a:r>
          </a:p>
          <a:p>
            <a:pPr marL="137160" indent="0">
              <a:buNone/>
            </a:pPr>
            <a:r>
              <a:rPr lang="en-GB" dirty="0" smtClean="0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oceans</a:t>
            </a:r>
          </a:p>
          <a:p>
            <a:pPr marL="137160" indent="0">
              <a:buNone/>
            </a:pPr>
            <a:r>
              <a:rPr lang="en-GB" dirty="0" smtClean="0">
                <a:solidFill>
                  <a:srgbClr val="FF0000"/>
                </a:solidFill>
                <a:latin typeface="Arial Black" pitchFamily="34" charset="0"/>
                <a:cs typeface="Times New Roman" panose="02020603050405020304" pitchFamily="18" charset="0"/>
              </a:rPr>
              <a:t>nations…</a:t>
            </a:r>
          </a:p>
          <a:p>
            <a:pPr marL="137160" indent="0">
              <a:buNone/>
            </a:pPr>
            <a:endParaRPr lang="ru-RU" dirty="0" smtClean="0">
              <a:latin typeface="Arial Black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6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690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Correct the mistakes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620000" cy="51863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>
                <a:latin typeface="Arial Black" pitchFamily="34" charset="0"/>
              </a:rPr>
              <a:t>1 The Scotland</a:t>
            </a:r>
          </a:p>
          <a:p>
            <a:pPr>
              <a:buNone/>
            </a:pPr>
            <a:r>
              <a:rPr lang="en-US" sz="6000" dirty="0" smtClean="0">
                <a:latin typeface="Arial Black" pitchFamily="34" charset="0"/>
              </a:rPr>
              <a:t>2 Union Jack</a:t>
            </a:r>
          </a:p>
          <a:p>
            <a:pPr>
              <a:buNone/>
            </a:pPr>
            <a:r>
              <a:rPr lang="en-US" sz="6000" dirty="0" smtClean="0">
                <a:latin typeface="Arial Black" pitchFamily="34" charset="0"/>
              </a:rPr>
              <a:t>3 Atlantic Ocean</a:t>
            </a:r>
          </a:p>
          <a:p>
            <a:pPr>
              <a:buNone/>
            </a:pPr>
            <a:r>
              <a:rPr lang="en-US" sz="6000" dirty="0" smtClean="0">
                <a:latin typeface="Arial Black" pitchFamily="34" charset="0"/>
              </a:rPr>
              <a:t>4 Irish Republic</a:t>
            </a:r>
          </a:p>
          <a:p>
            <a:pPr>
              <a:buNone/>
            </a:pPr>
            <a:r>
              <a:rPr lang="en-US" sz="6000" dirty="0" smtClean="0">
                <a:latin typeface="Arial Black" pitchFamily="34" charset="0"/>
              </a:rPr>
              <a:t>5 The Belfast</a:t>
            </a:r>
            <a:endParaRPr lang="ru-RU" sz="6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690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LET’S CHECK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972452" cy="54721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>
                <a:latin typeface="Arial Black" pitchFamily="34" charset="0"/>
              </a:rPr>
              <a:t>1 - Scotland</a:t>
            </a:r>
          </a:p>
          <a:p>
            <a:pPr>
              <a:buNone/>
            </a:pPr>
            <a:r>
              <a:rPr lang="en-US" sz="5400" dirty="0" smtClean="0">
                <a:latin typeface="Arial Black" pitchFamily="34" charset="0"/>
              </a:rPr>
              <a:t>2  </a:t>
            </a:r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The</a:t>
            </a:r>
            <a:r>
              <a:rPr lang="en-US" sz="5400" dirty="0" smtClean="0">
                <a:latin typeface="Arial Black" pitchFamily="34" charset="0"/>
              </a:rPr>
              <a:t> Union Jack</a:t>
            </a:r>
          </a:p>
          <a:p>
            <a:pPr>
              <a:buNone/>
            </a:pPr>
            <a:r>
              <a:rPr lang="en-US" sz="5400" dirty="0" smtClean="0">
                <a:latin typeface="Arial Black" pitchFamily="34" charset="0"/>
              </a:rPr>
              <a:t>3 The Atlantic Ocean</a:t>
            </a:r>
          </a:p>
          <a:p>
            <a:pPr>
              <a:buNone/>
            </a:pPr>
            <a:r>
              <a:rPr lang="en-US" sz="5400" dirty="0" smtClean="0">
                <a:latin typeface="Arial Black" pitchFamily="34" charset="0"/>
              </a:rPr>
              <a:t>4 </a:t>
            </a:r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The</a:t>
            </a:r>
            <a:r>
              <a:rPr lang="en-US" sz="5400" dirty="0" smtClean="0">
                <a:latin typeface="Arial Black" pitchFamily="34" charset="0"/>
              </a:rPr>
              <a:t> Irish Republic</a:t>
            </a:r>
          </a:p>
          <a:p>
            <a:pPr>
              <a:buNone/>
            </a:pPr>
            <a:r>
              <a:rPr lang="en-US" sz="5400" dirty="0" smtClean="0">
                <a:latin typeface="Arial Black" pitchFamily="34" charset="0"/>
              </a:rPr>
              <a:t>5 - Belfast</a:t>
            </a:r>
            <a:endParaRPr lang="ru-RU" sz="5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2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143932" cy="6043634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>
                <a:latin typeface="Arial Black" pitchFamily="34" charset="0"/>
              </a:rPr>
              <a:t>YOUR MARK!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r>
              <a:rPr lang="en-US" sz="4400" dirty="0" smtClean="0">
                <a:latin typeface="Arial Black" pitchFamily="34" charset="0"/>
              </a:rPr>
              <a:t> POINTS=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r>
              <a:rPr lang="en-US" sz="4400" dirty="0" smtClean="0">
                <a:latin typeface="Arial Black" pitchFamily="34" charset="0"/>
              </a:rPr>
              <a:t>(EXCELLENT)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4 </a:t>
            </a:r>
            <a:r>
              <a:rPr lang="en-US" sz="4400" dirty="0" smtClean="0">
                <a:latin typeface="Arial Black" pitchFamily="34" charset="0"/>
              </a:rPr>
              <a:t>POINTS=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en-US" sz="4400" dirty="0" smtClean="0">
                <a:latin typeface="Arial Black" pitchFamily="34" charset="0"/>
              </a:rPr>
              <a:t>(GOOD)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en-US" sz="4400" dirty="0" smtClean="0">
                <a:latin typeface="Arial Black" pitchFamily="34" charset="0"/>
              </a:rPr>
              <a:t> POINTS=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en-US" sz="4400" dirty="0" smtClean="0">
                <a:latin typeface="Arial Black" pitchFamily="34" charset="0"/>
              </a:rPr>
              <a:t>(SATIS)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en-US" sz="4400" dirty="0" smtClean="0">
                <a:latin typeface="Arial Black" pitchFamily="34" charset="0"/>
              </a:rPr>
              <a:t> POINTS=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en-US" sz="4400" dirty="0" smtClean="0">
                <a:latin typeface="Arial Black" pitchFamily="34" charset="0"/>
              </a:rPr>
              <a:t>(POOR)</a:t>
            </a:r>
          </a:p>
          <a:p>
            <a:pPr algn="ctr">
              <a:buNone/>
            </a:pPr>
            <a:endParaRPr lang="ru-RU" sz="4000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8370" name="Picture 2" descr="https://sun1-11.userapi.com/c840631/v840631070/5bd25/JmQhIoUtS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472461" cy="5981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357165"/>
            <a:ext cx="8858250" cy="65008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kingdom[‘</a:t>
            </a:r>
            <a:r>
              <a:rPr lang="en-US" dirty="0" err="1" smtClean="0">
                <a:latin typeface="Arial Black" pitchFamily="34" charset="0"/>
              </a:rPr>
              <a:t>kindem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state[</a:t>
            </a:r>
            <a:r>
              <a:rPr lang="en-US" dirty="0" err="1" smtClean="0">
                <a:latin typeface="Arial Black" pitchFamily="34" charset="0"/>
              </a:rPr>
              <a:t>steit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sign[</a:t>
            </a:r>
            <a:r>
              <a:rPr lang="en-US" dirty="0" err="1" smtClean="0">
                <a:latin typeface="Arial Black" pitchFamily="34" charset="0"/>
              </a:rPr>
              <a:t>sain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industry[‘</a:t>
            </a:r>
            <a:r>
              <a:rPr lang="en-US" dirty="0" err="1" smtClean="0">
                <a:latin typeface="Arial Black" pitchFamily="34" charset="0"/>
              </a:rPr>
              <a:t>indestri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Industrial[</a:t>
            </a:r>
            <a:r>
              <a:rPr lang="en-US" dirty="0" err="1" smtClean="0">
                <a:latin typeface="Arial Black" pitchFamily="34" charset="0"/>
              </a:rPr>
              <a:t>in’d∆striel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saint[</a:t>
            </a:r>
            <a:r>
              <a:rPr lang="en-US" dirty="0" err="1" smtClean="0">
                <a:latin typeface="Arial Black" pitchFamily="34" charset="0"/>
              </a:rPr>
              <a:t>seint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consist of [</a:t>
            </a:r>
            <a:r>
              <a:rPr lang="en-US" dirty="0" err="1" smtClean="0">
                <a:latin typeface="Arial Black" pitchFamily="34" charset="0"/>
              </a:rPr>
              <a:t>ken’sist</a:t>
            </a:r>
            <a:r>
              <a:rPr lang="en-US" dirty="0" smtClean="0">
                <a:latin typeface="Arial Black" pitchFamily="34" charset="0"/>
              </a:rPr>
              <a:t>  </a:t>
            </a:r>
            <a:r>
              <a:rPr lang="en-US" dirty="0" err="1" smtClean="0">
                <a:latin typeface="Arial Black" pitchFamily="34" charset="0"/>
              </a:rPr>
              <a:t>ev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surprise[</a:t>
            </a:r>
            <a:r>
              <a:rPr lang="en-US" dirty="0" err="1" smtClean="0">
                <a:latin typeface="Arial Black" pitchFamily="34" charset="0"/>
              </a:rPr>
              <a:t>se’praiz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to be surprised of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lonely[‘</a:t>
            </a:r>
            <a:r>
              <a:rPr lang="en-US" dirty="0" err="1" smtClean="0">
                <a:latin typeface="Arial Black" pitchFamily="34" charset="0"/>
              </a:rPr>
              <a:t>lounli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careful[‘</a:t>
            </a:r>
            <a:r>
              <a:rPr lang="en-US" dirty="0" err="1" smtClean="0">
                <a:latin typeface="Arial Black" pitchFamily="34" charset="0"/>
              </a:rPr>
              <a:t>ke</a:t>
            </a:r>
            <a:r>
              <a:rPr lang="ru-RU" dirty="0" smtClean="0">
                <a:latin typeface="Arial Black" pitchFamily="34" charset="0"/>
              </a:rPr>
              <a:t>э</a:t>
            </a:r>
            <a:r>
              <a:rPr lang="en-US" dirty="0" err="1" smtClean="0">
                <a:latin typeface="Arial Black" pitchFamily="34" charset="0"/>
              </a:rPr>
              <a:t>ful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careless[‘</a:t>
            </a:r>
            <a:r>
              <a:rPr lang="en-US" dirty="0" err="1" smtClean="0">
                <a:latin typeface="Arial Black" pitchFamily="34" charset="0"/>
              </a:rPr>
              <a:t>ke</a:t>
            </a:r>
            <a:r>
              <a:rPr lang="ru-RU" dirty="0" smtClean="0">
                <a:latin typeface="Arial Black" pitchFamily="34" charset="0"/>
              </a:rPr>
              <a:t>э</a:t>
            </a:r>
            <a:r>
              <a:rPr lang="en-US" dirty="0" err="1" smtClean="0">
                <a:latin typeface="Arial Black" pitchFamily="34" charset="0"/>
              </a:rPr>
              <a:t>lis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carefully[‘</a:t>
            </a:r>
            <a:r>
              <a:rPr lang="en-US" dirty="0" err="1" smtClean="0">
                <a:latin typeface="Arial Black" pitchFamily="34" charset="0"/>
              </a:rPr>
              <a:t>ke</a:t>
            </a:r>
            <a:r>
              <a:rPr lang="ru-RU" dirty="0" smtClean="0">
                <a:latin typeface="Arial Black" pitchFamily="34" charset="0"/>
              </a:rPr>
              <a:t>э</a:t>
            </a:r>
            <a:r>
              <a:rPr lang="en-US" dirty="0" err="1" smtClean="0">
                <a:latin typeface="Arial Black" pitchFamily="34" charset="0"/>
              </a:rPr>
              <a:t>fuli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carelessly[‘</a:t>
            </a:r>
            <a:r>
              <a:rPr lang="en-US" dirty="0" err="1" smtClean="0">
                <a:latin typeface="Arial Black" pitchFamily="34" charset="0"/>
              </a:rPr>
              <a:t>ke</a:t>
            </a:r>
            <a:r>
              <a:rPr lang="ru-RU" dirty="0" smtClean="0">
                <a:latin typeface="Arial Black" pitchFamily="34" charset="0"/>
              </a:rPr>
              <a:t>э</a:t>
            </a:r>
            <a:r>
              <a:rPr lang="en-US" dirty="0" err="1" smtClean="0">
                <a:latin typeface="Arial Black" pitchFamily="34" charset="0"/>
              </a:rPr>
              <a:t>lisli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especially[</a:t>
            </a:r>
            <a:r>
              <a:rPr lang="en-US" dirty="0" err="1" smtClean="0">
                <a:latin typeface="Arial Black" pitchFamily="34" charset="0"/>
              </a:rPr>
              <a:t>I’spe∫li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endParaRPr lang="en-US" dirty="0" smtClean="0">
              <a:latin typeface="Corbel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dirty="0" err="1" smtClean="0">
                <a:latin typeface="Arial Black" pitchFamily="34" charset="0"/>
              </a:rPr>
              <a:t>kindom</a:t>
            </a:r>
            <a:endParaRPr lang="en-US" sz="66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6600" dirty="0" err="1" smtClean="0">
                <a:latin typeface="Arial Black" pitchFamily="34" charset="0"/>
              </a:rPr>
              <a:t>steit</a:t>
            </a:r>
            <a:endParaRPr lang="en-US" sz="66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6600" dirty="0" err="1" smtClean="0">
                <a:latin typeface="Arial Black" pitchFamily="34" charset="0"/>
              </a:rPr>
              <a:t>siagn</a:t>
            </a:r>
            <a:endParaRPr lang="en-US" sz="66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6600" dirty="0" err="1" smtClean="0">
                <a:latin typeface="Arial Black" pitchFamily="34" charset="0"/>
              </a:rPr>
              <a:t>industri</a:t>
            </a:r>
            <a:endParaRPr lang="en-US" sz="66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6600" dirty="0" err="1" smtClean="0">
                <a:latin typeface="Arial Black" pitchFamily="34" charset="0"/>
              </a:rPr>
              <a:t>Indastrial</a:t>
            </a:r>
            <a:endParaRPr lang="en-US" sz="6600" dirty="0" smtClean="0">
              <a:latin typeface="Arial Black" pitchFamily="34" charset="0"/>
            </a:endParaRPr>
          </a:p>
          <a:p>
            <a:pPr>
              <a:buNone/>
            </a:pPr>
            <a:endParaRPr lang="en-US" sz="6600" dirty="0" smtClean="0">
              <a:latin typeface="Corbel"/>
            </a:endParaRPr>
          </a:p>
          <a:p>
            <a:pPr>
              <a:buNone/>
            </a:pP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kingdom[‘</a:t>
            </a:r>
            <a:r>
              <a:rPr lang="en-US" dirty="0" err="1" smtClean="0">
                <a:latin typeface="Arial Black" pitchFamily="34" charset="0"/>
              </a:rPr>
              <a:t>kindem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state[</a:t>
            </a:r>
            <a:r>
              <a:rPr lang="en-US" dirty="0" err="1" smtClean="0">
                <a:latin typeface="Arial Black" pitchFamily="34" charset="0"/>
              </a:rPr>
              <a:t>steit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sign[</a:t>
            </a:r>
            <a:r>
              <a:rPr lang="en-US" dirty="0" err="1" smtClean="0">
                <a:latin typeface="Arial Black" pitchFamily="34" charset="0"/>
              </a:rPr>
              <a:t>sain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industry[‘</a:t>
            </a:r>
            <a:r>
              <a:rPr lang="en-US" dirty="0" err="1" smtClean="0">
                <a:latin typeface="Arial Black" pitchFamily="34" charset="0"/>
              </a:rPr>
              <a:t>indestri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Industrial[</a:t>
            </a:r>
            <a:r>
              <a:rPr lang="en-US" dirty="0" err="1" smtClean="0">
                <a:latin typeface="Arial Black" pitchFamily="34" charset="0"/>
              </a:rPr>
              <a:t>in’d∆striel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saint[</a:t>
            </a:r>
            <a:r>
              <a:rPr lang="en-US" dirty="0" err="1" smtClean="0">
                <a:latin typeface="Arial Black" pitchFamily="34" charset="0"/>
              </a:rPr>
              <a:t>seint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consist of [</a:t>
            </a:r>
            <a:r>
              <a:rPr lang="en-US" dirty="0" err="1" smtClean="0">
                <a:latin typeface="Arial Black" pitchFamily="34" charset="0"/>
              </a:rPr>
              <a:t>ken’sist</a:t>
            </a:r>
            <a:r>
              <a:rPr lang="en-US" dirty="0" smtClean="0">
                <a:latin typeface="Arial Black" pitchFamily="34" charset="0"/>
              </a:rPr>
              <a:t>  </a:t>
            </a:r>
            <a:r>
              <a:rPr lang="en-US" dirty="0" err="1" smtClean="0">
                <a:latin typeface="Arial Black" pitchFamily="34" charset="0"/>
              </a:rPr>
              <a:t>ev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surprise[</a:t>
            </a:r>
            <a:r>
              <a:rPr lang="en-US" dirty="0" err="1" smtClean="0">
                <a:latin typeface="Arial Black" pitchFamily="34" charset="0"/>
              </a:rPr>
              <a:t>se’praiz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to be surprised of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lonely[‘</a:t>
            </a:r>
            <a:r>
              <a:rPr lang="en-US" dirty="0" err="1" smtClean="0">
                <a:latin typeface="Arial Black" pitchFamily="34" charset="0"/>
              </a:rPr>
              <a:t>lounli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careful[‘</a:t>
            </a:r>
            <a:r>
              <a:rPr lang="en-US" dirty="0" err="1" smtClean="0">
                <a:latin typeface="Arial Black" pitchFamily="34" charset="0"/>
              </a:rPr>
              <a:t>ke</a:t>
            </a:r>
            <a:r>
              <a:rPr lang="ru-RU" dirty="0" smtClean="0">
                <a:latin typeface="Arial Black" pitchFamily="34" charset="0"/>
              </a:rPr>
              <a:t>э</a:t>
            </a:r>
            <a:r>
              <a:rPr lang="en-US" dirty="0" err="1" smtClean="0">
                <a:latin typeface="Arial Black" pitchFamily="34" charset="0"/>
              </a:rPr>
              <a:t>ful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careless[‘</a:t>
            </a:r>
            <a:r>
              <a:rPr lang="en-US" dirty="0" err="1" smtClean="0">
                <a:latin typeface="Arial Black" pitchFamily="34" charset="0"/>
              </a:rPr>
              <a:t>ke</a:t>
            </a:r>
            <a:r>
              <a:rPr lang="ru-RU" dirty="0" smtClean="0">
                <a:latin typeface="Arial Black" pitchFamily="34" charset="0"/>
              </a:rPr>
              <a:t>э</a:t>
            </a:r>
            <a:r>
              <a:rPr lang="en-US" dirty="0" err="1" smtClean="0">
                <a:latin typeface="Arial Black" pitchFamily="34" charset="0"/>
              </a:rPr>
              <a:t>lis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carefully[‘</a:t>
            </a:r>
            <a:r>
              <a:rPr lang="en-US" dirty="0" err="1" smtClean="0">
                <a:latin typeface="Arial Black" pitchFamily="34" charset="0"/>
              </a:rPr>
              <a:t>ke</a:t>
            </a:r>
            <a:r>
              <a:rPr lang="ru-RU" dirty="0" smtClean="0">
                <a:latin typeface="Arial Black" pitchFamily="34" charset="0"/>
              </a:rPr>
              <a:t>э</a:t>
            </a:r>
            <a:r>
              <a:rPr lang="en-US" dirty="0" err="1" smtClean="0">
                <a:latin typeface="Arial Black" pitchFamily="34" charset="0"/>
              </a:rPr>
              <a:t>fuli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carelessly[‘</a:t>
            </a:r>
            <a:r>
              <a:rPr lang="en-US" dirty="0" err="1" smtClean="0">
                <a:latin typeface="Arial Black" pitchFamily="34" charset="0"/>
              </a:rPr>
              <a:t>ke</a:t>
            </a:r>
            <a:r>
              <a:rPr lang="ru-RU" dirty="0" smtClean="0">
                <a:latin typeface="Arial Black" pitchFamily="34" charset="0"/>
              </a:rPr>
              <a:t>э</a:t>
            </a:r>
            <a:r>
              <a:rPr lang="en-US" dirty="0" err="1" smtClean="0">
                <a:latin typeface="Arial Black" pitchFamily="34" charset="0"/>
              </a:rPr>
              <a:t>lisli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especially[</a:t>
            </a:r>
            <a:r>
              <a:rPr lang="en-US" dirty="0" err="1" smtClean="0">
                <a:latin typeface="Arial Black" pitchFamily="34" charset="0"/>
              </a:rPr>
              <a:t>I’spe∫li</a:t>
            </a:r>
            <a:r>
              <a:rPr lang="en-US" dirty="0" smtClean="0">
                <a:latin typeface="Arial Black" pitchFamily="34" charset="0"/>
              </a:rPr>
              <a:t>]</a:t>
            </a:r>
          </a:p>
          <a:p>
            <a:pPr>
              <a:buNone/>
            </a:pPr>
            <a:endParaRPr lang="en-US" dirty="0" smtClean="0">
              <a:latin typeface="Corbel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2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143932" cy="6043634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>
                <a:latin typeface="Arial Black" pitchFamily="34" charset="0"/>
              </a:rPr>
              <a:t>YOUR MARK!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r>
              <a:rPr lang="en-US" sz="4400" dirty="0" smtClean="0">
                <a:latin typeface="Arial Black" pitchFamily="34" charset="0"/>
              </a:rPr>
              <a:t> POINTS=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r>
              <a:rPr lang="en-US" sz="4400" dirty="0" smtClean="0">
                <a:latin typeface="Arial Black" pitchFamily="34" charset="0"/>
              </a:rPr>
              <a:t>(EXCELLENT)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4 </a:t>
            </a:r>
            <a:r>
              <a:rPr lang="en-US" sz="4400" dirty="0" smtClean="0">
                <a:latin typeface="Arial Black" pitchFamily="34" charset="0"/>
              </a:rPr>
              <a:t>POINTS=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en-US" sz="4400" dirty="0" smtClean="0">
                <a:latin typeface="Arial Black" pitchFamily="34" charset="0"/>
              </a:rPr>
              <a:t>(GOOD)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en-US" sz="4400" dirty="0" smtClean="0">
                <a:latin typeface="Arial Black" pitchFamily="34" charset="0"/>
              </a:rPr>
              <a:t> POINTS=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en-US" sz="4400" dirty="0" smtClean="0">
                <a:latin typeface="Arial Black" pitchFamily="34" charset="0"/>
              </a:rPr>
              <a:t>(SATIS)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en-US" sz="4400" dirty="0" smtClean="0">
                <a:latin typeface="Arial Black" pitchFamily="34" charset="0"/>
              </a:rPr>
              <a:t> POINTS=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en-US" sz="4400" dirty="0" smtClean="0">
                <a:latin typeface="Arial Black" pitchFamily="34" charset="0"/>
              </a:rPr>
              <a:t>(POOR)</a:t>
            </a:r>
          </a:p>
          <a:p>
            <a:pPr algn="ctr">
              <a:buNone/>
            </a:pPr>
            <a:endParaRPr lang="ru-RU" sz="4000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539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58204" cy="6429420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8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1.What is the official name of the country?</a:t>
            </a:r>
            <a:endParaRPr lang="ru-RU" sz="2800" dirty="0" smtClean="0">
              <a:latin typeface="Arial Black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8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2.How many parts are there in the UK?</a:t>
            </a:r>
            <a:endParaRPr lang="ru-RU" sz="2800" dirty="0" smtClean="0">
              <a:latin typeface="Arial Black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8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3.Name all of them and their </a:t>
            </a:r>
            <a:r>
              <a:rPr lang="en-US" sz="2800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capitals.Can</a:t>
            </a:r>
            <a:r>
              <a:rPr lang="en-US" sz="28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you show them on the map?</a:t>
            </a:r>
            <a:endParaRPr lang="ru-RU" sz="2800" dirty="0" smtClean="0">
              <a:latin typeface="Arial Black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8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 What is the UK washed by? </a:t>
            </a:r>
            <a:endParaRPr lang="ru-RU" sz="2800" dirty="0" smtClean="0">
              <a:latin typeface="Arial Black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8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5.What separates Great Britain and Ireland?</a:t>
            </a:r>
            <a:endParaRPr lang="ru-RU" sz="2800" dirty="0" smtClean="0">
              <a:latin typeface="Arial Black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8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6.What separates Great Britain and Europe?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8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7 How many people live in Britain?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8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8 What are big industrial cities?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8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9 What is the flag of the UK?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8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10 What is it made up? </a:t>
            </a:r>
            <a:endParaRPr lang="en-US" sz="2800" dirty="0" smtClean="0">
              <a:latin typeface="Arial Black" pitchFamily="34" charset="0"/>
              <a:cs typeface="Arial" pitchFamily="34" charset="0"/>
            </a:endParaRPr>
          </a:p>
          <a:p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What date is it today? January February March April May June July August September October November December Today is the… 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64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659687" cy="11684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Narrow" pitchFamily="34" charset="0"/>
              </a:rPr>
              <a:t>Правила работы в паре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74888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Помните: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-Вместе вы сможете сделать быстрее, чем каждый по отдельности.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-Работать должен каждый на общий результат.</a:t>
            </a:r>
            <a:endParaRPr lang="ru-RU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-Распределите обязанности, если задание письменное.</a:t>
            </a:r>
            <a:endParaRPr lang="ru-RU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- Старайтесь работать тихо, не мешая другим.</a:t>
            </a:r>
            <a:endParaRPr lang="ru-RU" sz="3200" dirty="0"/>
          </a:p>
        </p:txBody>
      </p:sp>
      <p:pic>
        <p:nvPicPr>
          <p:cNvPr id="1026" name="Picture 2" descr="F:\к среде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655"/>
            <a:ext cx="2649364" cy="1342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32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4693678"/>
              </p:ext>
            </p:extLst>
          </p:nvPr>
        </p:nvGraphicFramePr>
        <p:xfrm>
          <a:off x="179512" y="714356"/>
          <a:ext cx="8178702" cy="5581174"/>
        </p:xfrm>
        <a:graphic>
          <a:graphicData uri="http://schemas.openxmlformats.org/drawingml/2006/table">
            <a:tbl>
              <a:tblPr firstRow="1" firstCol="1" bandRow="1"/>
              <a:tblGrid>
                <a:gridCol w="1761567"/>
                <a:gridCol w="2264871"/>
                <a:gridCol w="1887393"/>
                <a:gridCol w="2264871"/>
              </a:tblGrid>
              <a:tr h="1399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Country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Capital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People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Language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8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1 The UK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GB" sz="6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8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England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GB" sz="6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3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 Scotland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GB" sz="6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9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4 Wales</a:t>
                      </a: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GB" sz="6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94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5 Northern Ireland</a:t>
                      </a:r>
                      <a:endParaRPr lang="ru-RU" sz="20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354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4693678"/>
              </p:ext>
            </p:extLst>
          </p:nvPr>
        </p:nvGraphicFramePr>
        <p:xfrm>
          <a:off x="0" y="0"/>
          <a:ext cx="8178702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1761567"/>
                <a:gridCol w="2264871"/>
                <a:gridCol w="1887393"/>
                <a:gridCol w="2264871"/>
              </a:tblGrid>
              <a:tr h="1089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Country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Capital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People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Language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5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1 The UK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London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1400" dirty="0" err="1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BritishScottish</a:t>
                      </a:r>
                      <a:r>
                        <a:rPr lang="en-US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/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English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5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England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London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The English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English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1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 Scotland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Edinburgh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The  Scots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Scottisn</a:t>
                      </a:r>
                      <a:r>
                        <a:rPr lang="en-US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/English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8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4 Wales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Cardif</a:t>
                      </a:r>
                      <a:endParaRPr lang="en-GB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400" baseline="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 Welsh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Welsh/English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5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5 Northern Ireland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Belfast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The Irish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Irish/English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43036" marR="43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354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>
                <a:latin typeface="Arial Black" pitchFamily="34" charset="0"/>
              </a:rPr>
              <a:t>The capital of </a:t>
            </a:r>
            <a:r>
              <a:rPr lang="ru-RU" sz="4400" dirty="0" smtClean="0">
                <a:latin typeface="Arial Black" pitchFamily="34" charset="0"/>
              </a:rPr>
              <a:t>страна</a:t>
            </a:r>
            <a:r>
              <a:rPr lang="en-US" sz="4400" dirty="0" smtClean="0">
                <a:latin typeface="Arial Black" pitchFamily="34" charset="0"/>
              </a:rPr>
              <a:t>…is…</a:t>
            </a:r>
            <a:r>
              <a:rPr lang="ru-RU" sz="4400" dirty="0" smtClean="0">
                <a:latin typeface="Arial Black" pitchFamily="34" charset="0"/>
              </a:rPr>
              <a:t>столица</a:t>
            </a:r>
            <a:endParaRPr lang="en-US" sz="44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4400" dirty="0" smtClean="0">
                <a:latin typeface="Arial Black" pitchFamily="34" charset="0"/>
              </a:rPr>
              <a:t>The…</a:t>
            </a:r>
            <a:r>
              <a:rPr lang="ru-RU" sz="4400" dirty="0" smtClean="0">
                <a:latin typeface="Arial Black" pitchFamily="34" charset="0"/>
              </a:rPr>
              <a:t>национальность </a:t>
            </a:r>
            <a:r>
              <a:rPr lang="en-US" sz="4400" dirty="0" smtClean="0">
                <a:latin typeface="Arial Black" pitchFamily="34" charset="0"/>
              </a:rPr>
              <a:t>live there</a:t>
            </a:r>
          </a:p>
          <a:p>
            <a:pPr>
              <a:buNone/>
            </a:pPr>
            <a:r>
              <a:rPr lang="en-US" sz="4400" dirty="0" smtClean="0">
                <a:latin typeface="Arial Black" pitchFamily="34" charset="0"/>
              </a:rPr>
              <a:t> The…</a:t>
            </a:r>
            <a:r>
              <a:rPr lang="ru-RU" sz="4400" dirty="0" smtClean="0">
                <a:latin typeface="Arial Black" pitchFamily="34" charset="0"/>
              </a:rPr>
              <a:t>национальность</a:t>
            </a:r>
            <a:r>
              <a:rPr lang="en-US" sz="4400" dirty="0" smtClean="0">
                <a:latin typeface="Arial Black" pitchFamily="34" charset="0"/>
              </a:rPr>
              <a:t> speak…</a:t>
            </a:r>
            <a:r>
              <a:rPr lang="ru-RU" sz="4400" dirty="0" smtClean="0">
                <a:latin typeface="Arial Black" pitchFamily="34" charset="0"/>
              </a:rPr>
              <a:t>язык </a:t>
            </a:r>
            <a:endParaRPr lang="en-US" sz="4400" dirty="0" smtClean="0">
              <a:latin typeface="Arial Black" pitchFamily="34" charset="0"/>
            </a:endParaRPr>
          </a:p>
          <a:p>
            <a:pPr>
              <a:buNone/>
            </a:pPr>
            <a:endParaRPr lang="ru-RU" sz="4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PLAN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4118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>
                <a:latin typeface="Arial Black" pitchFamily="34" charset="0"/>
              </a:rPr>
              <a:t>1</a:t>
            </a:r>
            <a:r>
              <a:rPr lang="en-US" sz="6000" dirty="0" smtClean="0">
                <a:latin typeface="Arial Black" pitchFamily="34" charset="0"/>
              </a:rPr>
              <a:t> GEOGRAPHICAL POSITION</a:t>
            </a:r>
          </a:p>
          <a:p>
            <a:pPr>
              <a:buNone/>
            </a:pPr>
            <a:r>
              <a:rPr lang="en-US" sz="6000" dirty="0" smtClean="0">
                <a:latin typeface="Arial Black" pitchFamily="34" charset="0"/>
              </a:rPr>
              <a:t>2 PEOPLE</a:t>
            </a:r>
          </a:p>
          <a:p>
            <a:pPr>
              <a:buNone/>
            </a:pPr>
            <a:r>
              <a:rPr lang="en-US" sz="6000" dirty="0" smtClean="0">
                <a:latin typeface="Arial Black" pitchFamily="34" charset="0"/>
              </a:rPr>
              <a:t>3 LANG</a:t>
            </a:r>
            <a:r>
              <a:rPr lang="en-US" sz="6000" dirty="0">
                <a:latin typeface="Arial Black" pitchFamily="34" charset="0"/>
              </a:rPr>
              <a:t>U</a:t>
            </a:r>
            <a:r>
              <a:rPr lang="en-US" sz="6000" dirty="0" smtClean="0">
                <a:latin typeface="Arial Black" pitchFamily="34" charset="0"/>
              </a:rPr>
              <a:t>AGES</a:t>
            </a:r>
          </a:p>
          <a:p>
            <a:pPr>
              <a:buNone/>
            </a:pPr>
            <a:r>
              <a:rPr lang="en-US" sz="6000" dirty="0" smtClean="0">
                <a:latin typeface="Arial Black" pitchFamily="34" charset="0"/>
              </a:rPr>
              <a:t>4 THE FLAG</a:t>
            </a:r>
            <a:endParaRPr lang="ru-RU" sz="6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72452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>
                <a:latin typeface="Arial Black" pitchFamily="34" charset="0"/>
              </a:rPr>
              <a:t>We have +V3/</a:t>
            </a:r>
            <a:r>
              <a:rPr lang="en-US" sz="9600" dirty="0" err="1" smtClean="0">
                <a:latin typeface="Arial Black" pitchFamily="34" charset="0"/>
              </a:rPr>
              <a:t>Ved</a:t>
            </a:r>
            <a:endParaRPr lang="ru-RU" sz="9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381" y="214290"/>
            <a:ext cx="8064896" cy="1428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/>
                <a:latin typeface="Arial Black" pitchFamily="34" charset="0"/>
                <a:ea typeface="Batang" panose="02030600000101010101" pitchFamily="18" charset="-127"/>
              </a:rPr>
              <a:t>Plan </a:t>
            </a:r>
            <a:endParaRPr lang="ru-RU" b="1" dirty="0">
              <a:solidFill>
                <a:srgbClr val="FF0000"/>
              </a:solidFill>
              <a:latin typeface="Arial Black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785794"/>
            <a:ext cx="7848872" cy="514353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1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. Revise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phrases of likes/dislikes/weather.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2 Role-play the dialogues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3 Write lexical dictation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4  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Brush up knowledge of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Grammar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rule 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(« Article with geographical names»).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5 Read the text </a:t>
            </a:r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to get more information about the country.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6 Retell the text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sz="2000" i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9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https://ds04.infourok.ru/uploads/ex/0c32/00001fb9-635bf8cc/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https://ds04.infourok.ru/uploads/ex/1327/0007b446-a96cd3a6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428652"/>
            <a:ext cx="9144000" cy="7286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596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49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199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785794"/>
            <a:ext cx="8143932" cy="56150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Arial Black" pitchFamily="34" charset="0"/>
              </a:rPr>
              <a:t>Презентация 10 слайдов про </a:t>
            </a:r>
            <a:r>
              <a:rPr lang="en-US" sz="4800" dirty="0" smtClean="0">
                <a:latin typeface="Arial Black" pitchFamily="34" charset="0"/>
              </a:rPr>
              <a:t>UK </a:t>
            </a:r>
            <a:r>
              <a:rPr lang="ru-RU" sz="4800" dirty="0" smtClean="0">
                <a:latin typeface="Arial Black" pitchFamily="34" charset="0"/>
              </a:rPr>
              <a:t>с рассказом 10-15 предложений</a:t>
            </a:r>
            <a:endParaRPr lang="ru-RU" sz="4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https://ds04.infourok.ru/uploads/ex/08fa/0010d1d9-a1c65afa/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11156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itchFamily="34" charset="0"/>
              </a:rPr>
              <a:t>?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215370" cy="55435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THE 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RAPHYGEOG 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FO HET 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KU DAN SIT TICALPOLI LOOKOUT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86750" cy="61150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latin typeface="Arial Black" pitchFamily="34" charset="0"/>
              </a:rPr>
              <a:t>THE GEOGRAPY OF THE UK AND ITS POLITICAL OUTLOOK</a:t>
            </a:r>
            <a:endParaRPr lang="ru-RU" sz="6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Учитель\Desktop\к среде\9428846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22"/>
          <a:stretch>
            <a:fillRect/>
          </a:stretch>
        </p:blipFill>
        <p:spPr bwMode="auto">
          <a:xfrm>
            <a:off x="18701" y="0"/>
            <a:ext cx="863468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44624"/>
            <a:ext cx="64532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LAND AND PEOPLE OF GREAT BRITAIN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к среде\Marea-britanie-g-jpg_1353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296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1324</TotalTime>
  <Words>765</Words>
  <Application>Microsoft Office PowerPoint</Application>
  <PresentationFormat>Экран (4:3)</PresentationFormat>
  <Paragraphs>254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Соседство</vt:lpstr>
      <vt:lpstr>Презентация на тему:ОБЪЕДИНЕННОЕ КОРОЛЕВСТВО» 5 класс</vt:lpstr>
      <vt:lpstr>Слайд 2</vt:lpstr>
      <vt:lpstr>Слайд 3</vt:lpstr>
      <vt:lpstr>Слайд 4</vt:lpstr>
      <vt:lpstr>Слайд 5</vt:lpstr>
      <vt:lpstr>?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PLAN</vt:lpstr>
      <vt:lpstr>Plan </vt:lpstr>
      <vt:lpstr>Слайд 16</vt:lpstr>
      <vt:lpstr>Слайд 17</vt:lpstr>
      <vt:lpstr>Ex.5,6 p.4-5</vt:lpstr>
      <vt:lpstr>Слайд 19</vt:lpstr>
      <vt:lpstr>Ex.9,10 p.18-19</vt:lpstr>
      <vt:lpstr>Слайд 21</vt:lpstr>
      <vt:lpstr>1 SHORT ANSWERS </vt:lpstr>
      <vt:lpstr> SHORT ANSWERS </vt:lpstr>
      <vt:lpstr> SHORT ANSWERS </vt:lpstr>
      <vt:lpstr> SHORT ANSWERS </vt:lpstr>
      <vt:lpstr>Слайд 26</vt:lpstr>
      <vt:lpstr>Слайд 27</vt:lpstr>
      <vt:lpstr>ex.15 p.10</vt:lpstr>
      <vt:lpstr>are used with the definite article. </vt:lpstr>
      <vt:lpstr>are used with the definite article. </vt:lpstr>
      <vt:lpstr>Correct the mistakes</vt:lpstr>
      <vt:lpstr>LET’S CHECK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Правила работы в паре</vt:lpstr>
      <vt:lpstr>Слайд 41</vt:lpstr>
      <vt:lpstr>Слайд 42</vt:lpstr>
      <vt:lpstr>Слайд 43</vt:lpstr>
      <vt:lpstr>PLAN</vt:lpstr>
      <vt:lpstr>Слайд 45</vt:lpstr>
      <vt:lpstr>Plan 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41</cp:revision>
  <dcterms:created xsi:type="dcterms:W3CDTF">2016-01-23T07:59:24Z</dcterms:created>
  <dcterms:modified xsi:type="dcterms:W3CDTF">2020-05-17T07:48:51Z</dcterms:modified>
</cp:coreProperties>
</file>