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2" r:id="rId7"/>
    <p:sldMasterId id="2147483744" r:id="rId8"/>
  </p:sldMasterIdLst>
  <p:notesMasterIdLst>
    <p:notesMasterId r:id="rId24"/>
  </p:notesMasterIdLst>
  <p:sldIdLst>
    <p:sldId id="263" r:id="rId9"/>
    <p:sldId id="256" r:id="rId10"/>
    <p:sldId id="257" r:id="rId11"/>
    <p:sldId id="260" r:id="rId12"/>
    <p:sldId id="261" r:id="rId13"/>
    <p:sldId id="262" r:id="rId14"/>
    <p:sldId id="258" r:id="rId15"/>
    <p:sldId id="259" r:id="rId16"/>
    <p:sldId id="265" r:id="rId17"/>
    <p:sldId id="266" r:id="rId18"/>
    <p:sldId id="264" r:id="rId19"/>
    <p:sldId id="267" r:id="rId20"/>
    <p:sldId id="268" r:id="rId21"/>
    <p:sldId id="269" r:id="rId22"/>
    <p:sldId id="270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265C"/>
    <a:srgbClr val="CDD4EF"/>
    <a:srgbClr val="D9DDF3"/>
    <a:srgbClr val="E5E8F7"/>
    <a:srgbClr val="CCD3F0"/>
    <a:srgbClr val="E8EB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-1267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1DE33D-5979-41CF-945E-D30D6593444B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D8F35D-5FA1-43C4-878E-534D24CBAA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1102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D8F35D-5FA1-43C4-878E-534D24CBAAF5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31711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4B7FB-E996-4B65-832C-7DF50B416DBC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F952-BB48-47BE-95FB-932B7AA48798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4B7FB-E996-4B65-832C-7DF50B416DBC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F952-BB48-47BE-95FB-932B7AA4879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4B7FB-E996-4B65-832C-7DF50B416DBC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F952-BB48-47BE-95FB-932B7AA4879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2B0D5-0605-4D78-BCDA-CA223586EB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D0A76-1771-4E8A-A56E-ED116076E8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1012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2B0D5-0605-4D78-BCDA-CA223586EB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D0A76-1771-4E8A-A56E-ED116076E8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4422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2B0D5-0605-4D78-BCDA-CA223586EB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D0A76-1771-4E8A-A56E-ED116076E8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5702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2B0D5-0605-4D78-BCDA-CA223586EB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D0A76-1771-4E8A-A56E-ED116076E8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5295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2B0D5-0605-4D78-BCDA-CA223586EB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D0A76-1771-4E8A-A56E-ED116076E8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2017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2B0D5-0605-4D78-BCDA-CA223586EB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D0A76-1771-4E8A-A56E-ED116076E8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7045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2B0D5-0605-4D78-BCDA-CA223586EB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D0A76-1771-4E8A-A56E-ED116076E8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525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2B0D5-0605-4D78-BCDA-CA223586EB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D0A76-1771-4E8A-A56E-ED116076E8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4149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4B7FB-E996-4B65-832C-7DF50B416DBC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F952-BB48-47BE-95FB-932B7AA48798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2B0D5-0605-4D78-BCDA-CA223586EB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D0A76-1771-4E8A-A56E-ED116076E8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441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2B0D5-0605-4D78-BCDA-CA223586EB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D0A76-1771-4E8A-A56E-ED116076E8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2221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2B0D5-0605-4D78-BCDA-CA223586EB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D0A76-1771-4E8A-A56E-ED116076E8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923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2B0D5-0605-4D78-BCDA-CA223586EB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D0A76-1771-4E8A-A56E-ED116076E8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0085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2B0D5-0605-4D78-BCDA-CA223586EB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D0A76-1771-4E8A-A56E-ED116076E8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3735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2B0D5-0605-4D78-BCDA-CA223586EB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D0A76-1771-4E8A-A56E-ED116076E8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4510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2B0D5-0605-4D78-BCDA-CA223586EB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D0A76-1771-4E8A-A56E-ED116076E8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2999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2B0D5-0605-4D78-BCDA-CA223586EB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D0A76-1771-4E8A-A56E-ED116076E8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5833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2B0D5-0605-4D78-BCDA-CA223586EB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D0A76-1771-4E8A-A56E-ED116076E8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5057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2B0D5-0605-4D78-BCDA-CA223586EB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D0A76-1771-4E8A-A56E-ED116076E8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131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4B7FB-E996-4B65-832C-7DF50B416DBC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F952-BB48-47BE-95FB-932B7AA4879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2B0D5-0605-4D78-BCDA-CA223586EB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D0A76-1771-4E8A-A56E-ED116076E8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9717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2B0D5-0605-4D78-BCDA-CA223586EB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D0A76-1771-4E8A-A56E-ED116076E8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5738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2B0D5-0605-4D78-BCDA-CA223586EB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D0A76-1771-4E8A-A56E-ED116076E8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2596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2B0D5-0605-4D78-BCDA-CA223586EB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D0A76-1771-4E8A-A56E-ED116076E8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5508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2B0D5-0605-4D78-BCDA-CA223586EB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D0A76-1771-4E8A-A56E-ED116076E8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5458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2B0D5-0605-4D78-BCDA-CA223586EB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D0A76-1771-4E8A-A56E-ED116076E8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5261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2B0D5-0605-4D78-BCDA-CA223586EB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D0A76-1771-4E8A-A56E-ED116076E8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3996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2B0D5-0605-4D78-BCDA-CA223586EB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D0A76-1771-4E8A-A56E-ED116076E8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64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2B0D5-0605-4D78-BCDA-CA223586EB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D0A76-1771-4E8A-A56E-ED116076E8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6220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2B0D5-0605-4D78-BCDA-CA223586EB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D0A76-1771-4E8A-A56E-ED116076E8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937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4B7FB-E996-4B65-832C-7DF50B416DBC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F952-BB48-47BE-95FB-932B7AA48798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2B0D5-0605-4D78-BCDA-CA223586EB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D0A76-1771-4E8A-A56E-ED116076E8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6982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2B0D5-0605-4D78-BCDA-CA223586EB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D0A76-1771-4E8A-A56E-ED116076E8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51017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2B0D5-0605-4D78-BCDA-CA223586EB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D0A76-1771-4E8A-A56E-ED116076E8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35275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2B0D5-0605-4D78-BCDA-CA223586EB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D0A76-1771-4E8A-A56E-ED116076E8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1005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2B0D5-0605-4D78-BCDA-CA223586EB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D0A76-1771-4E8A-A56E-ED116076E8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8239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2B0D5-0605-4D78-BCDA-CA223586EB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D0A76-1771-4E8A-A56E-ED116076E8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9133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2B0D5-0605-4D78-BCDA-CA223586EB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D0A76-1771-4E8A-A56E-ED116076E8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9309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2B0D5-0605-4D78-BCDA-CA223586EB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D0A76-1771-4E8A-A56E-ED116076E8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7049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2B0D5-0605-4D78-BCDA-CA223586EB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D0A76-1771-4E8A-A56E-ED116076E8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93936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2B0D5-0605-4D78-BCDA-CA223586EB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D0A76-1771-4E8A-A56E-ED116076E8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538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4B7FB-E996-4B65-832C-7DF50B416DBC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F952-BB48-47BE-95FB-932B7AA48798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2B0D5-0605-4D78-BCDA-CA223586EB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D0A76-1771-4E8A-A56E-ED116076E8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01330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2B0D5-0605-4D78-BCDA-CA223586EB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D0A76-1771-4E8A-A56E-ED116076E8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16588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2B0D5-0605-4D78-BCDA-CA223586EB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D0A76-1771-4E8A-A56E-ED116076E8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02293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2B0D5-0605-4D78-BCDA-CA223586EB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D0A76-1771-4E8A-A56E-ED116076E8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00826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2B0D5-0605-4D78-BCDA-CA223586EB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D0A76-1771-4E8A-A56E-ED116076E8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21765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2B0D5-0605-4D78-BCDA-CA223586EB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D0A76-1771-4E8A-A56E-ED116076E8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26949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2B0D5-0605-4D78-BCDA-CA223586EB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D0A76-1771-4E8A-A56E-ED116076E8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34867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2B0D5-0605-4D78-BCDA-CA223586EB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D0A76-1771-4E8A-A56E-ED116076E8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43650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2B0D5-0605-4D78-BCDA-CA223586EB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D0A76-1771-4E8A-A56E-ED116076E8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2456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2B0D5-0605-4D78-BCDA-CA223586EB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D0A76-1771-4E8A-A56E-ED116076E8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8919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4B7FB-E996-4B65-832C-7DF50B416DBC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F952-BB48-47BE-95FB-932B7AA4879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2B0D5-0605-4D78-BCDA-CA223586EB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D0A76-1771-4E8A-A56E-ED116076E8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02614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2B0D5-0605-4D78-BCDA-CA223586EB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D0A76-1771-4E8A-A56E-ED116076E8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35783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2B0D5-0605-4D78-BCDA-CA223586EB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D0A76-1771-4E8A-A56E-ED116076E8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46382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2B0D5-0605-4D78-BCDA-CA223586EB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D0A76-1771-4E8A-A56E-ED116076E8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38383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2B0D5-0605-4D78-BCDA-CA223586EB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D0A76-1771-4E8A-A56E-ED116076E8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71218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2B0D5-0605-4D78-BCDA-CA223586EB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D0A76-1771-4E8A-A56E-ED116076E8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47594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2B0D5-0605-4D78-BCDA-CA223586EB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D0A76-1771-4E8A-A56E-ED116076E8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00794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2B0D5-0605-4D78-BCDA-CA223586EB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D0A76-1771-4E8A-A56E-ED116076E8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19415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2B0D5-0605-4D78-BCDA-CA223586EB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D0A76-1771-4E8A-A56E-ED116076E8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73970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2B0D5-0605-4D78-BCDA-CA223586EB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D0A76-1771-4E8A-A56E-ED116076E8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6028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4B7FB-E996-4B65-832C-7DF50B416DBC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F952-BB48-47BE-95FB-932B7AA4879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2B0D5-0605-4D78-BCDA-CA223586EB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D0A76-1771-4E8A-A56E-ED116076E8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79571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2B0D5-0605-4D78-BCDA-CA223586EB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D0A76-1771-4E8A-A56E-ED116076E8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4041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2B0D5-0605-4D78-BCDA-CA223586EB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D0A76-1771-4E8A-A56E-ED116076E8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42281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2B0D5-0605-4D78-BCDA-CA223586EB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D0A76-1771-4E8A-A56E-ED116076E8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72113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2B0D5-0605-4D78-BCDA-CA223586EB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D0A76-1771-4E8A-A56E-ED116076E8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78062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2B0D5-0605-4D78-BCDA-CA223586EB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D0A76-1771-4E8A-A56E-ED116076E8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60561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2B0D5-0605-4D78-BCDA-CA223586EB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D0A76-1771-4E8A-A56E-ED116076E8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59134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2B0D5-0605-4D78-BCDA-CA223586EB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D0A76-1771-4E8A-A56E-ED116076E8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78702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2B0D5-0605-4D78-BCDA-CA223586EB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D0A76-1771-4E8A-A56E-ED116076E8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24594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2B0D5-0605-4D78-BCDA-CA223586EB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D0A76-1771-4E8A-A56E-ED116076E8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0451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4B7FB-E996-4B65-832C-7DF50B416DBC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F952-BB48-47BE-95FB-932B7AA4879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2B0D5-0605-4D78-BCDA-CA223586EB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D0A76-1771-4E8A-A56E-ED116076E8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47204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2B0D5-0605-4D78-BCDA-CA223586EB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D0A76-1771-4E8A-A56E-ED116076E8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15172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2B0D5-0605-4D78-BCDA-CA223586EB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D0A76-1771-4E8A-A56E-ED116076E8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68651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2B0D5-0605-4D78-BCDA-CA223586EB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D0A76-1771-4E8A-A56E-ED116076E8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12596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2B0D5-0605-4D78-BCDA-CA223586EB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D0A76-1771-4E8A-A56E-ED116076E8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25118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2B0D5-0605-4D78-BCDA-CA223586EB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D0A76-1771-4E8A-A56E-ED116076E8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31313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2B0D5-0605-4D78-BCDA-CA223586EB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D0A76-1771-4E8A-A56E-ED116076E8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94505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2B0D5-0605-4D78-BCDA-CA223586EB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D0A76-1771-4E8A-A56E-ED116076E8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50748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2B0D5-0605-4D78-BCDA-CA223586EB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D0A76-1771-4E8A-A56E-ED116076E8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1720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4B7FB-E996-4B65-832C-7DF50B416DBC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F952-BB48-47BE-95FB-932B7AA48798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8E4B7FB-E996-4B65-832C-7DF50B416DBC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917F952-BB48-47BE-95FB-932B7AA48798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B2B0D5-0605-4D78-BCDA-CA223586EB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D0A76-1771-4E8A-A56E-ED116076E8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255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B2B0D5-0605-4D78-BCDA-CA223586EB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D0A76-1771-4E8A-A56E-ED116076E8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288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B2B0D5-0605-4D78-BCDA-CA223586EB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D0A76-1771-4E8A-A56E-ED116076E8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69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B2B0D5-0605-4D78-BCDA-CA223586EB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D0A76-1771-4E8A-A56E-ED116076E8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259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B2B0D5-0605-4D78-BCDA-CA223586EB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D0A76-1771-4E8A-A56E-ED116076E8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483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B2B0D5-0605-4D78-BCDA-CA223586EB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D0A76-1771-4E8A-A56E-ED116076E8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874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B2B0D5-0605-4D78-BCDA-CA223586EB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D0A76-1771-4E8A-A56E-ED116076E8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711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1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56.xml"/><Relationship Id="rId7" Type="http://schemas.openxmlformats.org/officeDocument/2006/relationships/image" Target="../media/image1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67.xml"/><Relationship Id="rId7" Type="http://schemas.openxmlformats.org/officeDocument/2006/relationships/image" Target="../media/image1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" Target="slide8.xml"/><Relationship Id="rId7" Type="http://schemas.openxmlformats.org/officeDocument/2006/relationships/image" Target="../media/image4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8.png"/><Relationship Id="rId4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8.png"/><Relationship Id="rId4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5" Type="http://schemas.openxmlformats.org/officeDocument/2006/relationships/image" Target="../media/image8.png"/><Relationship Id="rId4" Type="http://schemas.openxmlformats.org/officeDocument/2006/relationships/slide" Target="slide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slide" Target="slide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" Target="slide3.xml"/><Relationship Id="rId7" Type="http://schemas.openxmlformats.org/officeDocument/2006/relationships/slide" Target="slide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5" Type="http://schemas.openxmlformats.org/officeDocument/2006/relationships/slide" Target="slide5.xml"/><Relationship Id="rId10" Type="http://schemas.openxmlformats.org/officeDocument/2006/relationships/image" Target="../media/image12.png"/><Relationship Id="rId4" Type="http://schemas.openxmlformats.org/officeDocument/2006/relationships/slide" Target="slide4.xml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3347864" y="5085184"/>
            <a:ext cx="5565002" cy="1467544"/>
          </a:xfrm>
        </p:spPr>
        <p:txBody>
          <a:bodyPr>
            <a:noAutofit/>
          </a:bodyPr>
          <a:lstStyle/>
          <a:p>
            <a:pPr algn="r"/>
            <a:r>
              <a:rPr lang="ru-RU" sz="1600" b="1" dirty="0" smtClean="0"/>
              <a:t>Подготовила воспитатель: </a:t>
            </a:r>
          </a:p>
          <a:p>
            <a:pPr algn="r"/>
            <a:r>
              <a:rPr lang="ru-RU" sz="1600" b="1" dirty="0" err="1" smtClean="0"/>
              <a:t>Якубо</a:t>
            </a:r>
            <a:r>
              <a:rPr lang="ru-RU" sz="1600" b="1" dirty="0" smtClean="0"/>
              <a:t> Наталья Борисовна</a:t>
            </a:r>
          </a:p>
          <a:p>
            <a:pPr algn="r"/>
            <a:r>
              <a:rPr lang="ru-RU" sz="1600" b="1" dirty="0" smtClean="0"/>
              <a:t>ГБОУ Школа 1985</a:t>
            </a:r>
          </a:p>
          <a:p>
            <a:pPr algn="r"/>
            <a:r>
              <a:rPr lang="ru-RU" sz="1600" b="1" dirty="0"/>
              <a:t>г</a:t>
            </a:r>
            <a:r>
              <a:rPr lang="ru-RU" sz="1600" b="1" dirty="0" smtClean="0"/>
              <a:t>. Москва</a:t>
            </a:r>
            <a:endParaRPr lang="ru-RU" sz="1600" b="1" dirty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827584" y="188640"/>
            <a:ext cx="7632848" cy="2664296"/>
          </a:xfrm>
        </p:spPr>
        <p:txBody>
          <a:bodyPr/>
          <a:lstStyle/>
          <a:p>
            <a:pPr algn="ctr"/>
            <a:r>
              <a:rPr lang="ru-RU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Интерактивная игра-викторина</a:t>
            </a:r>
            <a:br>
              <a:rPr lang="ru-RU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r>
              <a:rPr lang="ru-RU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sz="44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для детей от 4 лет</a:t>
            </a:r>
            <a:r>
              <a:rPr lang="ru-RU" sz="44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/>
            </a:r>
            <a:br>
              <a:rPr lang="ru-RU" sz="44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r>
              <a:rPr lang="ru-RU" sz="48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«Кто где </a:t>
            </a:r>
            <a:r>
              <a:rPr lang="ru-RU" sz="48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живет?»</a:t>
            </a:r>
            <a:r>
              <a:rPr lang="ru-RU" sz="48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/>
            </a:r>
            <a:br>
              <a:rPr lang="ru-RU" sz="48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r>
              <a:rPr lang="ru-RU" sz="48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«Угадай птицу по голосу»</a:t>
            </a:r>
            <a:r>
              <a:rPr lang="ru-RU" sz="60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/>
            </a:r>
            <a:br>
              <a:rPr lang="ru-RU" sz="60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r>
              <a:rPr lang="ru-RU" sz="60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/>
            </a:r>
            <a:br>
              <a:rPr lang="ru-RU" sz="60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endParaRPr lang="ru-RU" sz="600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accent3">
                  <a:lumMod val="75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13489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Правила игры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ru-RU" dirty="0" smtClean="0"/>
              <a:t>Чтобы прослушать голос птицы, необходимо нажать на зеленую кнопку с </a:t>
            </a:r>
            <a:r>
              <a:rPr lang="ru-RU" dirty="0"/>
              <a:t>названием </a:t>
            </a:r>
            <a:r>
              <a:rPr lang="ru-RU" dirty="0" smtClean="0"/>
              <a:t>«Прослушай </a:t>
            </a:r>
            <a:r>
              <a:rPr lang="ru-RU" dirty="0"/>
              <a:t>голос </a:t>
            </a:r>
            <a:r>
              <a:rPr lang="ru-RU" dirty="0" smtClean="0"/>
              <a:t>птицы» или внизу  слайда на динамик.</a:t>
            </a:r>
          </a:p>
          <a:p>
            <a:r>
              <a:rPr lang="ru-RU" dirty="0" smtClean="0"/>
              <a:t>После прослушивания, ребенок угадывает птицу и нажимает на ее картинку.</a:t>
            </a:r>
          </a:p>
          <a:p>
            <a:r>
              <a:rPr lang="ru-RU" dirty="0" smtClean="0"/>
              <a:t>Если неверный ответ, то картинка исчезнет, если верный-то окажется в синим кругу.</a:t>
            </a:r>
          </a:p>
          <a:p>
            <a:r>
              <a:rPr lang="ru-RU" dirty="0" smtClean="0"/>
              <a:t>По синий стрелочки переход на другой слайд.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4361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скворец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4" y="6306517"/>
            <a:ext cx="487363" cy="487363"/>
          </a:xfrm>
          <a:prstGeom prst="rect">
            <a:avLst/>
          </a:prstGeom>
        </p:spPr>
      </p:pic>
      <p:sp>
        <p:nvSpPr>
          <p:cNvPr id="2" name="1 Задание"/>
          <p:cNvSpPr>
            <a:spLocks noGrp="1"/>
          </p:cNvSpPr>
          <p:nvPr>
            <p:ph type="ctrTitle"/>
          </p:nvPr>
        </p:nvSpPr>
        <p:spPr>
          <a:xfrm>
            <a:off x="2985044" y="141432"/>
            <a:ext cx="3240360" cy="504056"/>
          </a:xfr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1. Задание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2 прослушай голос птиц"/>
          <p:cNvSpPr>
            <a:spLocks noGrp="1"/>
          </p:cNvSpPr>
          <p:nvPr>
            <p:ph type="subTitle" idx="1"/>
          </p:nvPr>
        </p:nvSpPr>
        <p:spPr>
          <a:xfrm>
            <a:off x="1585317" y="3400037"/>
            <a:ext cx="5699323" cy="417758"/>
          </a:xfr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 fontScale="77500" lnSpcReduction="2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 Прослушай голос птицы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20688"/>
            <a:ext cx="3048000" cy="2286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жаворонок"/>
          <p:cNvSpPr txBox="1"/>
          <p:nvPr/>
        </p:nvSpPr>
        <p:spPr>
          <a:xfrm>
            <a:off x="1403648" y="2906688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prstClr val="black"/>
                </a:solidFill>
              </a:rPr>
              <a:t>Ж</a:t>
            </a:r>
            <a:r>
              <a:rPr lang="ru-RU" sz="2400" b="1" dirty="0" smtClean="0">
                <a:solidFill>
                  <a:prstClr val="black"/>
                </a:solidFill>
              </a:rPr>
              <a:t>аворонок</a:t>
            </a:r>
            <a:endParaRPr lang="ru-RU" sz="2400" b="1" dirty="0">
              <a:solidFill>
                <a:prstClr val="black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619904"/>
            <a:ext cx="3045718" cy="245978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оловей"/>
          <p:cNvSpPr txBox="1"/>
          <p:nvPr/>
        </p:nvSpPr>
        <p:spPr>
          <a:xfrm>
            <a:off x="6589280" y="2906688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prstClr val="black"/>
                </a:solidFill>
              </a:rPr>
              <a:t>Соловей</a:t>
            </a:r>
            <a:endParaRPr lang="ru-RU" sz="2400" b="1" dirty="0">
              <a:solidFill>
                <a:prstClr val="black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6" y="4067990"/>
            <a:ext cx="3399284" cy="243980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дрозд"/>
          <p:cNvSpPr txBox="1"/>
          <p:nvPr/>
        </p:nvSpPr>
        <p:spPr>
          <a:xfrm>
            <a:off x="1760908" y="6332215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prstClr val="black"/>
                </a:solidFill>
              </a:rPr>
              <a:t>Д</a:t>
            </a:r>
            <a:r>
              <a:rPr lang="ru-RU" sz="2400" b="1" dirty="0" smtClean="0">
                <a:solidFill>
                  <a:prstClr val="black"/>
                </a:solidFill>
              </a:rPr>
              <a:t>розд</a:t>
            </a:r>
            <a:endParaRPr lang="ru-RU" sz="2400" b="1" dirty="0">
              <a:solidFill>
                <a:prstClr val="black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403" y="4163437"/>
            <a:ext cx="3137925" cy="235344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скворец"/>
          <p:cNvSpPr txBox="1"/>
          <p:nvPr/>
        </p:nvSpPr>
        <p:spPr>
          <a:xfrm>
            <a:off x="6564560" y="6323134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prstClr val="black"/>
                </a:solidFill>
              </a:rPr>
              <a:t>С</a:t>
            </a:r>
            <a:r>
              <a:rPr lang="ru-RU" sz="2400" b="1" dirty="0" smtClean="0">
                <a:solidFill>
                  <a:prstClr val="black"/>
                </a:solidFill>
              </a:rPr>
              <a:t>кворец</a:t>
            </a:r>
            <a:endParaRPr lang="ru-RU" sz="2400" b="1" dirty="0">
              <a:solidFill>
                <a:prstClr val="black"/>
              </a:solidFill>
            </a:endParaRPr>
          </a:p>
        </p:txBody>
      </p:sp>
      <p:sp>
        <p:nvSpPr>
          <p:cNvPr id="8" name="Стрелка вправо">
            <a:hlinkClick r:id="" action="ppaction://hlinkshowjump?jump=nextslide"/>
          </p:cNvPr>
          <p:cNvSpPr/>
          <p:nvPr/>
        </p:nvSpPr>
        <p:spPr>
          <a:xfrm>
            <a:off x="7884368" y="3400037"/>
            <a:ext cx="1152128" cy="5330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синий полупрозрачный круг"/>
          <p:cNvSpPr/>
          <p:nvPr/>
        </p:nvSpPr>
        <p:spPr>
          <a:xfrm>
            <a:off x="6009610" y="3979758"/>
            <a:ext cx="2855510" cy="2616272"/>
          </a:xfrm>
          <a:prstGeom prst="ellipse">
            <a:avLst/>
          </a:prstGeom>
          <a:solidFill>
            <a:srgbClr val="4F81BD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22614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9507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дрозд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1206" y="6319365"/>
            <a:ext cx="487363" cy="487363"/>
          </a:xfrm>
          <a:prstGeom prst="rect">
            <a:avLst/>
          </a:prstGeom>
        </p:spPr>
      </p:pic>
      <p:sp>
        <p:nvSpPr>
          <p:cNvPr id="3" name="2 прослушай голос птиц"/>
          <p:cNvSpPr>
            <a:spLocks noGrp="1"/>
          </p:cNvSpPr>
          <p:nvPr>
            <p:ph type="subTitle" idx="1"/>
          </p:nvPr>
        </p:nvSpPr>
        <p:spPr>
          <a:xfrm>
            <a:off x="1585317" y="3400037"/>
            <a:ext cx="5699323" cy="417758"/>
          </a:xfr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 fontScale="77500" lnSpcReduction="2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 Прослушай голос птицы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20688"/>
            <a:ext cx="3048000" cy="2286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жаворонок"/>
          <p:cNvSpPr txBox="1"/>
          <p:nvPr/>
        </p:nvSpPr>
        <p:spPr>
          <a:xfrm>
            <a:off x="1403648" y="2906688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prstClr val="black"/>
                </a:solidFill>
              </a:rPr>
              <a:t>Ж</a:t>
            </a:r>
            <a:r>
              <a:rPr lang="ru-RU" sz="2400" b="1" dirty="0" smtClean="0">
                <a:solidFill>
                  <a:prstClr val="black"/>
                </a:solidFill>
              </a:rPr>
              <a:t>аворонок</a:t>
            </a:r>
            <a:endParaRPr lang="ru-RU" sz="2400" b="1" dirty="0">
              <a:solidFill>
                <a:prstClr val="black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619904"/>
            <a:ext cx="3045718" cy="245978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оловей"/>
          <p:cNvSpPr txBox="1"/>
          <p:nvPr/>
        </p:nvSpPr>
        <p:spPr>
          <a:xfrm>
            <a:off x="6589280" y="2906688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prstClr val="black"/>
                </a:solidFill>
              </a:rPr>
              <a:t>Соловей</a:t>
            </a:r>
            <a:endParaRPr lang="ru-RU" sz="2400" b="1" dirty="0">
              <a:solidFill>
                <a:prstClr val="black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6" y="4067990"/>
            <a:ext cx="3399284" cy="243980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дрозд"/>
          <p:cNvSpPr txBox="1"/>
          <p:nvPr/>
        </p:nvSpPr>
        <p:spPr>
          <a:xfrm>
            <a:off x="1760908" y="6332215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prstClr val="black"/>
                </a:solidFill>
              </a:rPr>
              <a:t>Д</a:t>
            </a:r>
            <a:r>
              <a:rPr lang="ru-RU" sz="2400" b="1" dirty="0" smtClean="0">
                <a:solidFill>
                  <a:prstClr val="black"/>
                </a:solidFill>
              </a:rPr>
              <a:t>розд</a:t>
            </a:r>
            <a:endParaRPr lang="ru-RU" sz="2400" b="1" dirty="0">
              <a:solidFill>
                <a:prstClr val="black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403" y="4163437"/>
            <a:ext cx="3137925" cy="235344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скворец"/>
          <p:cNvSpPr txBox="1"/>
          <p:nvPr/>
        </p:nvSpPr>
        <p:spPr>
          <a:xfrm>
            <a:off x="6564560" y="6323134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prstClr val="black"/>
                </a:solidFill>
              </a:rPr>
              <a:t>С</a:t>
            </a:r>
            <a:r>
              <a:rPr lang="ru-RU" sz="2400" b="1" dirty="0" smtClean="0">
                <a:solidFill>
                  <a:prstClr val="black"/>
                </a:solidFill>
              </a:rPr>
              <a:t>кворец</a:t>
            </a:r>
            <a:endParaRPr lang="ru-RU" sz="2400" b="1" dirty="0">
              <a:solidFill>
                <a:prstClr val="black"/>
              </a:solidFill>
            </a:endParaRPr>
          </a:p>
        </p:txBody>
      </p:sp>
      <p:sp>
        <p:nvSpPr>
          <p:cNvPr id="8" name="Стрелка вправо">
            <a:hlinkClick r:id="" action="ppaction://hlinkshowjump?jump=nextslide"/>
          </p:cNvPr>
          <p:cNvSpPr/>
          <p:nvPr/>
        </p:nvSpPr>
        <p:spPr>
          <a:xfrm>
            <a:off x="7884368" y="3400037"/>
            <a:ext cx="1152128" cy="5330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синий полупрозрачный круг"/>
          <p:cNvSpPr/>
          <p:nvPr/>
        </p:nvSpPr>
        <p:spPr>
          <a:xfrm>
            <a:off x="130549" y="3746860"/>
            <a:ext cx="3260717" cy="2983609"/>
          </a:xfrm>
          <a:prstGeom prst="ellipse">
            <a:avLst/>
          </a:prstGeom>
          <a:solidFill>
            <a:srgbClr val="4F81BD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104072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3041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прослушай голос птиц"/>
          <p:cNvSpPr>
            <a:spLocks noGrp="1"/>
          </p:cNvSpPr>
          <p:nvPr>
            <p:ph type="subTitle" idx="1"/>
          </p:nvPr>
        </p:nvSpPr>
        <p:spPr>
          <a:xfrm>
            <a:off x="1585317" y="3400037"/>
            <a:ext cx="5699323" cy="417758"/>
          </a:xfr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 fontScale="77500" lnSpcReduction="2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 Прослушай голос птицы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20688"/>
            <a:ext cx="2999877" cy="2286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жаворонок"/>
          <p:cNvSpPr txBox="1"/>
          <p:nvPr/>
        </p:nvSpPr>
        <p:spPr>
          <a:xfrm>
            <a:off x="1403648" y="2906688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prstClr val="black"/>
                </a:solidFill>
              </a:rPr>
              <a:t>Ж</a:t>
            </a:r>
            <a:r>
              <a:rPr lang="ru-RU" sz="2400" b="1" dirty="0" smtClean="0">
                <a:solidFill>
                  <a:prstClr val="black"/>
                </a:solidFill>
              </a:rPr>
              <a:t>аворонок</a:t>
            </a:r>
            <a:endParaRPr lang="ru-RU" sz="2400" b="1" dirty="0">
              <a:solidFill>
                <a:prstClr val="black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619904"/>
            <a:ext cx="3045718" cy="245978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оловей"/>
          <p:cNvSpPr txBox="1"/>
          <p:nvPr/>
        </p:nvSpPr>
        <p:spPr>
          <a:xfrm>
            <a:off x="6589280" y="2906688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prstClr val="black"/>
                </a:solidFill>
              </a:rPr>
              <a:t>Соловей</a:t>
            </a:r>
            <a:endParaRPr lang="ru-RU" sz="2400" b="1" dirty="0">
              <a:solidFill>
                <a:prstClr val="black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6" y="4067990"/>
            <a:ext cx="3399284" cy="243980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дрозд"/>
          <p:cNvSpPr txBox="1"/>
          <p:nvPr/>
        </p:nvSpPr>
        <p:spPr>
          <a:xfrm>
            <a:off x="1760908" y="6332215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prstClr val="black"/>
                </a:solidFill>
              </a:rPr>
              <a:t>Д</a:t>
            </a:r>
            <a:r>
              <a:rPr lang="ru-RU" sz="2400" b="1" dirty="0" smtClean="0">
                <a:solidFill>
                  <a:prstClr val="black"/>
                </a:solidFill>
              </a:rPr>
              <a:t>розд</a:t>
            </a:r>
            <a:endParaRPr lang="ru-RU" sz="2400" b="1" dirty="0">
              <a:solidFill>
                <a:prstClr val="black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403" y="4163437"/>
            <a:ext cx="3137925" cy="235344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скворец"/>
          <p:cNvSpPr txBox="1"/>
          <p:nvPr/>
        </p:nvSpPr>
        <p:spPr>
          <a:xfrm>
            <a:off x="6564560" y="6323134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prstClr val="black"/>
                </a:solidFill>
              </a:rPr>
              <a:t>С</a:t>
            </a:r>
            <a:r>
              <a:rPr lang="ru-RU" sz="2400" b="1" dirty="0" smtClean="0">
                <a:solidFill>
                  <a:prstClr val="black"/>
                </a:solidFill>
              </a:rPr>
              <a:t>кворец</a:t>
            </a:r>
            <a:endParaRPr lang="ru-RU" sz="2400" b="1" dirty="0">
              <a:solidFill>
                <a:prstClr val="black"/>
              </a:solidFill>
            </a:endParaRPr>
          </a:p>
        </p:txBody>
      </p:sp>
      <p:sp>
        <p:nvSpPr>
          <p:cNvPr id="8" name="Стрелка вправо">
            <a:hlinkClick r:id="" action="ppaction://hlinkshowjump?jump=nextslide"/>
          </p:cNvPr>
          <p:cNvSpPr/>
          <p:nvPr/>
        </p:nvSpPr>
        <p:spPr>
          <a:xfrm>
            <a:off x="7884368" y="3400037"/>
            <a:ext cx="1152128" cy="5330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синий полупрозрачный круг"/>
          <p:cNvSpPr/>
          <p:nvPr/>
        </p:nvSpPr>
        <p:spPr>
          <a:xfrm>
            <a:off x="683568" y="397716"/>
            <a:ext cx="2951755" cy="2681968"/>
          </a:xfrm>
          <a:prstGeom prst="ellipse">
            <a:avLst/>
          </a:prstGeom>
          <a:solidFill>
            <a:srgbClr val="4F81BD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2" name="жаворонок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71205" y="608853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98182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092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прослушай голос птиц"/>
          <p:cNvSpPr>
            <a:spLocks noGrp="1"/>
          </p:cNvSpPr>
          <p:nvPr>
            <p:ph type="subTitle" idx="1"/>
          </p:nvPr>
        </p:nvSpPr>
        <p:spPr>
          <a:xfrm>
            <a:off x="1585317" y="3400037"/>
            <a:ext cx="5699323" cy="417758"/>
          </a:xfr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 fontScale="77500" lnSpcReduction="2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 Прослушай голос птицы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20688"/>
            <a:ext cx="3048000" cy="2286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жаворонок"/>
          <p:cNvSpPr txBox="1"/>
          <p:nvPr/>
        </p:nvSpPr>
        <p:spPr>
          <a:xfrm>
            <a:off x="1403648" y="2906688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prstClr val="black"/>
                </a:solidFill>
              </a:rPr>
              <a:t>Ж</a:t>
            </a:r>
            <a:r>
              <a:rPr lang="ru-RU" sz="2400" b="1" dirty="0" smtClean="0">
                <a:solidFill>
                  <a:prstClr val="black"/>
                </a:solidFill>
              </a:rPr>
              <a:t>аворонок</a:t>
            </a:r>
            <a:endParaRPr lang="ru-RU" sz="2400" b="1" dirty="0">
              <a:solidFill>
                <a:prstClr val="black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619904"/>
            <a:ext cx="3045718" cy="245978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оловей"/>
          <p:cNvSpPr txBox="1"/>
          <p:nvPr/>
        </p:nvSpPr>
        <p:spPr>
          <a:xfrm>
            <a:off x="6589280" y="2906688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prstClr val="black"/>
                </a:solidFill>
              </a:rPr>
              <a:t>Соловей</a:t>
            </a:r>
            <a:endParaRPr lang="ru-RU" sz="2400" b="1" dirty="0">
              <a:solidFill>
                <a:prstClr val="black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6" y="4067990"/>
            <a:ext cx="3399284" cy="243980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дрозд"/>
          <p:cNvSpPr txBox="1"/>
          <p:nvPr/>
        </p:nvSpPr>
        <p:spPr>
          <a:xfrm>
            <a:off x="1760908" y="6332215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prstClr val="black"/>
                </a:solidFill>
              </a:rPr>
              <a:t>Д</a:t>
            </a:r>
            <a:r>
              <a:rPr lang="ru-RU" sz="2400" b="1" dirty="0" smtClean="0">
                <a:solidFill>
                  <a:prstClr val="black"/>
                </a:solidFill>
              </a:rPr>
              <a:t>розд</a:t>
            </a:r>
            <a:endParaRPr lang="ru-RU" sz="2400" b="1" dirty="0">
              <a:solidFill>
                <a:prstClr val="black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403" y="4163437"/>
            <a:ext cx="3137925" cy="235344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скворец"/>
          <p:cNvSpPr txBox="1"/>
          <p:nvPr/>
        </p:nvSpPr>
        <p:spPr>
          <a:xfrm>
            <a:off x="6564560" y="6323134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prstClr val="black"/>
                </a:solidFill>
              </a:rPr>
              <a:t>С</a:t>
            </a:r>
            <a:r>
              <a:rPr lang="ru-RU" sz="2400" b="1" dirty="0" smtClean="0">
                <a:solidFill>
                  <a:prstClr val="black"/>
                </a:solidFill>
              </a:rPr>
              <a:t>кворец</a:t>
            </a:r>
            <a:endParaRPr lang="ru-RU" sz="2400" b="1" dirty="0">
              <a:solidFill>
                <a:prstClr val="black"/>
              </a:solidFill>
            </a:endParaRPr>
          </a:p>
        </p:txBody>
      </p:sp>
      <p:sp>
        <p:nvSpPr>
          <p:cNvPr id="8" name="Стрелка вправо">
            <a:hlinkClick r:id="" action="ppaction://hlinkshowjump?jump=nextslide"/>
          </p:cNvPr>
          <p:cNvSpPr/>
          <p:nvPr/>
        </p:nvSpPr>
        <p:spPr>
          <a:xfrm>
            <a:off x="7854200" y="3400037"/>
            <a:ext cx="1152128" cy="5330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синий полупрозрачный круг"/>
          <p:cNvSpPr/>
          <p:nvPr/>
        </p:nvSpPr>
        <p:spPr>
          <a:xfrm>
            <a:off x="5627664" y="389463"/>
            <a:ext cx="2950614" cy="2748449"/>
          </a:xfrm>
          <a:prstGeom prst="ellipse">
            <a:avLst/>
          </a:prstGeom>
          <a:solidFill>
            <a:srgbClr val="4F81BD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2" name="соловей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 flipV="1">
            <a:off x="4538185" y="6109685"/>
            <a:ext cx="487363" cy="49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35212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8835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3132137"/>
            <a:ext cx="1182687" cy="59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>
            <a:hlinkClick r:id="" action="ppaction://hlinkshowjump?jump=endshow"/>
          </p:cNvPr>
          <p:cNvSpPr txBox="1"/>
          <p:nvPr/>
        </p:nvSpPr>
        <p:spPr>
          <a:xfrm>
            <a:off x="2411760" y="2874207"/>
            <a:ext cx="44644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>
                <a:solidFill>
                  <a:prstClr val="black"/>
                </a:solidFill>
              </a:rPr>
              <a:t>Молодец!</a:t>
            </a:r>
            <a:endParaRPr lang="ru-RU" sz="66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98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2490" y="2873211"/>
            <a:ext cx="2808312" cy="766936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accent6">
                    <a:lumMod val="75000"/>
                  </a:schemeClr>
                </a:solidFill>
              </a:rPr>
              <a:t>Викторина</a:t>
            </a:r>
            <a:endParaRPr lang="ru-RU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31640" y="1556792"/>
            <a:ext cx="6768752" cy="1448838"/>
          </a:xfrm>
          <a:effectLst/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182880" indent="0">
              <a:buNone/>
            </a:pPr>
            <a:r>
              <a:rPr lang="ru-RU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«Кто где живет?» </a:t>
            </a:r>
          </a:p>
        </p:txBody>
      </p:sp>
      <p:sp>
        <p:nvSpPr>
          <p:cNvPr id="4" name="Стрелка вправо 3"/>
          <p:cNvSpPr/>
          <p:nvPr/>
        </p:nvSpPr>
        <p:spPr>
          <a:xfrm>
            <a:off x="7236296" y="6021288"/>
            <a:ext cx="1440160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hlinkClick r:id="rId2" action="ppaction://hlinksldjump"/>
              </a:rPr>
              <a:t>Далее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6165304"/>
            <a:ext cx="1656184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hlinkClick r:id="rId3" action="ppaction://hlinksldjump"/>
              </a:rPr>
              <a:t>Правила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79" y="4829049"/>
            <a:ext cx="2207355" cy="1559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364" y="4227115"/>
            <a:ext cx="2015326" cy="1407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235" y="4165600"/>
            <a:ext cx="1761926" cy="1530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66" y="2873211"/>
            <a:ext cx="2278377" cy="1308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819" y="2873211"/>
            <a:ext cx="2043113" cy="136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0703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542" y="2631703"/>
            <a:ext cx="2493963" cy="12747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764704"/>
            <a:ext cx="6512511" cy="11430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indent="0">
              <a:buNone/>
            </a:pPr>
            <a:r>
              <a:rPr lang="ru-RU" spc="50" dirty="0" smtClean="0">
                <a:ln w="11430"/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Кто живет в Африке?</a:t>
            </a:r>
            <a:endParaRPr lang="ru-RU" spc="50" dirty="0">
              <a:ln w="11430"/>
              <a:solidFill>
                <a:srgbClr val="FFC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07704" y="2689669"/>
            <a:ext cx="2448272" cy="1224136"/>
          </a:xfrm>
          <a:prstGeom prst="rect">
            <a:avLst/>
          </a:prstGeom>
          <a:solidFill>
            <a:srgbClr val="D9DDF3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542" y="4193579"/>
            <a:ext cx="2493963" cy="12747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680" y="4181475"/>
            <a:ext cx="2493963" cy="12747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трелка вправо 5"/>
          <p:cNvSpPr/>
          <p:nvPr/>
        </p:nvSpPr>
        <p:spPr>
          <a:xfrm>
            <a:off x="7302505" y="5931157"/>
            <a:ext cx="1445959" cy="648072"/>
          </a:xfrm>
          <a:prstGeom prst="rightArrow">
            <a:avLst/>
          </a:prstGeom>
          <a:solidFill>
            <a:srgbClr val="CDD4E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1" name="Группа 20"/>
          <p:cNvGrpSpPr/>
          <p:nvPr/>
        </p:nvGrpSpPr>
        <p:grpSpPr>
          <a:xfrm>
            <a:off x="467544" y="5949280"/>
            <a:ext cx="1800200" cy="611827"/>
            <a:chOff x="467544" y="5949280"/>
            <a:chExt cx="1800200" cy="611827"/>
          </a:xfrm>
        </p:grpSpPr>
        <p:pic>
          <p:nvPicPr>
            <p:cNvPr id="1033" name="Picture 9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5949280"/>
              <a:ext cx="1800200" cy="6118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531208" y="6000156"/>
              <a:ext cx="169267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 smtClean="0"/>
                <a:t>Подсчет баллов</a:t>
              </a:r>
              <a:endParaRPr lang="ru-RU" sz="1600" dirty="0"/>
            </a:p>
          </p:txBody>
        </p:sp>
      </p:grpSp>
      <p:sp>
        <p:nvSpPr>
          <p:cNvPr id="8" name="TextBox 7">
            <a:hlinkClick r:id="rId6" action="ppaction://hlinksldjump"/>
          </p:cNvPr>
          <p:cNvSpPr txBox="1"/>
          <p:nvPr/>
        </p:nvSpPr>
        <p:spPr>
          <a:xfrm>
            <a:off x="7394065" y="6085916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6" action="ppaction://hlinksldjump"/>
              </a:rPr>
              <a:t>Далее</a:t>
            </a:r>
            <a:endParaRPr lang="ru-RU" dirty="0"/>
          </a:p>
        </p:txBody>
      </p:sp>
      <p:grpSp>
        <p:nvGrpSpPr>
          <p:cNvPr id="14" name="Группа 13"/>
          <p:cNvGrpSpPr/>
          <p:nvPr/>
        </p:nvGrpSpPr>
        <p:grpSpPr>
          <a:xfrm>
            <a:off x="698075" y="3114163"/>
            <a:ext cx="963674" cy="492572"/>
            <a:chOff x="698075" y="3114163"/>
            <a:chExt cx="963674" cy="492572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075" y="3114163"/>
              <a:ext cx="963674" cy="492572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878064" y="3134836"/>
              <a:ext cx="6036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-1</a:t>
              </a:r>
              <a:endParaRPr lang="ru-RU" dirty="0"/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698075" y="4584103"/>
            <a:ext cx="963613" cy="493713"/>
            <a:chOff x="698075" y="4584103"/>
            <a:chExt cx="963613" cy="493713"/>
          </a:xfrm>
        </p:grpSpPr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075" y="4584103"/>
              <a:ext cx="963613" cy="493713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896722" y="4646294"/>
              <a:ext cx="6036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-1</a:t>
              </a:r>
              <a:endParaRPr lang="ru-RU" dirty="0"/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7524328" y="3134836"/>
            <a:ext cx="963613" cy="493713"/>
            <a:chOff x="7524328" y="3134836"/>
            <a:chExt cx="963613" cy="493713"/>
          </a:xfrm>
        </p:grpSpPr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4328" y="3134836"/>
              <a:ext cx="963613" cy="493713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7812360" y="3197026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+5</a:t>
              </a:r>
              <a:endParaRPr lang="ru-RU" dirty="0"/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7524327" y="4584103"/>
            <a:ext cx="963613" cy="493713"/>
            <a:chOff x="7524327" y="4584103"/>
            <a:chExt cx="963613" cy="493713"/>
          </a:xfrm>
        </p:grpSpPr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4327" y="4584103"/>
              <a:ext cx="963613" cy="493713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7812360" y="463419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-1</a:t>
              </a:r>
              <a:endParaRPr lang="ru-RU" dirty="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2511589" y="3009349"/>
            <a:ext cx="1296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Ежик</a:t>
            </a:r>
            <a:endParaRPr lang="ru-RU" sz="32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5441339" y="2983309"/>
            <a:ext cx="1368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Слон</a:t>
            </a:r>
            <a:endParaRPr lang="ru-RU" sz="32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2267744" y="4476381"/>
            <a:ext cx="18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Корова</a:t>
            </a:r>
            <a:endParaRPr lang="ru-RU" sz="32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5062696" y="4476381"/>
            <a:ext cx="1944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Пингвин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2228051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40C0C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40C0C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47000">
              <a:schemeClr val="bg2">
                <a:tint val="98000"/>
                <a:shade val="90000"/>
                <a:satMod val="160000"/>
                <a:lumMod val="100000"/>
              </a:schemeClr>
            </a:gs>
            <a:gs pos="60000">
              <a:schemeClr val="bg2">
                <a:tint val="95000"/>
                <a:shade val="100000"/>
                <a:satMod val="130000"/>
                <a:lumMod val="130000"/>
              </a:schemeClr>
            </a:gs>
            <a:gs pos="100000">
              <a:schemeClr val="bg2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895" y="4193579"/>
            <a:ext cx="2493963" cy="1274763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077" y="692696"/>
            <a:ext cx="6512511" cy="11430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indent="0">
              <a:buNone/>
            </a:pPr>
            <a:r>
              <a:rPr lang="ru-RU" spc="50" dirty="0" smtClean="0">
                <a:ln w="11430"/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Кто живет в лесу?</a:t>
            </a:r>
            <a:endParaRPr lang="ru-RU" spc="50" dirty="0">
              <a:ln w="11430"/>
              <a:solidFill>
                <a:srgbClr val="FFC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07704" y="2689669"/>
            <a:ext cx="2448272" cy="1224136"/>
          </a:xfrm>
          <a:prstGeom prst="rect">
            <a:avLst/>
          </a:prstGeom>
          <a:solidFill>
            <a:srgbClr val="D9DDF3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542" y="4193579"/>
            <a:ext cx="2493963" cy="12747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822" y="2664355"/>
            <a:ext cx="2493963" cy="12747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949280"/>
            <a:ext cx="1800200" cy="611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трелка вправо 5"/>
          <p:cNvSpPr/>
          <p:nvPr/>
        </p:nvSpPr>
        <p:spPr>
          <a:xfrm>
            <a:off x="7302505" y="5931157"/>
            <a:ext cx="1445959" cy="648072"/>
          </a:xfrm>
          <a:prstGeom prst="rightArrow">
            <a:avLst/>
          </a:prstGeom>
          <a:solidFill>
            <a:srgbClr val="CDD4E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31208" y="6000156"/>
            <a:ext cx="16926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Подсчет баллов</a:t>
            </a:r>
            <a:endParaRPr lang="ru-RU" sz="1600" dirty="0"/>
          </a:p>
        </p:txBody>
      </p:sp>
      <p:sp>
        <p:nvSpPr>
          <p:cNvPr id="8" name="TextBox 7">
            <a:hlinkClick r:id="rId6" action="ppaction://hlinksldjump"/>
          </p:cNvPr>
          <p:cNvSpPr txBox="1"/>
          <p:nvPr/>
        </p:nvSpPr>
        <p:spPr>
          <a:xfrm>
            <a:off x="7394065" y="6085916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Далее</a:t>
            </a:r>
            <a:endParaRPr lang="ru-RU" dirty="0"/>
          </a:p>
        </p:txBody>
      </p:sp>
      <p:grpSp>
        <p:nvGrpSpPr>
          <p:cNvPr id="14" name="Группа 13"/>
          <p:cNvGrpSpPr/>
          <p:nvPr/>
        </p:nvGrpSpPr>
        <p:grpSpPr>
          <a:xfrm>
            <a:off x="698075" y="3114163"/>
            <a:ext cx="963674" cy="492572"/>
            <a:chOff x="698075" y="3114163"/>
            <a:chExt cx="963674" cy="492572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075" y="3114163"/>
              <a:ext cx="963674" cy="492572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878064" y="3134836"/>
              <a:ext cx="6036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-1</a:t>
              </a:r>
              <a:endParaRPr lang="ru-RU" dirty="0"/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7654588" y="3066983"/>
            <a:ext cx="963613" cy="493713"/>
            <a:chOff x="698075" y="4584103"/>
            <a:chExt cx="963613" cy="493713"/>
          </a:xfrm>
        </p:grpSpPr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075" y="4584103"/>
              <a:ext cx="963613" cy="493713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896722" y="4646294"/>
              <a:ext cx="6036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-1</a:t>
              </a:r>
              <a:endParaRPr lang="ru-RU" dirty="0"/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698074" y="4567443"/>
            <a:ext cx="963613" cy="493713"/>
            <a:chOff x="7524328" y="3134836"/>
            <a:chExt cx="963613" cy="493713"/>
          </a:xfrm>
        </p:grpSpPr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4328" y="3134836"/>
              <a:ext cx="963613" cy="493713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7812360" y="3197026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+5</a:t>
              </a:r>
              <a:endParaRPr lang="ru-RU" dirty="0"/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7524327" y="4584103"/>
            <a:ext cx="963613" cy="493713"/>
            <a:chOff x="7524327" y="4584103"/>
            <a:chExt cx="963613" cy="493713"/>
          </a:xfrm>
        </p:grpSpPr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4327" y="4584103"/>
              <a:ext cx="963613" cy="493713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7812360" y="463419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-1</a:t>
              </a:r>
              <a:endParaRPr lang="ru-RU" dirty="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2065795" y="3009348"/>
            <a:ext cx="21320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крокодил</a:t>
            </a:r>
            <a:endParaRPr lang="ru-RU" sz="32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2447764" y="4538571"/>
            <a:ext cx="1368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волк</a:t>
            </a:r>
            <a:endParaRPr lang="ru-RU" sz="32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5142886" y="2959261"/>
            <a:ext cx="18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бегемот</a:t>
            </a:r>
            <a:endParaRPr lang="ru-RU" sz="32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5062696" y="4476381"/>
            <a:ext cx="1944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акула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2746837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40C0C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40C0C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62" y="2710456"/>
            <a:ext cx="2493963" cy="12747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764704"/>
            <a:ext cx="6512511" cy="11430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indent="0">
              <a:buNone/>
            </a:pPr>
            <a:r>
              <a:rPr lang="ru-RU" spc="50" dirty="0" smtClean="0">
                <a:ln w="11430"/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Кто живет в воде?</a:t>
            </a:r>
            <a:endParaRPr lang="ru-RU" spc="50" dirty="0">
              <a:ln w="11430"/>
              <a:solidFill>
                <a:srgbClr val="FFC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810668" y="2748381"/>
            <a:ext cx="2448272" cy="1224136"/>
          </a:xfrm>
          <a:prstGeom prst="rect">
            <a:avLst/>
          </a:prstGeom>
          <a:solidFill>
            <a:srgbClr val="D9DDF3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542" y="4193579"/>
            <a:ext cx="2493963" cy="12747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680" y="4181475"/>
            <a:ext cx="2493963" cy="12747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949280"/>
            <a:ext cx="1800200" cy="611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трелка вправо 5"/>
          <p:cNvSpPr/>
          <p:nvPr/>
        </p:nvSpPr>
        <p:spPr>
          <a:xfrm>
            <a:off x="7302505" y="5931157"/>
            <a:ext cx="1445959" cy="648072"/>
          </a:xfrm>
          <a:prstGeom prst="rightArrow">
            <a:avLst/>
          </a:prstGeom>
          <a:solidFill>
            <a:srgbClr val="CDD4E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31208" y="6000156"/>
            <a:ext cx="16926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Подсчет баллов</a:t>
            </a:r>
            <a:endParaRPr lang="ru-RU" sz="1600" dirty="0"/>
          </a:p>
        </p:txBody>
      </p:sp>
      <p:sp>
        <p:nvSpPr>
          <p:cNvPr id="8" name="TextBox 7">
            <a:hlinkClick r:id="rId6" action="ppaction://hlinksldjump"/>
          </p:cNvPr>
          <p:cNvSpPr txBox="1"/>
          <p:nvPr/>
        </p:nvSpPr>
        <p:spPr>
          <a:xfrm>
            <a:off x="7394065" y="6085916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mtClean="0"/>
              <a:t>Далее</a:t>
            </a:r>
            <a:endParaRPr lang="ru-RU" dirty="0"/>
          </a:p>
        </p:txBody>
      </p:sp>
      <p:grpSp>
        <p:nvGrpSpPr>
          <p:cNvPr id="14" name="Группа 13"/>
          <p:cNvGrpSpPr/>
          <p:nvPr/>
        </p:nvGrpSpPr>
        <p:grpSpPr>
          <a:xfrm>
            <a:off x="7524266" y="3101552"/>
            <a:ext cx="963674" cy="492572"/>
            <a:chOff x="698075" y="3114163"/>
            <a:chExt cx="963674" cy="492572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075" y="3114163"/>
              <a:ext cx="963674" cy="492572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878064" y="3134836"/>
              <a:ext cx="6036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-1</a:t>
              </a:r>
              <a:endParaRPr lang="ru-RU" dirty="0"/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698075" y="4584103"/>
            <a:ext cx="963613" cy="493713"/>
            <a:chOff x="698075" y="4584103"/>
            <a:chExt cx="963613" cy="493713"/>
          </a:xfrm>
        </p:grpSpPr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075" y="4584103"/>
              <a:ext cx="963613" cy="493713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896722" y="4646294"/>
              <a:ext cx="6036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-1</a:t>
              </a:r>
              <a:endParaRPr lang="ru-RU" dirty="0"/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698074" y="3244700"/>
            <a:ext cx="963613" cy="493713"/>
            <a:chOff x="7524328" y="3134836"/>
            <a:chExt cx="963613" cy="493713"/>
          </a:xfrm>
        </p:grpSpPr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4328" y="3134836"/>
              <a:ext cx="963613" cy="493713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7812360" y="3197026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+5</a:t>
              </a:r>
              <a:endParaRPr lang="ru-RU" dirty="0"/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7524327" y="4584103"/>
            <a:ext cx="963613" cy="493713"/>
            <a:chOff x="7524327" y="4584103"/>
            <a:chExt cx="963613" cy="493713"/>
          </a:xfrm>
        </p:grpSpPr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4327" y="4584103"/>
              <a:ext cx="963613" cy="493713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7812360" y="463419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-1</a:t>
              </a:r>
              <a:endParaRPr lang="ru-RU" dirty="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5097636" y="3040775"/>
            <a:ext cx="1915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Попугай</a:t>
            </a:r>
            <a:endParaRPr lang="ru-RU" sz="32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2051720" y="3033707"/>
            <a:ext cx="2160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Осьминог</a:t>
            </a:r>
            <a:endParaRPr lang="ru-RU" sz="32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2267744" y="4476381"/>
            <a:ext cx="18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Курица</a:t>
            </a:r>
            <a:endParaRPr lang="ru-RU" sz="32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5301364" y="4476381"/>
            <a:ext cx="1944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Олень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1214749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40C0C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40C0C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102" y="4193579"/>
            <a:ext cx="2493963" cy="12747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5" y="764704"/>
            <a:ext cx="8150656" cy="11430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indent="0">
              <a:buNone/>
            </a:pPr>
            <a:r>
              <a:rPr lang="ru-RU" spc="50" dirty="0" smtClean="0">
                <a:ln w="11430"/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Кто живет на Северном полюсе?</a:t>
            </a:r>
            <a:endParaRPr lang="ru-RU" spc="50" dirty="0">
              <a:ln w="11430"/>
              <a:solidFill>
                <a:srgbClr val="FFC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07704" y="2689669"/>
            <a:ext cx="2448272" cy="1224136"/>
          </a:xfrm>
          <a:prstGeom prst="rect">
            <a:avLst/>
          </a:prstGeom>
          <a:solidFill>
            <a:srgbClr val="D9DDF3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326" y="2664354"/>
            <a:ext cx="2493963" cy="12747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680" y="4181475"/>
            <a:ext cx="2493963" cy="12747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949280"/>
            <a:ext cx="1800200" cy="611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трелка вправо 5">
            <a:hlinkClick r:id="rId4" action="ppaction://hlinksldjump"/>
          </p:cNvPr>
          <p:cNvSpPr/>
          <p:nvPr/>
        </p:nvSpPr>
        <p:spPr>
          <a:xfrm>
            <a:off x="7302505" y="5931157"/>
            <a:ext cx="1445959" cy="648072"/>
          </a:xfrm>
          <a:prstGeom prst="rightArrow">
            <a:avLst/>
          </a:prstGeom>
          <a:solidFill>
            <a:srgbClr val="CDD4E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31208" y="6000156"/>
            <a:ext cx="16926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Подсчет баллов</a:t>
            </a:r>
            <a:endParaRPr lang="ru-RU" sz="1600" dirty="0"/>
          </a:p>
        </p:txBody>
      </p:sp>
      <p:sp>
        <p:nvSpPr>
          <p:cNvPr id="8" name="TextBox 7">
            <a:hlinkClick r:id="rId4" action="ppaction://hlinksldjump"/>
          </p:cNvPr>
          <p:cNvSpPr txBox="1"/>
          <p:nvPr/>
        </p:nvSpPr>
        <p:spPr>
          <a:xfrm>
            <a:off x="7394065" y="6085916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Далее</a:t>
            </a:r>
            <a:endParaRPr lang="ru-RU" dirty="0"/>
          </a:p>
        </p:txBody>
      </p:sp>
      <p:grpSp>
        <p:nvGrpSpPr>
          <p:cNvPr id="14" name="Группа 13"/>
          <p:cNvGrpSpPr/>
          <p:nvPr/>
        </p:nvGrpSpPr>
        <p:grpSpPr>
          <a:xfrm>
            <a:off x="698075" y="3114163"/>
            <a:ext cx="963674" cy="492572"/>
            <a:chOff x="698075" y="3114163"/>
            <a:chExt cx="963674" cy="492572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075" y="3114163"/>
              <a:ext cx="963674" cy="492572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878064" y="3134836"/>
              <a:ext cx="6036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-1</a:t>
              </a:r>
              <a:endParaRPr lang="ru-RU" dirty="0"/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698075" y="4584103"/>
            <a:ext cx="963613" cy="493713"/>
            <a:chOff x="698075" y="4584103"/>
            <a:chExt cx="963613" cy="493713"/>
          </a:xfrm>
        </p:grpSpPr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075" y="4584103"/>
              <a:ext cx="963613" cy="493713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896722" y="4646294"/>
              <a:ext cx="6036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-1</a:t>
              </a:r>
              <a:endParaRPr lang="ru-RU" dirty="0"/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7615888" y="4696712"/>
            <a:ext cx="963613" cy="493713"/>
            <a:chOff x="7524328" y="3134836"/>
            <a:chExt cx="963613" cy="493713"/>
          </a:xfrm>
        </p:grpSpPr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4328" y="3134836"/>
              <a:ext cx="963613" cy="493713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7812360" y="3197026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+5</a:t>
              </a:r>
              <a:endParaRPr lang="ru-RU" dirty="0"/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7654588" y="3100411"/>
            <a:ext cx="963613" cy="493713"/>
            <a:chOff x="7524327" y="4584103"/>
            <a:chExt cx="963613" cy="493713"/>
          </a:xfrm>
        </p:grpSpPr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4327" y="4584103"/>
              <a:ext cx="963613" cy="493713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7812360" y="463419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-1</a:t>
              </a:r>
              <a:endParaRPr lang="ru-RU" dirty="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2267744" y="3009347"/>
            <a:ext cx="1844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Овечка</a:t>
            </a:r>
            <a:endParaRPr lang="ru-RU" sz="32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5532899" y="4545185"/>
            <a:ext cx="1368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Морж</a:t>
            </a:r>
            <a:endParaRPr lang="ru-RU" sz="32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2267744" y="4476381"/>
            <a:ext cx="18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Сова</a:t>
            </a:r>
            <a:endParaRPr lang="ru-RU" sz="32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5086009" y="3009346"/>
            <a:ext cx="2216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Скорпион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3815792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40C0C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40C0C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6298" y="239495"/>
            <a:ext cx="6512511" cy="114300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Подсчет баллов</a:t>
            </a:r>
            <a:endParaRPr lang="ru-RU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539552" y="4989472"/>
            <a:ext cx="1584176" cy="576064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Ко 2 слайду</a:t>
            </a:r>
            <a:endParaRPr lang="ru-RU" dirty="0"/>
          </a:p>
        </p:txBody>
      </p:sp>
      <p:sp>
        <p:nvSpPr>
          <p:cNvPr id="5" name="Прямоугольник 4">
            <a:hlinkClick r:id="rId4" action="ppaction://hlinksldjump"/>
          </p:cNvPr>
          <p:cNvSpPr/>
          <p:nvPr/>
        </p:nvSpPr>
        <p:spPr>
          <a:xfrm>
            <a:off x="2483768" y="5015368"/>
            <a:ext cx="1584176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 3 </a:t>
            </a:r>
            <a:r>
              <a:rPr lang="ru-RU" dirty="0" smtClean="0">
                <a:hlinkClick r:id="rId4" action="ppaction://hlinksldjump"/>
              </a:rPr>
              <a:t>слайду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19416" y="5836056"/>
            <a:ext cx="1584176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 </a:t>
            </a:r>
            <a:r>
              <a:rPr lang="ru-RU" dirty="0" smtClean="0">
                <a:solidFill>
                  <a:schemeClr val="bg1"/>
                </a:solidFill>
              </a:rPr>
              <a:t>4 </a:t>
            </a:r>
            <a:r>
              <a:rPr lang="ru-RU" dirty="0" smtClean="0">
                <a:solidFill>
                  <a:schemeClr val="bg1"/>
                </a:solidFill>
                <a:hlinkClick r:id="rId5" action="ppaction://hlinksldjump"/>
              </a:rPr>
              <a:t>слайду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483768" y="5836056"/>
            <a:ext cx="1584176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 5 </a:t>
            </a:r>
            <a:r>
              <a:rPr lang="ru-RU" dirty="0" smtClean="0">
                <a:solidFill>
                  <a:schemeClr val="bg1"/>
                </a:solidFill>
                <a:hlinkClick r:id="rId6" action="ppaction://hlinksldjump"/>
              </a:rPr>
              <a:t>слайду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299979" y="1288717"/>
            <a:ext cx="812224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+5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31640" y="2141401"/>
            <a:ext cx="792088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-1</a:t>
            </a:r>
            <a:endParaRPr lang="ru-RU" dirty="0"/>
          </a:p>
        </p:txBody>
      </p:sp>
      <p:sp>
        <p:nvSpPr>
          <p:cNvPr id="10" name="Стрелка вправо 9">
            <a:hlinkClick r:id="rId7" action="ppaction://hlinksldjump"/>
          </p:cNvPr>
          <p:cNvSpPr/>
          <p:nvPr/>
        </p:nvSpPr>
        <p:spPr>
          <a:xfrm>
            <a:off x="7092280" y="6237312"/>
            <a:ext cx="1728192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 начало</a:t>
            </a:r>
            <a:r>
              <a:rPr lang="ru-RU" dirty="0" smtClean="0">
                <a:hlinkClick r:id="rId7" action="ppaction://hlinksldjump"/>
              </a:rPr>
              <a:t> </a:t>
            </a:r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176" y="1301329"/>
            <a:ext cx="828675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660" y="1286088"/>
            <a:ext cx="828675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929" y="1262734"/>
            <a:ext cx="828675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659" y="2140659"/>
            <a:ext cx="811213" cy="66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577" y="2017875"/>
            <a:ext cx="811213" cy="66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729" y="3760788"/>
            <a:ext cx="811213" cy="66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730" y="2947825"/>
            <a:ext cx="811213" cy="66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651" y="3760788"/>
            <a:ext cx="811213" cy="66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5" name="Picture 1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515" y="2958778"/>
            <a:ext cx="811213" cy="66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6" name="Picture 1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176" y="2046697"/>
            <a:ext cx="811213" cy="66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7" name="Picture 1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680" y="3624135"/>
            <a:ext cx="811213" cy="66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8" name="Picture 2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392" y="3612989"/>
            <a:ext cx="811213" cy="66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9" name="Picture 2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6254" y="2838270"/>
            <a:ext cx="811213" cy="66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0" name="Picture 2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857" y="2805822"/>
            <a:ext cx="811213" cy="66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452926" y="1402103"/>
            <a:ext cx="470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+5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67973" y="1427186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+5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37025" y="1428087"/>
            <a:ext cx="545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+5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83768" y="2280771"/>
            <a:ext cx="439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-1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18542" y="3120928"/>
            <a:ext cx="547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-1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29092" y="3076413"/>
            <a:ext cx="470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-1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48521" y="3908820"/>
            <a:ext cx="5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-1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29092" y="3908820"/>
            <a:ext cx="396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-1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304014" y="2165790"/>
            <a:ext cx="603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-1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355309" y="2194612"/>
            <a:ext cx="445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-1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306656" y="2936262"/>
            <a:ext cx="405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-1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390670" y="2950619"/>
            <a:ext cx="550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-1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280216" y="3772051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-1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393368" y="3772051"/>
            <a:ext cx="449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-1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857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40C0C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40C0C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40C0C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40C0C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0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40C0C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0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0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0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0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0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0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7" dur="2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0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0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4" dur="20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0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0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0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1" dur="20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0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0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000" fill="hold"/>
                                        <p:tgtEl>
                                          <p:spTgt spid="20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98" dur="2000" fill="hold"/>
                                        <p:tgtEl>
                                          <p:spTgt spid="20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20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6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9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0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2000" fill="hold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5" dur="2000" fill="hold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2000" fill="hold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8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0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1" dur="20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2" dur="20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3" dur="20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7" y="81608"/>
            <a:ext cx="6480720" cy="827112"/>
          </a:xfrm>
          <a:effectLst/>
        </p:spPr>
        <p:txBody>
          <a:bodyPr/>
          <a:lstStyle/>
          <a:p>
            <a:pPr marL="0" indent="0" algn="ctr">
              <a:buNone/>
            </a:pPr>
            <a:r>
              <a:rPr lang="ru-RU" sz="44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Правила</a:t>
            </a:r>
            <a:endParaRPr lang="ru-RU" sz="44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4448" y="1052736"/>
            <a:ext cx="849694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/>
              <a:t>В игре учувствуют две команда. Порядок ответов устанавливается по жеребьевке.</a:t>
            </a:r>
          </a:p>
          <a:p>
            <a:pPr algn="just"/>
            <a:r>
              <a:rPr lang="ru-RU" sz="1600" dirty="0" smtClean="0"/>
              <a:t>С помощью кнопки перехода «Далее», «В начало», «Ко второму слайду», «К 3 слайду» и т.д. осуществляется навигация в игре, т.е. Вы переходите к указанному на кнопке слайду.</a:t>
            </a:r>
          </a:p>
          <a:p>
            <a:pPr marL="342900" indent="-342900" algn="just">
              <a:buAutoNum type="arabicPeriod"/>
            </a:pPr>
            <a:r>
              <a:rPr lang="ru-RU" sz="1600" dirty="0" smtClean="0"/>
              <a:t>На титульном слайде нажмите на кнопку «Далее» и перейдите ко второму слайду.</a:t>
            </a:r>
          </a:p>
          <a:p>
            <a:pPr marL="342900" indent="-342900" algn="just">
              <a:buAutoNum type="arabicPeriod"/>
            </a:pPr>
            <a:r>
              <a:rPr lang="ru-RU" sz="1600" dirty="0" smtClean="0"/>
              <a:t>На втором слайде </a:t>
            </a:r>
            <a:r>
              <a:rPr lang="ru-RU" sz="1600" dirty="0" err="1" smtClean="0"/>
              <a:t>слайде</a:t>
            </a:r>
            <a:r>
              <a:rPr lang="ru-RU" sz="1600" dirty="0" smtClean="0"/>
              <a:t> прочитайте внимательно вопрос, выберите правильный ответ, щелкните по нему </a:t>
            </a:r>
            <a:r>
              <a:rPr lang="ru-RU" sz="1600" u="sng" dirty="0" smtClean="0"/>
              <a:t>два раза </a:t>
            </a:r>
            <a:r>
              <a:rPr lang="ru-RU" sz="1600" dirty="0" smtClean="0"/>
              <a:t>левой клавиши мыши. Если ответ верный, появится балл +5. Если ошибка, то появится -1. В данном случае, вам необходимо выбрать следующий ответ, и так до тех пор, пока не осуществите правильный выбор.</a:t>
            </a:r>
          </a:p>
          <a:p>
            <a:pPr marL="342900" indent="-342900" algn="just">
              <a:buAutoNum type="arabicPeriod"/>
            </a:pPr>
            <a:r>
              <a:rPr lang="ru-RU" sz="1600" dirty="0" smtClean="0"/>
              <a:t>После правильного выбора нажмите на кнопку «Подсчет баллов». Вы переместитесь на слайд «Подсчет баллов», где необходимо щелкнуть </a:t>
            </a:r>
            <a:r>
              <a:rPr lang="ru-RU" sz="1600" u="sng" dirty="0" smtClean="0"/>
              <a:t>два раза  </a:t>
            </a:r>
            <a:r>
              <a:rPr lang="ru-RU" sz="1600" dirty="0" smtClean="0"/>
              <a:t>по кнопкам, баллы которых соответствуют баллам второго слайда. Первая команда вносит результаты в первый столбик, вторая команда, во второй.</a:t>
            </a:r>
          </a:p>
          <a:p>
            <a:pPr marL="342900" indent="-342900" algn="just">
              <a:buAutoNum type="arabicPeriod"/>
            </a:pPr>
            <a:r>
              <a:rPr lang="ru-RU" sz="1600" dirty="0" smtClean="0"/>
              <a:t>Перейдите по кнопкам перехода ко второму слайду, если хотите просмотреть результаты или к 3 слайду для продолжения игры.</a:t>
            </a:r>
          </a:p>
          <a:p>
            <a:pPr marL="342900" indent="-342900" algn="just">
              <a:buAutoNum type="arabicPeriod"/>
            </a:pPr>
            <a:r>
              <a:rPr lang="ru-RU" sz="1600" dirty="0" smtClean="0"/>
              <a:t>С 3,4 и т.д. слайдами действия осуществляются по аналогии с действиями, относящимися ко 2 слайду (пункты 2,3).</a:t>
            </a:r>
          </a:p>
          <a:p>
            <a:pPr marL="342900" indent="-342900" algn="just">
              <a:buAutoNum type="arabicPeriod"/>
            </a:pPr>
            <a:r>
              <a:rPr lang="ru-RU" sz="1600" dirty="0" smtClean="0"/>
              <a:t>В конце игры-викторины подсчитайте количество набранных баллов на слайде «Подсчет баллов». </a:t>
            </a:r>
          </a:p>
          <a:p>
            <a:pPr marL="342900" indent="-342900" algn="just">
              <a:buAutoNum type="arabicPeriod"/>
            </a:pPr>
            <a:r>
              <a:rPr lang="ru-RU" sz="1600" dirty="0" smtClean="0"/>
              <a:t>Выйдите из игры, нажав клавишу «</a:t>
            </a:r>
            <a:r>
              <a:rPr lang="en-US" sz="1600" dirty="0" smtClean="0"/>
              <a:t>ESC</a:t>
            </a:r>
            <a:r>
              <a:rPr lang="ru-RU" sz="1600" dirty="0" smtClean="0"/>
              <a:t>»на клавиатуре.</a:t>
            </a:r>
          </a:p>
        </p:txBody>
      </p:sp>
    </p:spTree>
    <p:extLst>
      <p:ext uri="{BB962C8B-B14F-4D97-AF65-F5344CB8AC3E}">
        <p14:creationId xmlns:p14="http://schemas.microsoft.com/office/powerpoint/2010/main" val="89159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sz="5300" b="1" dirty="0" smtClean="0">
                <a:solidFill>
                  <a:srgbClr val="C00000"/>
                </a:solidFill>
              </a:rPr>
              <a:t>Интерактивная игра-викторина</a:t>
            </a:r>
            <a:r>
              <a:rPr lang="ru-RU" sz="5300" b="1" dirty="0" smtClean="0"/>
              <a:t/>
            </a:r>
            <a:br>
              <a:rPr lang="ru-RU" sz="5300" b="1" dirty="0" smtClean="0"/>
            </a:br>
            <a:r>
              <a:rPr lang="ru-RU" sz="5300" b="1" dirty="0" smtClean="0">
                <a:solidFill>
                  <a:srgbClr val="006600"/>
                </a:solidFill>
              </a:rPr>
              <a:t>«Угадай птицу по голосу»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45241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530</TotalTime>
  <Words>490</Words>
  <Application>Microsoft Office PowerPoint</Application>
  <PresentationFormat>Экран (4:3)</PresentationFormat>
  <Paragraphs>114</Paragraphs>
  <Slides>15</Slides>
  <Notes>1</Notes>
  <HiddenSlides>0</HiddenSlides>
  <MMClips>4</MMClips>
  <ScaleCrop>false</ScaleCrop>
  <HeadingPairs>
    <vt:vector size="4" baseType="variant">
      <vt:variant>
        <vt:lpstr>Тема</vt:lpstr>
      </vt:variant>
      <vt:variant>
        <vt:i4>8</vt:i4>
      </vt:variant>
      <vt:variant>
        <vt:lpstr>Заголовки слайдов</vt:lpstr>
      </vt:variant>
      <vt:variant>
        <vt:i4>15</vt:i4>
      </vt:variant>
    </vt:vector>
  </HeadingPairs>
  <TitlesOfParts>
    <vt:vector size="23" baseType="lpstr">
      <vt:lpstr>Воздушный поток</vt:lpstr>
      <vt:lpstr>Тема Office</vt:lpstr>
      <vt:lpstr>1_Тема Office</vt:lpstr>
      <vt:lpstr>2_Тема Office</vt:lpstr>
      <vt:lpstr>3_Тема Office</vt:lpstr>
      <vt:lpstr>4_Тема Office</vt:lpstr>
      <vt:lpstr>5_Тема Office</vt:lpstr>
      <vt:lpstr>6_Тема Office</vt:lpstr>
      <vt:lpstr>Интерактивная игра-викторина  для детей от 4 лет «Кто где живет?» «Угадай птицу по голосу»  </vt:lpstr>
      <vt:lpstr>«Кто где живет?» </vt:lpstr>
      <vt:lpstr>Кто живет в Африке?</vt:lpstr>
      <vt:lpstr>Кто живет в лесу?</vt:lpstr>
      <vt:lpstr>Кто живет в воде?</vt:lpstr>
      <vt:lpstr>Кто живет на Северном полюсе?</vt:lpstr>
      <vt:lpstr>Подсчет баллов</vt:lpstr>
      <vt:lpstr>Правила</vt:lpstr>
      <vt:lpstr>Интерактивная игра-викторина «Угадай птицу по голосу» </vt:lpstr>
      <vt:lpstr>Правила игры</vt:lpstr>
      <vt:lpstr>1. Задание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Windows User</dc:creator>
  <cp:lastModifiedBy>Windows User</cp:lastModifiedBy>
  <cp:revision>50</cp:revision>
  <dcterms:created xsi:type="dcterms:W3CDTF">2018-03-15T08:15:56Z</dcterms:created>
  <dcterms:modified xsi:type="dcterms:W3CDTF">2020-04-28T19:43:30Z</dcterms:modified>
</cp:coreProperties>
</file>