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59" r:id="rId5"/>
    <p:sldId id="262" r:id="rId6"/>
    <p:sldId id="264" r:id="rId7"/>
    <p:sldId id="266" r:id="rId8"/>
    <p:sldId id="260" r:id="rId9"/>
    <p:sldId id="263" r:id="rId10"/>
    <p:sldId id="268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656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8" name="Picture 6" descr="https://fsd.multiurok.ru/html/2017/08/02/s_598174429c298/img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428728" y="2143117"/>
            <a:ext cx="6143668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chemeClr val="bg1"/>
                </a:solidFill>
              </a:rPr>
              <a:t>МБДОУ «Умка» МО </a:t>
            </a:r>
            <a:r>
              <a:rPr lang="ru-RU" sz="2400" dirty="0" err="1" smtClean="0">
                <a:solidFill>
                  <a:schemeClr val="bg1"/>
                </a:solidFill>
              </a:rPr>
              <a:t>г.Губкинский</a:t>
            </a:r>
            <a:endParaRPr lang="ru-RU" sz="2400" dirty="0" smtClean="0">
              <a:solidFill>
                <a:schemeClr val="bg1"/>
              </a:solidFill>
            </a:endParaRPr>
          </a:p>
          <a:p>
            <a:pPr algn="ctr"/>
            <a:r>
              <a:rPr lang="ru-RU" sz="2400" dirty="0" smtClean="0">
                <a:solidFill>
                  <a:schemeClr val="bg1"/>
                </a:solidFill>
              </a:rPr>
              <a:t>Родительский клуб </a:t>
            </a:r>
          </a:p>
          <a:p>
            <a:pPr algn="ctr"/>
            <a:endParaRPr lang="ru-RU" sz="2800" dirty="0" smtClean="0"/>
          </a:p>
          <a:p>
            <a:pPr algn="ctr"/>
            <a:r>
              <a:rPr lang="ru-RU" sz="2800" dirty="0" smtClean="0">
                <a:solidFill>
                  <a:srgbClr val="FFC000"/>
                </a:solidFill>
              </a:rPr>
              <a:t>Тема : «Современные подходы к школьной готовности»</a:t>
            </a:r>
          </a:p>
          <a:p>
            <a:pPr algn="ctr"/>
            <a:endParaRPr lang="ru-RU" sz="2800" dirty="0" smtClean="0"/>
          </a:p>
          <a:p>
            <a:pPr algn="ctr"/>
            <a:endParaRPr lang="ru-RU" sz="2800" dirty="0" smtClean="0"/>
          </a:p>
          <a:p>
            <a:pPr algn="ctr"/>
            <a:endParaRPr lang="ru-RU" sz="2800" dirty="0" smtClean="0"/>
          </a:p>
          <a:p>
            <a:pPr algn="ctr"/>
            <a:r>
              <a:rPr lang="ru-RU" sz="2000" dirty="0" smtClean="0">
                <a:solidFill>
                  <a:schemeClr val="bg1"/>
                </a:solidFill>
              </a:rPr>
              <a:t>2019 г.</a:t>
            </a:r>
            <a:endParaRPr lang="ru-RU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avatars.mds.yandex.net/get-pdb/1823123/2a89428e-eaa5-4b5a-8982-868e96f7cdb7/s1200?webp=fals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28662" y="0"/>
            <a:ext cx="7215238" cy="134498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C00000"/>
                </a:solidFill>
              </a:rPr>
              <a:t>Практическая</a:t>
            </a:r>
            <a:r>
              <a:rPr lang="ru-RU" sz="3600" dirty="0" smtClean="0">
                <a:solidFill>
                  <a:srgbClr val="C00000"/>
                </a:solidFill>
              </a:rPr>
              <a:t> </a:t>
            </a:r>
            <a:r>
              <a:rPr lang="ru-RU" sz="2400" dirty="0" smtClean="0">
                <a:solidFill>
                  <a:srgbClr val="C00000"/>
                </a:solidFill>
              </a:rPr>
              <a:t>часть</a:t>
            </a:r>
            <a:endParaRPr lang="ru-RU" sz="1400" dirty="0" smtClean="0">
              <a:solidFill>
                <a:srgbClr val="C00000"/>
              </a:solidFill>
            </a:endParaRPr>
          </a:p>
          <a:p>
            <a:pPr algn="ctr"/>
            <a:r>
              <a:rPr lang="ru-RU" b="1" dirty="0" smtClean="0"/>
              <a:t>Собственный интерес:</a:t>
            </a:r>
            <a:endParaRPr lang="ru-RU" dirty="0" smtClean="0"/>
          </a:p>
          <a:p>
            <a:r>
              <a:rPr lang="ru-RU" dirty="0" smtClean="0"/>
              <a:t>-Я хочу нарисовать и подписать всех динозавров, которых знаю.</a:t>
            </a:r>
          </a:p>
          <a:p>
            <a:r>
              <a:rPr lang="ru-RU" dirty="0" smtClean="0"/>
              <a:t>-О! А давай вместе сделаем книгу.</a:t>
            </a:r>
          </a:p>
          <a:p>
            <a:r>
              <a:rPr lang="ru-RU" dirty="0" smtClean="0"/>
              <a:t>-Я на выходные посмотрел фильм и буду делать доклад  про  деньги.</a:t>
            </a:r>
          </a:p>
          <a:p>
            <a:pPr algn="ctr"/>
            <a:r>
              <a:rPr lang="ru-RU" b="1" dirty="0" smtClean="0"/>
              <a:t>   Планирование:</a:t>
            </a:r>
          </a:p>
          <a:p>
            <a:r>
              <a:rPr lang="ru-RU" dirty="0" smtClean="0"/>
              <a:t>- </a:t>
            </a:r>
            <a:r>
              <a:rPr lang="ru-RU" dirty="0" smtClean="0"/>
              <a:t>Настя, я хочу запланировать сделать поделку  из бисера, ты мне можешь рассказать как это сделать?</a:t>
            </a:r>
          </a:p>
          <a:p>
            <a:r>
              <a:rPr lang="ru-RU" dirty="0" smtClean="0"/>
              <a:t>-Я готов рассказать детям о насекомых, когда можно это сделать?</a:t>
            </a:r>
          </a:p>
          <a:p>
            <a:r>
              <a:rPr lang="ru-RU" dirty="0" smtClean="0"/>
              <a:t>-Я уже могу запланировать деление целого на части.</a:t>
            </a:r>
          </a:p>
          <a:p>
            <a:pPr algn="ctr"/>
            <a:r>
              <a:rPr lang="ru-RU" b="1" dirty="0" smtClean="0"/>
              <a:t>Окончание работы(переход)</a:t>
            </a:r>
            <a:endParaRPr lang="ru-RU" dirty="0" smtClean="0"/>
          </a:p>
          <a:p>
            <a:r>
              <a:rPr lang="ru-RU" dirty="0" smtClean="0"/>
              <a:t>-Подождите, я сейчас доделаю</a:t>
            </a:r>
          </a:p>
          <a:p>
            <a:r>
              <a:rPr lang="ru-RU" dirty="0" smtClean="0"/>
              <a:t>-Мне нужно еще…а потом я приду</a:t>
            </a:r>
          </a:p>
          <a:p>
            <a:r>
              <a:rPr lang="ru-RU" dirty="0" smtClean="0"/>
              <a:t>-Я сейчас пойду…,а потом вернусь и закончу</a:t>
            </a:r>
          </a:p>
          <a:p>
            <a:pPr algn="ctr"/>
            <a:r>
              <a:rPr lang="ru-RU" b="1" dirty="0" smtClean="0"/>
              <a:t>Рефлексия</a:t>
            </a:r>
            <a:endParaRPr lang="ru-RU" dirty="0" smtClean="0"/>
          </a:p>
          <a:p>
            <a:r>
              <a:rPr lang="ru-RU" dirty="0" smtClean="0"/>
              <a:t>-Я запланировал на сегодня «   » думал, будет сложно, а оказалось, что я уже делал, просто не знал, что так называется. Завтра сдам!</a:t>
            </a:r>
          </a:p>
          <a:p>
            <a:r>
              <a:rPr lang="ru-RU" dirty="0" smtClean="0"/>
              <a:t>-Я все время планирую по три дела, а успеваю только два</a:t>
            </a:r>
          </a:p>
          <a:p>
            <a:r>
              <a:rPr lang="ru-RU" dirty="0" smtClean="0"/>
              <a:t>-Мы с Гришей договорились, вместе делать доклад, и сегодня выбрали тему, а завтра будем читать, думаю, что в пятницу сделаем  и расскажем</a:t>
            </a:r>
            <a:endParaRPr lang="ru-RU" sz="2000" dirty="0" smtClean="0"/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sz="5400" dirty="0" smtClean="0">
              <a:solidFill>
                <a:srgbClr val="C00000"/>
              </a:solidFill>
            </a:endParaRPr>
          </a:p>
          <a:p>
            <a:endParaRPr lang="ru-RU" sz="5400" dirty="0" smtClean="0">
              <a:solidFill>
                <a:srgbClr val="C00000"/>
              </a:solidFill>
            </a:endParaRPr>
          </a:p>
          <a:p>
            <a:endParaRPr lang="ru-RU" sz="5400" dirty="0" smtClean="0">
              <a:solidFill>
                <a:srgbClr val="C00000"/>
              </a:solidFill>
            </a:endParaRPr>
          </a:p>
          <a:p>
            <a:endParaRPr lang="ru-RU" sz="5400" dirty="0" smtClean="0">
              <a:solidFill>
                <a:srgbClr val="C00000"/>
              </a:solidFill>
            </a:endParaRPr>
          </a:p>
          <a:p>
            <a:endParaRPr lang="ru-RU" sz="5400" dirty="0" smtClean="0">
              <a:solidFill>
                <a:srgbClr val="C00000"/>
              </a:solidFill>
            </a:endParaRPr>
          </a:p>
          <a:p>
            <a:endParaRPr lang="ru-RU" sz="5400" dirty="0" smtClean="0">
              <a:solidFill>
                <a:srgbClr val="C00000"/>
              </a:solidFill>
            </a:endParaRPr>
          </a:p>
          <a:p>
            <a:endParaRPr lang="ru-RU" sz="5400" dirty="0" smtClean="0">
              <a:solidFill>
                <a:srgbClr val="C00000"/>
              </a:solidFill>
            </a:endParaRPr>
          </a:p>
          <a:p>
            <a:endParaRPr lang="ru-RU" sz="5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avatars.mds.yandex.net/get-pdb/1823123/2a89428e-eaa5-4b5a-8982-868e96f7cdb7/s1200?webp=fals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000100" y="2571744"/>
            <a:ext cx="7715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C00000"/>
                </a:solidFill>
              </a:rPr>
              <a:t>     Спасибо за внимание !</a:t>
            </a:r>
            <a:endParaRPr lang="ru-RU" sz="4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avatars.mds.yandex.net/get-pdb/1823123/2a89428e-eaa5-4b5a-8982-868e96f7cdb7/s1200?webp=fals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071538" y="1142984"/>
            <a:ext cx="7429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285852" y="1214422"/>
            <a:ext cx="692948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                                 Вопросы  для рассмотрения .</a:t>
            </a:r>
          </a:p>
          <a:p>
            <a:pPr marL="342900" indent="-342900" algn="just">
              <a:buAutoNum type="arabicPeriod"/>
            </a:pPr>
            <a:r>
              <a:rPr lang="ru-RU" dirty="0" smtClean="0"/>
              <a:t>Цели и задачи клуба.</a:t>
            </a:r>
          </a:p>
          <a:p>
            <a:pPr marL="342900" indent="-342900" algn="just"/>
            <a:r>
              <a:rPr lang="ru-RU" dirty="0" smtClean="0"/>
              <a:t>2.Мини- лекторий на тему «Школьная готовность: её аспекты и особенности. Целевые ориентиры на этапе завершения дошкольного образования»</a:t>
            </a:r>
          </a:p>
          <a:p>
            <a:pPr marL="342900" indent="-342900" algn="just"/>
            <a:endParaRPr lang="ru-RU" dirty="0" smtClean="0"/>
          </a:p>
          <a:p>
            <a:pPr marL="342900" indent="-342900" algn="just"/>
            <a:r>
              <a:rPr lang="ru-RU" dirty="0" smtClean="0"/>
              <a:t>3.Анализ анкет родителей«Готовы ли вы отдать своего ребенка в школу?»</a:t>
            </a:r>
          </a:p>
          <a:p>
            <a:pPr marL="342900" indent="-342900" algn="just"/>
            <a:r>
              <a:rPr lang="ru-RU" dirty="0" smtClean="0"/>
              <a:t>4.Мотивация-как условие успешного обучения в школе.</a:t>
            </a:r>
          </a:p>
          <a:p>
            <a:pPr marL="342900" indent="-342900" algn="just"/>
            <a:r>
              <a:rPr lang="ru-RU" dirty="0" smtClean="0"/>
              <a:t>5. «</a:t>
            </a:r>
            <a:r>
              <a:rPr lang="ru-RU" dirty="0" err="1" smtClean="0"/>
              <a:t>Субъектность</a:t>
            </a:r>
            <a:r>
              <a:rPr lang="ru-RU" dirty="0" smtClean="0"/>
              <a:t> как образовательный результат.</a:t>
            </a:r>
          </a:p>
          <a:p>
            <a:pPr marL="342900" indent="-342900" algn="just"/>
            <a:r>
              <a:rPr lang="ru-RU" dirty="0" smtClean="0"/>
              <a:t>6.Демонстрация видеоматериала «Что я знаю о школе», выставка рисунков «Моя будущая школа».</a:t>
            </a:r>
          </a:p>
          <a:p>
            <a:pPr marL="342900" indent="-342900">
              <a:buAutoNum type="arabicPeriod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avatars.mds.yandex.net/get-pdb/1823123/2a89428e-eaa5-4b5a-8982-868e96f7cdb7/s1200?webp=fals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"/>
            <a:ext cx="9144000" cy="6000767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571604" y="357166"/>
            <a:ext cx="671517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b="1" dirty="0" smtClean="0"/>
          </a:p>
          <a:p>
            <a:r>
              <a:rPr lang="ru-RU" b="1" dirty="0" smtClean="0"/>
              <a:t>Родительский клуб: «Скоро в школу»</a:t>
            </a:r>
          </a:p>
          <a:p>
            <a:r>
              <a:rPr lang="ru-RU" b="1" dirty="0" smtClean="0"/>
              <a:t>Цель:</a:t>
            </a:r>
            <a:r>
              <a:rPr lang="ru-RU" dirty="0" smtClean="0"/>
              <a:t> повышение компетентности родителей по вопросам готовности детей к школьному обучению.</a:t>
            </a:r>
          </a:p>
          <a:p>
            <a:r>
              <a:rPr lang="ru-RU" b="1" dirty="0" smtClean="0"/>
              <a:t>Задачи:</a:t>
            </a:r>
          </a:p>
          <a:p>
            <a:r>
              <a:rPr lang="ru-RU" dirty="0" smtClean="0"/>
              <a:t> -Осуществить информационно-просветительскую работу по теме «Готовность детей к школе».</a:t>
            </a:r>
          </a:p>
          <a:p>
            <a:r>
              <a:rPr lang="ru-RU" dirty="0" smtClean="0"/>
              <a:t>- Познакомить родителей с элементами педагогической диагностики отдельных сторон готовности ребенка к школьному обучению, развивать знания и умения, связанные с формированием разных аспектов готовности к школе в условиях семьи.</a:t>
            </a:r>
          </a:p>
          <a:p>
            <a:r>
              <a:rPr lang="ru-RU" dirty="0" smtClean="0"/>
              <a:t>- Развивать осознанность педагогического воздействия родителей на детей в процессе повседневного общения.</a:t>
            </a:r>
          </a:p>
          <a:p>
            <a:r>
              <a:rPr lang="ru-RU" dirty="0" smtClean="0"/>
              <a:t> -Научить родителей решать психологические и педагогические проблемные ситуации, связанные с подготовкой и обучением детей в школе, оказывать им эмоциональную поддержку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avatars.mds.yandex.net/get-pdb/1823123/2a89428e-eaa5-4b5a-8982-868e96f7cdb7/s1200?webp=fals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2052" name="Picture 4" descr="https://fsd.multiurok.ru/html/2017/05/10/s_59135b0d048a3/img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0"/>
            <a:ext cx="71438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avatars.mds.yandex.net/get-pdb/1823123/2a89428e-eaa5-4b5a-8982-868e96f7cdb7/s1200?webp=fals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357290" y="642918"/>
            <a:ext cx="678661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rgbClr val="FF0000"/>
                </a:solidFill>
              </a:rPr>
              <a:t>«</a:t>
            </a:r>
            <a:r>
              <a:rPr lang="ru-RU" sz="3200" dirty="0" err="1" smtClean="0">
                <a:solidFill>
                  <a:srgbClr val="FF0000"/>
                </a:solidFill>
              </a:rPr>
              <a:t>Субъектность</a:t>
            </a:r>
            <a:r>
              <a:rPr lang="ru-RU" sz="3200" dirty="0" smtClean="0">
                <a:solidFill>
                  <a:srgbClr val="FF0000"/>
                </a:solidFill>
              </a:rPr>
              <a:t> как образовательный результат.</a:t>
            </a:r>
            <a:r>
              <a:rPr lang="ru-RU" sz="3200" dirty="0" smtClean="0"/>
              <a:t> </a:t>
            </a:r>
          </a:p>
          <a:p>
            <a:endParaRPr lang="ru-RU" dirty="0" smtClean="0"/>
          </a:p>
          <a:p>
            <a:r>
              <a:rPr lang="ru-RU" dirty="0" smtClean="0"/>
              <a:t>                               </a:t>
            </a:r>
            <a:r>
              <a:rPr lang="ru-RU" sz="2400" dirty="0" smtClean="0"/>
              <a:t>Описание  3</a:t>
            </a:r>
            <a:r>
              <a:rPr lang="en-US" sz="2400" dirty="0" smtClean="0"/>
              <a:t>D</a:t>
            </a:r>
            <a:r>
              <a:rPr lang="ru-RU" sz="2400" dirty="0" smtClean="0"/>
              <a:t> модель</a:t>
            </a:r>
            <a:endParaRPr lang="ru-RU" dirty="0" smtClean="0"/>
          </a:p>
          <a:p>
            <a:r>
              <a:rPr lang="ru-RU" dirty="0" smtClean="0">
                <a:solidFill>
                  <a:srgbClr val="FF0000"/>
                </a:solidFill>
              </a:rPr>
              <a:t>                                                 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                                                 </a:t>
            </a:r>
            <a:r>
              <a:rPr lang="ru-RU" dirty="0" err="1" smtClean="0"/>
              <a:t>Субъектность</a:t>
            </a:r>
            <a:endParaRPr lang="ru-RU" dirty="0" smtClean="0"/>
          </a:p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" name="Куб 4"/>
          <p:cNvSpPr/>
          <p:nvPr/>
        </p:nvSpPr>
        <p:spPr>
          <a:xfrm>
            <a:off x="3500430" y="3500438"/>
            <a:ext cx="1216152" cy="1216152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4714876" y="4357694"/>
            <a:ext cx="1714512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5400000" flipH="1" flipV="1">
            <a:off x="3321835" y="2964653"/>
            <a:ext cx="107157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10800000" flipV="1">
            <a:off x="2428860" y="4714884"/>
            <a:ext cx="1071570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786314" y="4714884"/>
            <a:ext cx="2928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Предметные умения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2643174" y="5715016"/>
            <a:ext cx="3286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Универсальные умения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avatars.mds.yandex.net/get-pdb/1823123/2a89428e-eaa5-4b5a-8982-868e96f7cdb7/s1200?webp=fals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357290" y="642918"/>
            <a:ext cx="678661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rgbClr val="FF0000"/>
                </a:solidFill>
              </a:rPr>
              <a:t>«</a:t>
            </a:r>
            <a:r>
              <a:rPr lang="ru-RU" sz="3200" dirty="0" err="1" smtClean="0">
                <a:solidFill>
                  <a:srgbClr val="FF0000"/>
                </a:solidFill>
              </a:rPr>
              <a:t>Субъектность</a:t>
            </a:r>
            <a:r>
              <a:rPr lang="ru-RU" sz="3200" dirty="0" smtClean="0">
                <a:solidFill>
                  <a:srgbClr val="FF0000"/>
                </a:solidFill>
              </a:rPr>
              <a:t> как образовательный результат.</a:t>
            </a:r>
            <a:r>
              <a:rPr lang="ru-RU" sz="3200" dirty="0" smtClean="0"/>
              <a:t> </a:t>
            </a:r>
          </a:p>
          <a:p>
            <a:endParaRPr lang="ru-RU" dirty="0" smtClean="0"/>
          </a:p>
          <a:p>
            <a:r>
              <a:rPr lang="ru-RU" dirty="0" smtClean="0"/>
              <a:t>                               </a:t>
            </a:r>
            <a:r>
              <a:rPr lang="ru-RU" sz="2400" dirty="0" smtClean="0"/>
              <a:t>Описание  3</a:t>
            </a:r>
            <a:r>
              <a:rPr lang="en-US" sz="2400" dirty="0" smtClean="0"/>
              <a:t>D</a:t>
            </a:r>
            <a:r>
              <a:rPr lang="ru-RU" sz="2400" dirty="0" smtClean="0"/>
              <a:t> модель</a:t>
            </a:r>
            <a:endParaRPr lang="ru-RU" dirty="0" smtClean="0"/>
          </a:p>
          <a:p>
            <a:r>
              <a:rPr lang="ru-RU" dirty="0" smtClean="0">
                <a:solidFill>
                  <a:srgbClr val="FF0000"/>
                </a:solidFill>
              </a:rPr>
              <a:t>                                                 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                                                 </a:t>
            </a:r>
            <a:r>
              <a:rPr lang="ru-RU" dirty="0" err="1" smtClean="0"/>
              <a:t>Субъектность</a:t>
            </a:r>
            <a:endParaRPr lang="ru-RU" dirty="0" smtClean="0"/>
          </a:p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786314" y="4714884"/>
            <a:ext cx="2928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Предметные умения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2643174" y="5715016"/>
            <a:ext cx="3286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Универсальные умения</a:t>
            </a:r>
            <a:endParaRPr lang="ru-RU" dirty="0"/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3786182" y="4429132"/>
            <a:ext cx="285752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avatars.mds.yandex.net/get-pdb/1823123/2a89428e-eaa5-4b5a-8982-868e96f7cdb7/s1200?webp=fals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357290" y="642918"/>
            <a:ext cx="678661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rgbClr val="FF0000"/>
                </a:solidFill>
              </a:rPr>
              <a:t>«</a:t>
            </a:r>
            <a:r>
              <a:rPr lang="ru-RU" sz="3200" dirty="0" err="1" smtClean="0">
                <a:solidFill>
                  <a:srgbClr val="FF0000"/>
                </a:solidFill>
              </a:rPr>
              <a:t>Субъектность</a:t>
            </a:r>
            <a:r>
              <a:rPr lang="ru-RU" sz="3200" dirty="0" smtClean="0">
                <a:solidFill>
                  <a:srgbClr val="FF0000"/>
                </a:solidFill>
              </a:rPr>
              <a:t> как образовательный результат.</a:t>
            </a:r>
            <a:r>
              <a:rPr lang="ru-RU" sz="3200" dirty="0" smtClean="0"/>
              <a:t> </a:t>
            </a:r>
          </a:p>
          <a:p>
            <a:endParaRPr lang="ru-RU" dirty="0" smtClean="0"/>
          </a:p>
          <a:p>
            <a:r>
              <a:rPr lang="ru-RU" dirty="0" smtClean="0"/>
              <a:t>                               </a:t>
            </a:r>
            <a:r>
              <a:rPr lang="ru-RU" sz="2400" dirty="0" smtClean="0"/>
              <a:t>Описание  3</a:t>
            </a:r>
            <a:r>
              <a:rPr lang="en-US" sz="2400" dirty="0" smtClean="0"/>
              <a:t>D</a:t>
            </a:r>
            <a:r>
              <a:rPr lang="ru-RU" sz="2400" dirty="0" smtClean="0"/>
              <a:t> модель</a:t>
            </a:r>
            <a:endParaRPr lang="ru-RU" dirty="0" smtClean="0"/>
          </a:p>
          <a:p>
            <a:r>
              <a:rPr lang="ru-RU" dirty="0" smtClean="0">
                <a:solidFill>
                  <a:srgbClr val="FF0000"/>
                </a:solidFill>
              </a:rPr>
              <a:t>                                                 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                                                 </a:t>
            </a:r>
            <a:r>
              <a:rPr lang="ru-RU" dirty="0" err="1" smtClean="0"/>
              <a:t>Субъектность</a:t>
            </a:r>
            <a:endParaRPr lang="ru-RU" dirty="0" smtClean="0"/>
          </a:p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" name="Куб 4"/>
          <p:cNvSpPr/>
          <p:nvPr/>
        </p:nvSpPr>
        <p:spPr>
          <a:xfrm>
            <a:off x="2428860" y="3857628"/>
            <a:ext cx="2359160" cy="1216152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4786314" y="4714884"/>
            <a:ext cx="2928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Предметные умения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2643174" y="5715016"/>
            <a:ext cx="3286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Универсальные умения</a:t>
            </a:r>
            <a:endParaRPr lang="ru-RU" dirty="0"/>
          </a:p>
        </p:txBody>
      </p:sp>
      <p:cxnSp>
        <p:nvCxnSpPr>
          <p:cNvPr id="12" name="Прямая со стрелкой 11"/>
          <p:cNvCxnSpPr/>
          <p:nvPr/>
        </p:nvCxnSpPr>
        <p:spPr>
          <a:xfrm rot="5400000" flipH="1" flipV="1">
            <a:off x="2714612" y="3857628"/>
            <a:ext cx="158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4857752" y="4786322"/>
            <a:ext cx="21431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rot="5400000">
            <a:off x="1428728" y="5072074"/>
            <a:ext cx="1000132" cy="1000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rot="5400000" flipH="1" flipV="1">
            <a:off x="2643174" y="3786190"/>
            <a:ext cx="14287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avatars.mds.yandex.net/get-pdb/1823123/2a89428e-eaa5-4b5a-8982-868e96f7cdb7/s1200?webp=fals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571604" y="1142985"/>
            <a:ext cx="6786610" cy="89562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Как научить детей учиться? </a:t>
            </a:r>
            <a:r>
              <a:rPr lang="ru-RU" sz="2400" dirty="0" smtClean="0"/>
              <a:t>1.Создание</a:t>
            </a:r>
            <a:r>
              <a:rPr lang="ru-RU" sz="2400" b="1" dirty="0" smtClean="0"/>
              <a:t> </a:t>
            </a:r>
            <a:r>
              <a:rPr lang="ru-RU" sz="2400" dirty="0" smtClean="0"/>
              <a:t>предметной среды в домашней обстановке для развития самостоятельности бытовой и учебной.</a:t>
            </a:r>
          </a:p>
          <a:p>
            <a:r>
              <a:rPr lang="ru-RU" sz="2400" dirty="0" smtClean="0"/>
              <a:t>2. Исследовательская, проектная деятельность как работа с собственными интересами и творческими начинаниями.</a:t>
            </a:r>
          </a:p>
          <a:p>
            <a:r>
              <a:rPr lang="ru-RU" sz="2400" dirty="0" smtClean="0"/>
              <a:t>3.Круг или беседа планирования утром на день и рефлективный в конце дня по результатам дня, недели группой или индивидуально. 4.Формирование традиций, норм и правил.</a:t>
            </a:r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3600" dirty="0" smtClean="0"/>
          </a:p>
          <a:p>
            <a:endParaRPr lang="ru-RU" sz="3600" dirty="0" smtClean="0"/>
          </a:p>
          <a:p>
            <a:endParaRPr lang="ru-RU" sz="3600" dirty="0" smtClean="0"/>
          </a:p>
          <a:p>
            <a:endParaRPr lang="ru-RU" sz="3600" dirty="0" smtClean="0"/>
          </a:p>
          <a:p>
            <a:endParaRPr lang="ru-RU" sz="3600" dirty="0" smtClean="0"/>
          </a:p>
          <a:p>
            <a:endParaRPr lang="ru-RU" sz="3600" dirty="0" smtClean="0"/>
          </a:p>
          <a:p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avatars.mds.yandex.net/get-pdb/1823123/2a89428e-eaa5-4b5a-8982-868e96f7cdb7/s1200?webp=fals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285852" y="1785926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rgbClr val="C00000"/>
                </a:solidFill>
              </a:rPr>
              <a:t>Практическая часть</a:t>
            </a:r>
            <a:endParaRPr lang="ru-RU" sz="5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408</Words>
  <PresentationFormat>Экран (4:3)</PresentationFormat>
  <Paragraphs>86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Пользователь Windows</cp:lastModifiedBy>
  <cp:revision>21</cp:revision>
  <dcterms:created xsi:type="dcterms:W3CDTF">2019-11-24T05:14:20Z</dcterms:created>
  <dcterms:modified xsi:type="dcterms:W3CDTF">2019-12-01T04:56:57Z</dcterms:modified>
</cp:coreProperties>
</file>