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57" r:id="rId4"/>
    <p:sldId id="259" r:id="rId5"/>
    <p:sldId id="260" r:id="rId6"/>
    <p:sldId id="258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9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8" r:id="rId41"/>
    <p:sldId id="299" r:id="rId42"/>
    <p:sldId id="301" r:id="rId43"/>
    <p:sldId id="302" r:id="rId44"/>
    <p:sldId id="303" r:id="rId45"/>
    <p:sldId id="305" r:id="rId46"/>
    <p:sldId id="30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0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9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9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8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7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3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5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2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6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4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4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FCD08-A709-43B9-B599-7FC9F98E599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46276A-8873-4929-9176-5CAF930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5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ege.sdamgia.ru/test?theme=205" TargetMode="External"/><Relationship Id="rId2" Type="http://schemas.openxmlformats.org/officeDocument/2006/relationships/hyperlink" Target="https://4ege.ru/russkiy/58138-teoriya-k-zadaniyu-8-ege-po-russkomu-yazyk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ge-helper.ru/ege/teorija/714-zadanie-8-teorija-ege-2019-po-russkomu-jazyk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8731" y="1871131"/>
            <a:ext cx="7445829" cy="1515533"/>
          </a:xfrm>
        </p:spPr>
        <p:txBody>
          <a:bodyPr/>
          <a:lstStyle/>
          <a:p>
            <a:r>
              <a:rPr lang="ru-RU" dirty="0" smtClean="0"/>
              <a:t>Задание 8 </a:t>
            </a:r>
            <a:br>
              <a:rPr lang="ru-RU" dirty="0" smtClean="0"/>
            </a:br>
            <a:r>
              <a:rPr lang="ru-RU" sz="4400" dirty="0" smtClean="0"/>
              <a:t>ЕГЭ по русскому языку 2020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"Синтаксические нормы: нормы согласования и </a:t>
            </a:r>
            <a:r>
              <a:rPr lang="ru-RU" b="1" dirty="0" smtClean="0"/>
              <a:t>управления»</a:t>
            </a:r>
          </a:p>
          <a:p>
            <a:r>
              <a:rPr lang="ru-RU" sz="1300" dirty="0" smtClean="0"/>
              <a:t>Составитель: учитель русского языка и литературы Парфенова Л.А.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998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2.Предложения </a:t>
            </a:r>
            <a:r>
              <a:rPr lang="ru-RU" b="1" dirty="0">
                <a:solidFill>
                  <a:srgbClr val="C00000"/>
                </a:solidFill>
              </a:rPr>
              <a:t>с причастным оборотом. 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731" y="2551837"/>
            <a:ext cx="10598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rgbClr val="1A1A1A"/>
                </a:solidFill>
                <a:effectLst/>
                <a:latin typeface="GothaPro"/>
              </a:rPr>
              <a:t>Причастие с определяемым словом должно быть согласовано в роде, числе и падеже.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rgbClr val="1A1A1A"/>
                </a:solidFill>
                <a:effectLst/>
                <a:latin typeface="GothaPro"/>
              </a:rPr>
              <a:t>Определяемое слово не должно входить в причастный оборот.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rgbClr val="1A1A1A"/>
                </a:solidFill>
                <a:effectLst/>
                <a:latin typeface="GothaPro"/>
              </a:rPr>
              <a:t>Не должно быть замены действительного причастия на страдательное.</a:t>
            </a:r>
            <a:endParaRPr lang="ru-RU" sz="3200" b="1" i="0" dirty="0">
              <a:solidFill>
                <a:srgbClr val="1A1A1A"/>
              </a:solidFill>
              <a:effectLst/>
              <a:latin typeface="GothaPro"/>
            </a:endParaRPr>
          </a:p>
        </p:txBody>
      </p:sp>
    </p:spTree>
    <p:extLst>
      <p:ext uri="{BB962C8B-B14F-4D97-AF65-F5344CB8AC3E}">
        <p14:creationId xmlns:p14="http://schemas.microsoft.com/office/powerpoint/2010/main" val="27623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644434"/>
            <a:ext cx="9601196" cy="15588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Предложения </a:t>
            </a:r>
            <a:r>
              <a:rPr lang="ru-RU" b="1" dirty="0">
                <a:solidFill>
                  <a:schemeClr val="tx1"/>
                </a:solidFill>
              </a:rPr>
              <a:t>с причастным оборотом.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800" b="1" u="sng" dirty="0">
                <a:solidFill>
                  <a:srgbClr val="FF0000"/>
                </a:solidFill>
              </a:rPr>
              <a:t>Проверьте окончания прилагательных и причастий, задав </a:t>
            </a:r>
            <a:r>
              <a:rPr lang="ru-RU" sz="2800" b="1" u="sng" dirty="0" smtClean="0">
                <a:solidFill>
                  <a:srgbClr val="FF0000"/>
                </a:solidFill>
              </a:rPr>
              <a:t>вопрос.</a:t>
            </a:r>
            <a:r>
              <a:rPr lang="ru-RU" sz="3100" b="1" u="sng" dirty="0">
                <a:solidFill>
                  <a:srgbClr val="FF0000"/>
                </a:solidFill>
                <a:latin typeface="GothaPro"/>
              </a:rPr>
              <a:t/>
            </a:r>
            <a:br>
              <a:rPr lang="ru-RU" sz="3100" b="1" u="sng" dirty="0">
                <a:solidFill>
                  <a:srgbClr val="FF0000"/>
                </a:solidFill>
                <a:latin typeface="GothaPro"/>
              </a:rPr>
            </a:br>
            <a:endParaRPr lang="ru-RU" sz="3100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Мы гордимся нашими футболистами (Т.П.), победивш</a:t>
            </a:r>
            <a:r>
              <a:rPr lang="ru-RU" sz="4000" b="1" u="sng" dirty="0"/>
              <a:t>ими</a:t>
            </a:r>
            <a:r>
              <a:rPr lang="ru-RU" sz="3200" dirty="0"/>
              <a:t> (Т.П.) </a:t>
            </a:r>
            <a:r>
              <a:rPr lang="ru-RU" sz="3200" dirty="0" smtClean="0"/>
              <a:t>английскую команду.</a:t>
            </a:r>
          </a:p>
          <a:p>
            <a:pPr marL="0" indent="0">
              <a:buNone/>
            </a:pPr>
            <a:r>
              <a:rPr lang="ru-RU" sz="3200" b="1" dirty="0" smtClean="0"/>
              <a:t>Футболистами  (как</a:t>
            </a:r>
            <a:r>
              <a:rPr lang="ru-RU" sz="4800" b="1" u="sng" dirty="0" smtClean="0"/>
              <a:t>ими</a:t>
            </a:r>
            <a:r>
              <a:rPr lang="ru-RU" sz="3200" b="1" dirty="0" smtClean="0"/>
              <a:t>?)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Мы гордимся нашими футболистами (Т.П.), </a:t>
            </a:r>
            <a:r>
              <a:rPr lang="ru-RU" sz="3200" dirty="0" smtClean="0"/>
              <a:t>победивш</a:t>
            </a:r>
            <a:r>
              <a:rPr lang="ru-RU" sz="4000" b="1" u="sng" dirty="0" smtClean="0">
                <a:solidFill>
                  <a:srgbClr val="FF0000"/>
                </a:solidFill>
              </a:rPr>
              <a:t>их</a:t>
            </a:r>
            <a:r>
              <a:rPr lang="ru-RU" sz="3200" dirty="0" smtClean="0"/>
              <a:t> (Р.П</a:t>
            </a:r>
            <a:r>
              <a:rPr lang="ru-RU" sz="3200" dirty="0"/>
              <a:t>.) английскую команду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610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Предложения </a:t>
            </a:r>
            <a:r>
              <a:rPr lang="ru-RU" b="1" dirty="0">
                <a:solidFill>
                  <a:schemeClr val="tx1"/>
                </a:solidFill>
              </a:rPr>
              <a:t>с причастным оборотом.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b="1" i="1" u="sng" dirty="0">
                <a:solidFill>
                  <a:srgbClr val="FF0000"/>
                </a:solidFill>
                <a:latin typeface="GothaPro"/>
              </a:rPr>
              <a:t>Определяемое слово не должно входить в причастный оборот.</a:t>
            </a:r>
            <a:br>
              <a:rPr lang="ru-RU" sz="3100" b="1" i="1" u="sng" dirty="0">
                <a:solidFill>
                  <a:srgbClr val="FF0000"/>
                </a:solidFill>
                <a:latin typeface="GothaPro"/>
              </a:rPr>
            </a:br>
            <a:endParaRPr lang="ru-RU" sz="3100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Оладьи</a:t>
            </a:r>
            <a:r>
              <a:rPr lang="ru-RU" sz="2800" b="1" dirty="0"/>
              <a:t>, </a:t>
            </a:r>
            <a:r>
              <a:rPr lang="ru-RU" sz="2800" b="1" dirty="0" smtClean="0">
                <a:solidFill>
                  <a:srgbClr val="00B050"/>
                </a:solidFill>
              </a:rPr>
              <a:t>\приготовленные мамой\</a:t>
            </a:r>
            <a:r>
              <a:rPr lang="ru-RU" sz="2800" b="1" dirty="0" smtClean="0"/>
              <a:t>, </a:t>
            </a:r>
            <a:r>
              <a:rPr lang="ru-RU" sz="2800" b="1" dirty="0"/>
              <a:t>были необыкновенно вкусны.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\Приготовленные </a:t>
            </a:r>
            <a:r>
              <a:rPr lang="ru-RU" sz="3200" b="1" dirty="0">
                <a:solidFill>
                  <a:srgbClr val="C00000"/>
                </a:solidFill>
              </a:rPr>
              <a:t>оладьи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мамой\ </a:t>
            </a:r>
            <a:r>
              <a:rPr lang="ru-RU" sz="3200" b="1" dirty="0"/>
              <a:t>были необыкновенно вкусны.</a:t>
            </a:r>
          </a:p>
        </p:txBody>
      </p:sp>
    </p:spTree>
    <p:extLst>
      <p:ext uri="{BB962C8B-B14F-4D97-AF65-F5344CB8AC3E}">
        <p14:creationId xmlns:p14="http://schemas.microsoft.com/office/powerpoint/2010/main" val="39388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Предложения </a:t>
            </a:r>
            <a:r>
              <a:rPr lang="ru-RU" b="1" dirty="0">
                <a:solidFill>
                  <a:schemeClr val="tx1"/>
                </a:solidFill>
              </a:rPr>
              <a:t>с причастным оборотом.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600" b="1" u="sng" dirty="0">
                <a:solidFill>
                  <a:srgbClr val="FF0000"/>
                </a:solidFill>
              </a:rPr>
              <a:t>Не должно быть замены страдательн</a:t>
            </a:r>
            <a:r>
              <a:rPr lang="ru-RU" sz="3600" b="1" u="sng" dirty="0" smtClean="0">
                <a:solidFill>
                  <a:srgbClr val="FF0000"/>
                </a:solidFill>
              </a:rPr>
              <a:t>ого </a:t>
            </a:r>
            <a:r>
              <a:rPr lang="ru-RU" sz="3600" b="1" u="sng" dirty="0">
                <a:solidFill>
                  <a:srgbClr val="FF0000"/>
                </a:solidFill>
              </a:rPr>
              <a:t>причастия на </a:t>
            </a:r>
            <a:r>
              <a:rPr lang="ru-RU" sz="3600" b="1" u="sng" dirty="0" smtClean="0">
                <a:solidFill>
                  <a:srgbClr val="FF0000"/>
                </a:solidFill>
              </a:rPr>
              <a:t>действительное</a:t>
            </a:r>
            <a:r>
              <a:rPr lang="ru-RU" sz="2800" b="1" dirty="0"/>
              <a:t>.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Задание, выполня</a:t>
            </a:r>
            <a:r>
              <a:rPr lang="ru-RU" sz="4000" b="1" u="sng" dirty="0"/>
              <a:t>ем</a:t>
            </a:r>
            <a:r>
              <a:rPr lang="ru-RU" sz="2800" b="1" dirty="0"/>
              <a:t>ое нами, не вызывает особых затруднений.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Задание, выполня</a:t>
            </a:r>
            <a:r>
              <a:rPr lang="ru-RU" sz="4000" b="1" u="sng" dirty="0">
                <a:solidFill>
                  <a:srgbClr val="FF0000"/>
                </a:solidFill>
              </a:rPr>
              <a:t>ющееся</a:t>
            </a:r>
            <a:r>
              <a:rPr lang="ru-RU" sz="3200" b="1" dirty="0"/>
              <a:t> нами, не вызывает особых затруднений.</a:t>
            </a:r>
          </a:p>
        </p:txBody>
      </p:sp>
    </p:spTree>
    <p:extLst>
      <p:ext uri="{BB962C8B-B14F-4D97-AF65-F5344CB8AC3E}">
        <p14:creationId xmlns:p14="http://schemas.microsoft.com/office/powerpoint/2010/main" val="14932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3.Предложения </a:t>
            </a:r>
            <a:r>
              <a:rPr lang="ru-RU" b="1" dirty="0">
                <a:solidFill>
                  <a:srgbClr val="C00000"/>
                </a:solidFill>
              </a:rPr>
              <a:t>с деепричастным оборотом.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663" y="2690336"/>
            <a:ext cx="96055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1A1A1A"/>
                </a:solidFill>
                <a:effectLst/>
                <a:latin typeface="GothaPro"/>
              </a:rPr>
              <a:t>Деепричастие обозначает дополнительное действие, которое совершает подлежащее. </a:t>
            </a:r>
          </a:p>
          <a:p>
            <a:endParaRPr lang="ru-RU" sz="2800" b="1" i="0" dirty="0" smtClean="0">
              <a:solidFill>
                <a:srgbClr val="1A1A1A"/>
              </a:solidFill>
              <a:effectLst/>
              <a:latin typeface="GothaPro"/>
            </a:endParaRPr>
          </a:p>
          <a:p>
            <a:r>
              <a:rPr lang="ru-RU" sz="2800" b="1" i="0" dirty="0" smtClean="0">
                <a:solidFill>
                  <a:srgbClr val="1A1A1A"/>
                </a:solidFill>
                <a:effectLst/>
                <a:latin typeface="GothaPro"/>
              </a:rPr>
              <a:t>Деепричастие в предложении можно заменить однородным сказуемым.</a:t>
            </a:r>
          </a:p>
          <a:p>
            <a:r>
              <a:rPr lang="ru-RU" sz="2800" b="1" i="0" dirty="0" smtClean="0">
                <a:solidFill>
                  <a:srgbClr val="1A1A1A"/>
                </a:solidFill>
                <a:effectLst/>
                <a:latin typeface="GothaPro"/>
              </a:rPr>
              <a:t> </a:t>
            </a:r>
          </a:p>
          <a:p>
            <a:r>
              <a:rPr lang="ru-RU" sz="2800" b="1" i="0" dirty="0" smtClean="0">
                <a:solidFill>
                  <a:srgbClr val="00B050"/>
                </a:solidFill>
                <a:effectLst/>
                <a:latin typeface="GothaPro"/>
              </a:rPr>
              <a:t>(Улыбаясь, он шел по улице. – Он шел по улице и улыбался).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Предложения </a:t>
            </a:r>
            <a:r>
              <a:rPr lang="ru-RU" sz="3600" b="1" dirty="0">
                <a:solidFill>
                  <a:schemeClr val="tx1"/>
                </a:solidFill>
              </a:rPr>
              <a:t>с </a:t>
            </a:r>
            <a:r>
              <a:rPr lang="ru-RU" sz="3600" b="1" dirty="0" smtClean="0">
                <a:solidFill>
                  <a:schemeClr val="tx1"/>
                </a:solidFill>
              </a:rPr>
              <a:t>деепричастным </a:t>
            </a:r>
            <a:r>
              <a:rPr lang="ru-RU" sz="3600" b="1" dirty="0">
                <a:solidFill>
                  <a:schemeClr val="tx1"/>
                </a:solidFill>
              </a:rPr>
              <a:t>оборотом.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Деепричастный оборот не употребляется, если действие, выраженное сказуемым, и действие, выраженное деепричастием, относятся к разным лицам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Когда я подъезжал к городу, начался сильный ветер.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u="sng" dirty="0"/>
              <a:t>Подъезжая к городу</a:t>
            </a:r>
            <a:r>
              <a:rPr lang="ru-RU" sz="3200" b="1" dirty="0"/>
              <a:t>, начался сильный ветер. (ветер не может подъезжать к городу)</a:t>
            </a:r>
          </a:p>
        </p:txBody>
      </p:sp>
    </p:spTree>
    <p:extLst>
      <p:ext uri="{BB962C8B-B14F-4D97-AF65-F5344CB8AC3E}">
        <p14:creationId xmlns:p14="http://schemas.microsoft.com/office/powerpoint/2010/main" val="39546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Предложения </a:t>
            </a:r>
            <a:r>
              <a:rPr lang="ru-RU" sz="3600" b="1" dirty="0">
                <a:solidFill>
                  <a:schemeClr val="tx1"/>
                </a:solidFill>
              </a:rPr>
              <a:t>с </a:t>
            </a:r>
            <a:r>
              <a:rPr lang="ru-RU" sz="3600" b="1" dirty="0" smtClean="0">
                <a:solidFill>
                  <a:schemeClr val="tx1"/>
                </a:solidFill>
              </a:rPr>
              <a:t>деепричастным </a:t>
            </a:r>
            <a:r>
              <a:rPr lang="ru-RU" sz="3600" b="1" dirty="0">
                <a:solidFill>
                  <a:schemeClr val="tx1"/>
                </a:solidFill>
              </a:rPr>
              <a:t>оборотом.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Деепричастный оборот не употребляется в безличном предложении, если в нём сказуемое выражено не инфинитивом.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Когда я приехал в Москву, мне стало </a:t>
            </a:r>
            <a:r>
              <a:rPr lang="ru-RU" sz="2800" b="1" dirty="0" smtClean="0"/>
              <a:t>грустно.</a:t>
            </a:r>
          </a:p>
          <a:p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u="sng" dirty="0"/>
              <a:t>Приехав в Москву</a:t>
            </a:r>
            <a:r>
              <a:rPr lang="ru-RU" sz="3200" b="1" dirty="0"/>
              <a:t>, мне стало грустно.</a:t>
            </a:r>
          </a:p>
        </p:txBody>
      </p:sp>
    </p:spTree>
    <p:extLst>
      <p:ext uri="{BB962C8B-B14F-4D97-AF65-F5344CB8AC3E}">
        <p14:creationId xmlns:p14="http://schemas.microsoft.com/office/powerpoint/2010/main" val="978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Предложения </a:t>
            </a:r>
            <a:r>
              <a:rPr lang="ru-RU" sz="3600" b="1" dirty="0">
                <a:solidFill>
                  <a:schemeClr val="tx1"/>
                </a:solidFill>
              </a:rPr>
              <a:t>с </a:t>
            </a:r>
            <a:r>
              <a:rPr lang="ru-RU" sz="3600" b="1" dirty="0" smtClean="0">
                <a:solidFill>
                  <a:schemeClr val="tx1"/>
                </a:solidFill>
              </a:rPr>
              <a:t>деепричастным </a:t>
            </a:r>
            <a:r>
              <a:rPr lang="ru-RU" sz="3600" b="1" dirty="0">
                <a:solidFill>
                  <a:schemeClr val="tx1"/>
                </a:solidFill>
              </a:rPr>
              <a:t>оборотом.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Деепричастный оборот не употребляется, если сказуемое выражено кратким страдательным причастием.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Когда я сдал экзамены, меня приняли в вуз.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Сдав экзамены, я был </a:t>
            </a:r>
            <a:r>
              <a:rPr lang="ru-RU" sz="3200" b="1" dirty="0">
                <a:solidFill>
                  <a:srgbClr val="FF0000"/>
                </a:solidFill>
              </a:rPr>
              <a:t>принят</a:t>
            </a:r>
            <a:r>
              <a:rPr lang="ru-RU" sz="3200" b="1" dirty="0"/>
              <a:t> в вуз (кем-то принят).</a:t>
            </a:r>
          </a:p>
        </p:txBody>
      </p:sp>
    </p:spTree>
    <p:extLst>
      <p:ext uri="{BB962C8B-B14F-4D97-AF65-F5344CB8AC3E}">
        <p14:creationId xmlns:p14="http://schemas.microsoft.com/office/powerpoint/2010/main" val="34399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9276" y="705394"/>
            <a:ext cx="9601196" cy="17025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4. Связь </a:t>
            </a:r>
            <a:r>
              <a:rPr lang="ru-RU" b="1" dirty="0">
                <a:solidFill>
                  <a:srgbClr val="C00000"/>
                </a:solidFill>
              </a:rPr>
              <a:t>между подлежащим и сказуемым.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789" y="2967335"/>
            <a:ext cx="9649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0B2734"/>
                </a:solidFill>
                <a:effectLst/>
                <a:latin typeface="Montserrat"/>
              </a:rPr>
              <a:t>Чтобы найти ошибку, нужно уметь определять подлежащее и сказуемое в предложении, а также знать </a:t>
            </a:r>
            <a:r>
              <a:rPr lang="ru-RU" sz="4000" b="1" i="0" u="sng" dirty="0" smtClean="0">
                <a:solidFill>
                  <a:srgbClr val="0B2734"/>
                </a:solidFill>
                <a:effectLst/>
                <a:latin typeface="Montserrat"/>
              </a:rPr>
              <a:t>основные правила</a:t>
            </a:r>
            <a:r>
              <a:rPr lang="ru-RU" sz="4000" b="1" i="0" dirty="0" smtClean="0">
                <a:solidFill>
                  <a:srgbClr val="0B2734"/>
                </a:solidFill>
                <a:effectLst/>
                <a:latin typeface="Montserrat"/>
              </a:rPr>
              <a:t>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97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Сказуемое должно быть согласовано с подлежащим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Все</a:t>
            </a:r>
            <a:r>
              <a:rPr lang="ru-RU" sz="2800" b="1" dirty="0"/>
              <a:t>, (кто интересуется театром), </a:t>
            </a:r>
            <a:r>
              <a:rPr lang="ru-RU" sz="2800" b="1" dirty="0">
                <a:solidFill>
                  <a:srgbClr val="00B050"/>
                </a:solidFill>
              </a:rPr>
              <a:t>зна</a:t>
            </a:r>
            <a:r>
              <a:rPr lang="ru-RU" sz="2800" b="1" u="sng" dirty="0">
                <a:solidFill>
                  <a:srgbClr val="00B050"/>
                </a:solidFill>
              </a:rPr>
              <a:t>ют</a:t>
            </a:r>
            <a:r>
              <a:rPr lang="ru-RU" sz="2800" b="1" dirty="0"/>
              <a:t> имя Алексея Бахрушина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Все</a:t>
            </a:r>
            <a:r>
              <a:rPr lang="ru-RU" sz="2800" b="1" dirty="0"/>
              <a:t>, (кто интересуется театром), </a:t>
            </a:r>
            <a:r>
              <a:rPr lang="ru-RU" sz="2800" b="1" dirty="0" smtClean="0">
                <a:solidFill>
                  <a:srgbClr val="00B050"/>
                </a:solidFill>
              </a:rPr>
              <a:t>зна</a:t>
            </a:r>
            <a:r>
              <a:rPr lang="ru-RU" sz="3200" b="1" u="sng" dirty="0" smtClean="0">
                <a:solidFill>
                  <a:srgbClr val="FF0000"/>
                </a:solidFill>
              </a:rPr>
              <a:t>ет</a:t>
            </a:r>
            <a:r>
              <a:rPr lang="ru-RU" sz="2800" b="1" dirty="0" smtClean="0"/>
              <a:t> </a:t>
            </a:r>
            <a:r>
              <a:rPr lang="ru-RU" sz="2800" b="1" dirty="0"/>
              <a:t>имя Алексея Бахрушина</a:t>
            </a:r>
          </a:p>
        </p:txBody>
      </p:sp>
    </p:spTree>
    <p:extLst>
      <p:ext uri="{BB962C8B-B14F-4D97-AF65-F5344CB8AC3E}">
        <p14:creationId xmlns:p14="http://schemas.microsoft.com/office/powerpoint/2010/main" val="31634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Подготовить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выполнению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8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Задачи:</a:t>
            </a:r>
          </a:p>
          <a:p>
            <a:r>
              <a:rPr lang="ru-RU" dirty="0" smtClean="0"/>
              <a:t>Проанализировать грамматические ошибки, </a:t>
            </a:r>
            <a:r>
              <a:rPr lang="ru-RU" dirty="0"/>
              <a:t>являющихся самыми распространенными </a:t>
            </a:r>
            <a:r>
              <a:rPr lang="ru-RU" dirty="0" smtClean="0"/>
              <a:t>в </a:t>
            </a:r>
            <a:r>
              <a:rPr lang="ru-RU" dirty="0"/>
              <a:t>устной </a:t>
            </a:r>
            <a:r>
              <a:rPr lang="ru-RU" dirty="0" smtClean="0"/>
              <a:t>и письменной </a:t>
            </a:r>
            <a:r>
              <a:rPr lang="ru-RU" dirty="0"/>
              <a:t>речи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Повторить правила, знание которых необходимо при выполнении задания 8 ЕГЭ.</a:t>
            </a:r>
          </a:p>
          <a:p>
            <a:r>
              <a:rPr lang="ru-RU" dirty="0" smtClean="0"/>
              <a:t>Закрепить умение находить и исправлять грамматические ошибки.</a:t>
            </a:r>
          </a:p>
          <a:p>
            <a:r>
              <a:rPr lang="ru-RU" dirty="0" smtClean="0"/>
              <a:t>Развивать лингвистическую зоркость.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Род сложносокращённых слов определяется по ключевому слову: ООН – Организация Объединённых Наций (организация – главное слово в ж. р.)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ООН объяви</a:t>
            </a:r>
            <a:r>
              <a:rPr lang="ru-RU" sz="3200" b="1" u="sng" dirty="0"/>
              <a:t>ла</a:t>
            </a:r>
            <a:r>
              <a:rPr lang="ru-RU" sz="2800" b="1" dirty="0"/>
              <a:t> о решении вопроса по грузино-осетинскому конфликту.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ООН объяви</a:t>
            </a:r>
            <a:r>
              <a:rPr lang="ru-RU" sz="3600" b="1" u="sng" dirty="0">
                <a:solidFill>
                  <a:srgbClr val="FF0000"/>
                </a:solidFill>
              </a:rPr>
              <a:t>л</a:t>
            </a:r>
            <a:r>
              <a:rPr lang="ru-RU" sz="2800" b="1" u="sng" dirty="0"/>
              <a:t> </a:t>
            </a:r>
            <a:r>
              <a:rPr lang="ru-RU" sz="2800" b="1" dirty="0"/>
              <a:t>о решении вопроса по грузино-осетинскому конфликту.</a:t>
            </a:r>
          </a:p>
        </p:txBody>
      </p:sp>
    </p:spTree>
    <p:extLst>
      <p:ext uri="{BB962C8B-B14F-4D97-AF65-F5344CB8AC3E}">
        <p14:creationId xmlns:p14="http://schemas.microsoft.com/office/powerpoint/2010/main" val="7276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Сказуемое согласуется с первым (главным) словом сложного существительного.</a:t>
            </a:r>
            <a:endParaRPr lang="ru-RU" sz="31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</a:t>
            </a:r>
            <a:r>
              <a:rPr lang="ru-RU" sz="2800" b="1" u="sng" dirty="0"/>
              <a:t>Кресло</a:t>
            </a:r>
            <a:r>
              <a:rPr lang="ru-RU" sz="2800" b="1" dirty="0"/>
              <a:t>-качалка отремонтирован</a:t>
            </a:r>
            <a:r>
              <a:rPr lang="ru-RU" sz="3200" b="1" u="sng" dirty="0"/>
              <a:t>о</a:t>
            </a:r>
            <a:r>
              <a:rPr lang="ru-RU" sz="2800" b="1" dirty="0"/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Кресло</a:t>
            </a:r>
            <a:r>
              <a:rPr lang="ru-RU" sz="2800" b="1" dirty="0"/>
              <a:t>-качалка </a:t>
            </a:r>
            <a:r>
              <a:rPr lang="ru-RU" sz="2800" b="1" dirty="0" smtClean="0"/>
              <a:t>отремонтирован</a:t>
            </a:r>
            <a:r>
              <a:rPr lang="ru-RU" sz="3600" b="1" u="sng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264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Местоимения </a:t>
            </a:r>
            <a:r>
              <a:rPr lang="ru-RU" sz="2700" b="1" dirty="0">
                <a:solidFill>
                  <a:srgbClr val="FF0000"/>
                </a:solidFill>
              </a:rPr>
              <a:t>«</a:t>
            </a:r>
            <a:r>
              <a:rPr lang="ru-RU" sz="2700" b="1" dirty="0" smtClean="0">
                <a:solidFill>
                  <a:srgbClr val="FF0000"/>
                </a:solidFill>
              </a:rPr>
              <a:t>кто, никто, кое-кто» употребляются </a:t>
            </a:r>
            <a:r>
              <a:rPr lang="ru-RU" sz="2700" b="1" dirty="0">
                <a:solidFill>
                  <a:srgbClr val="FF0000"/>
                </a:solidFill>
              </a:rPr>
              <a:t>с глаголом в единственном числе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 </a:t>
            </a:r>
            <a:r>
              <a:rPr lang="ru-RU" sz="2700" b="1" dirty="0">
                <a:solidFill>
                  <a:srgbClr val="FF0000"/>
                </a:solidFill>
              </a:rPr>
              <a:t>мужском роде.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</a:t>
            </a:r>
            <a:r>
              <a:rPr lang="ru-RU" sz="2800" b="1" dirty="0" smtClean="0"/>
              <a:t>Все, </a:t>
            </a:r>
            <a:r>
              <a:rPr lang="ru-RU" sz="2800" b="1" u="sng" dirty="0" smtClean="0"/>
              <a:t>кто пришел </a:t>
            </a:r>
            <a:r>
              <a:rPr lang="ru-RU" sz="2800" b="1" dirty="0" smtClean="0"/>
              <a:t>на спектакль, были в восторге.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Все, </a:t>
            </a:r>
            <a:r>
              <a:rPr lang="ru-RU" sz="2800" b="1" u="sng" dirty="0"/>
              <a:t>кто </a:t>
            </a:r>
            <a:r>
              <a:rPr lang="ru-RU" sz="2800" b="1" u="sng" dirty="0" err="1" smtClean="0"/>
              <a:t>пришел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и</a:t>
            </a:r>
            <a:r>
              <a:rPr lang="ru-RU" sz="2800" b="1" u="sng" dirty="0" smtClean="0"/>
              <a:t> </a:t>
            </a:r>
            <a:r>
              <a:rPr lang="ru-RU" sz="2800" b="1" dirty="0"/>
              <a:t>на спектакль, были в восторге.</a:t>
            </a:r>
          </a:p>
        </p:txBody>
      </p:sp>
    </p:spTree>
    <p:extLst>
      <p:ext uri="{BB962C8B-B14F-4D97-AF65-F5344CB8AC3E}">
        <p14:creationId xmlns:p14="http://schemas.microsoft.com/office/powerpoint/2010/main" val="39822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Если </a:t>
            </a:r>
            <a:r>
              <a:rPr lang="ru-RU" sz="2400" b="1" dirty="0">
                <a:solidFill>
                  <a:srgbClr val="FF0000"/>
                </a:solidFill>
              </a:rPr>
              <a:t>числительное является подлежащим и оканчивается на 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</a:rPr>
              <a:t>один»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то сказуемое должно быть в единственном числе.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К нам приеха</a:t>
            </a:r>
            <a:r>
              <a:rPr lang="ru-RU" sz="3200" b="1" u="sng" dirty="0"/>
              <a:t>л</a:t>
            </a:r>
            <a:r>
              <a:rPr lang="ru-RU" sz="2800" b="1" dirty="0"/>
              <a:t> двадцать один студент.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 нам </a:t>
            </a:r>
            <a:r>
              <a:rPr lang="ru-RU" sz="2800" b="1" dirty="0" smtClean="0"/>
              <a:t>приехал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</a:t>
            </a:r>
            <a:r>
              <a:rPr lang="ru-RU" sz="2800" b="1" dirty="0"/>
              <a:t>двадцать один студент.</a:t>
            </a:r>
          </a:p>
        </p:txBody>
      </p:sp>
    </p:spTree>
    <p:extLst>
      <p:ext uri="{BB962C8B-B14F-4D97-AF65-F5344CB8AC3E}">
        <p14:creationId xmlns:p14="http://schemas.microsoft.com/office/powerpoint/2010/main" val="14694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Если </a:t>
            </a:r>
            <a:r>
              <a:rPr lang="ru-RU" sz="2800" b="1" dirty="0">
                <a:solidFill>
                  <a:srgbClr val="FF0000"/>
                </a:solidFill>
              </a:rPr>
              <a:t>подлежащее имеет в своем составе слова  </a:t>
            </a:r>
            <a:r>
              <a:rPr lang="ru-RU" sz="2800" b="1" dirty="0" smtClean="0">
                <a:solidFill>
                  <a:srgbClr val="FF0000"/>
                </a:solidFill>
              </a:rPr>
              <a:t>«много</a:t>
            </a:r>
            <a:r>
              <a:rPr lang="ru-RU" sz="2800" b="1" dirty="0">
                <a:solidFill>
                  <a:srgbClr val="FF0000"/>
                </a:solidFill>
              </a:rPr>
              <a:t>, немного, </a:t>
            </a:r>
            <a:r>
              <a:rPr lang="ru-RU" sz="2800" b="1" dirty="0" smtClean="0">
                <a:solidFill>
                  <a:srgbClr val="FF0000"/>
                </a:solidFill>
              </a:rPr>
              <a:t>мало», </a:t>
            </a:r>
            <a:r>
              <a:rPr lang="ru-RU" sz="2800" b="1" dirty="0">
                <a:solidFill>
                  <a:srgbClr val="FF0000"/>
                </a:solidFill>
              </a:rPr>
              <a:t>то сказуемое должно быть в единственном числе.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 Много веков прошл</a:t>
            </a:r>
            <a:r>
              <a:rPr lang="ru-RU" sz="2800" b="1" u="sng" dirty="0"/>
              <a:t>о</a:t>
            </a:r>
            <a:r>
              <a:rPr lang="ru-RU" sz="2800" b="1" dirty="0"/>
              <a:t> с тех пор.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Много веков </a:t>
            </a:r>
            <a:r>
              <a:rPr lang="ru-RU" sz="2800" b="1" dirty="0" smtClean="0"/>
              <a:t>прошл</a:t>
            </a:r>
            <a:r>
              <a:rPr lang="ru-RU" sz="3200" b="1" u="sng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 </a:t>
            </a:r>
            <a:r>
              <a:rPr lang="ru-RU" sz="2800" b="1" dirty="0"/>
              <a:t>с тех пор.</a:t>
            </a:r>
          </a:p>
        </p:txBody>
      </p:sp>
    </p:spTree>
    <p:extLst>
      <p:ext uri="{BB962C8B-B14F-4D97-AF65-F5344CB8AC3E}">
        <p14:creationId xmlns:p14="http://schemas.microsoft.com/office/powerpoint/2010/main" val="10072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 каком числе должно быть сказуемое, если подлежащее содержит слова </a:t>
            </a:r>
            <a:r>
              <a:rPr lang="ru-RU" sz="2400" b="1" i="1" dirty="0">
                <a:solidFill>
                  <a:srgbClr val="FF0000"/>
                </a:solidFill>
              </a:rPr>
              <a:t>большинство, меньшинство, несколько, ряд?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7908" y="2810249"/>
            <a:ext cx="104067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4A4A4A"/>
                </a:solidFill>
                <a:effectLst/>
                <a:latin typeface="inherit"/>
              </a:rPr>
              <a:t>В единственном числе</a:t>
            </a:r>
            <a:r>
              <a:rPr lang="ru-RU" b="0" i="0" dirty="0" smtClean="0">
                <a:solidFill>
                  <a:srgbClr val="4A4A4A"/>
                </a:solidFill>
                <a:effectLst/>
                <a:latin typeface="inherit"/>
              </a:rPr>
              <a:t>, если при данных словах нет зависимых слов</a:t>
            </a:r>
            <a:br>
              <a:rPr lang="ru-RU" b="0" i="0" dirty="0" smtClean="0">
                <a:solidFill>
                  <a:srgbClr val="4A4A4A"/>
                </a:solidFill>
                <a:effectLst/>
                <a:latin typeface="inherit"/>
              </a:rPr>
            </a:br>
            <a:r>
              <a:rPr lang="ru-RU" b="0" i="1" dirty="0" smtClean="0">
                <a:solidFill>
                  <a:srgbClr val="00B050"/>
                </a:solidFill>
                <a:effectLst/>
                <a:latin typeface="inherit"/>
              </a:rPr>
              <a:t>Большинство одобряет политику президента.</a:t>
            </a:r>
            <a:r>
              <a:rPr lang="ru-RU" b="0" i="0" dirty="0" smtClean="0">
                <a:solidFill>
                  <a:srgbClr val="00B050"/>
                </a:solidFill>
                <a:effectLst/>
                <a:latin typeface="inherit"/>
              </a:rPr>
              <a:t/>
            </a:r>
            <a:br>
              <a:rPr lang="ru-RU" b="0" i="0" dirty="0" smtClean="0">
                <a:solidFill>
                  <a:srgbClr val="00B050"/>
                </a:solidFill>
                <a:effectLst/>
                <a:latin typeface="inherit"/>
              </a:rPr>
            </a:br>
            <a:r>
              <a:rPr lang="ru-RU" b="0" i="1" dirty="0" smtClean="0">
                <a:solidFill>
                  <a:srgbClr val="00B050"/>
                </a:solidFill>
                <a:effectLst/>
                <a:latin typeface="inherit"/>
              </a:rPr>
              <a:t>На заседании присутствовало меньшинство.</a:t>
            </a:r>
            <a:endParaRPr lang="ru-RU" b="0" i="0" dirty="0" smtClean="0">
              <a:solidFill>
                <a:srgbClr val="00B05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4A4A4A"/>
                </a:solidFill>
                <a:effectLst/>
                <a:latin typeface="inherit"/>
              </a:rPr>
              <a:t>В единственном числе</a:t>
            </a:r>
            <a:r>
              <a:rPr lang="ru-RU" b="0" i="0" dirty="0" smtClean="0">
                <a:solidFill>
                  <a:srgbClr val="4A4A4A"/>
                </a:solidFill>
                <a:effectLst/>
                <a:latin typeface="inherit"/>
              </a:rPr>
              <a:t>, если речь идет о неодушевленных предметах</a:t>
            </a:r>
            <a:br>
              <a:rPr lang="ru-RU" b="0" i="0" dirty="0" smtClean="0">
                <a:solidFill>
                  <a:srgbClr val="4A4A4A"/>
                </a:solidFill>
                <a:effectLst/>
                <a:latin typeface="inherit"/>
              </a:rPr>
            </a:br>
            <a:r>
              <a:rPr lang="ru-RU" b="0" i="1" dirty="0" smtClean="0">
                <a:solidFill>
                  <a:srgbClr val="00B050"/>
                </a:solidFill>
                <a:effectLst/>
                <a:latin typeface="inherit"/>
              </a:rPr>
              <a:t>Большинство поправок не вызывает возражений.</a:t>
            </a:r>
            <a:r>
              <a:rPr lang="ru-RU" b="0" i="0" dirty="0" smtClean="0">
                <a:solidFill>
                  <a:srgbClr val="00B050"/>
                </a:solidFill>
                <a:effectLst/>
                <a:latin typeface="inherit"/>
              </a:rPr>
              <a:t/>
            </a:r>
            <a:br>
              <a:rPr lang="ru-RU" b="0" i="0" dirty="0" smtClean="0">
                <a:solidFill>
                  <a:srgbClr val="00B050"/>
                </a:solidFill>
                <a:effectLst/>
                <a:latin typeface="inherit"/>
              </a:rPr>
            </a:br>
            <a:r>
              <a:rPr lang="ru-RU" b="0" i="1" dirty="0" smtClean="0">
                <a:solidFill>
                  <a:srgbClr val="00B050"/>
                </a:solidFill>
                <a:effectLst/>
                <a:latin typeface="inherit"/>
              </a:rPr>
              <a:t>Меньшинство школ перешло на новую систему.</a:t>
            </a:r>
            <a:endParaRPr lang="ru-RU" b="0" i="0" dirty="0" smtClean="0">
              <a:solidFill>
                <a:srgbClr val="00B05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4A4A4A"/>
                </a:solidFill>
                <a:effectLst/>
                <a:latin typeface="inherit"/>
              </a:rPr>
              <a:t>Во множественном числе во всех остальных случаях</a:t>
            </a:r>
            <a:r>
              <a:rPr lang="ru-RU" b="0" i="1" dirty="0" smtClean="0">
                <a:solidFill>
                  <a:srgbClr val="4A4A4A"/>
                </a:solidFill>
                <a:effectLst/>
                <a:latin typeface="inherit"/>
              </a:rPr>
              <a:t>.</a:t>
            </a:r>
            <a:br>
              <a:rPr lang="ru-RU" b="0" i="1" dirty="0" smtClean="0">
                <a:solidFill>
                  <a:srgbClr val="4A4A4A"/>
                </a:solidFill>
                <a:effectLst/>
                <a:latin typeface="inherit"/>
              </a:rPr>
            </a:br>
            <a:r>
              <a:rPr lang="ru-RU" b="0" i="1" dirty="0" smtClean="0">
                <a:solidFill>
                  <a:srgbClr val="00B050"/>
                </a:solidFill>
                <a:effectLst/>
                <a:latin typeface="inherit"/>
              </a:rPr>
              <a:t>Ряд министров выступили за продолжение реформы. </a:t>
            </a:r>
            <a:r>
              <a:rPr lang="ru-RU" b="0" i="0" dirty="0" smtClean="0">
                <a:solidFill>
                  <a:srgbClr val="00B050"/>
                </a:solidFill>
                <a:effectLst/>
                <a:latin typeface="inherit"/>
              </a:rPr>
              <a:t>(Подлежащее - одушевленное существительное).</a:t>
            </a:r>
            <a:endParaRPr lang="ru-RU" b="0" i="1" dirty="0">
              <a:solidFill>
                <a:srgbClr val="00B05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575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Связь между подлежащим и сказуемым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Местоимения </a:t>
            </a:r>
            <a:r>
              <a:rPr lang="ru-RU" sz="2700" b="1" dirty="0">
                <a:solidFill>
                  <a:srgbClr val="FF0000"/>
                </a:solidFill>
              </a:rPr>
              <a:t>«</a:t>
            </a:r>
            <a:r>
              <a:rPr lang="ru-RU" sz="2700" b="1" dirty="0" smtClean="0">
                <a:solidFill>
                  <a:srgbClr val="FF0000"/>
                </a:solidFill>
              </a:rPr>
              <a:t>кто, никто, кое-кто» употребляются </a:t>
            </a:r>
            <a:r>
              <a:rPr lang="ru-RU" sz="2700" b="1" dirty="0">
                <a:solidFill>
                  <a:srgbClr val="FF0000"/>
                </a:solidFill>
              </a:rPr>
              <a:t>с глаголом в единственном числе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 </a:t>
            </a:r>
            <a:r>
              <a:rPr lang="ru-RU" sz="2700" b="1" dirty="0">
                <a:solidFill>
                  <a:srgbClr val="FF0000"/>
                </a:solidFill>
              </a:rPr>
              <a:t>мужском роде.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</a:t>
            </a:r>
            <a:r>
              <a:rPr lang="ru-RU" sz="2800" b="1" dirty="0" smtClean="0"/>
              <a:t>Все, </a:t>
            </a:r>
            <a:r>
              <a:rPr lang="ru-RU" sz="2800" b="1" u="sng" dirty="0" smtClean="0"/>
              <a:t>кто пришел </a:t>
            </a:r>
            <a:r>
              <a:rPr lang="ru-RU" sz="2800" b="1" dirty="0" smtClean="0"/>
              <a:t>на спектакль, были в восторге.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Все, </a:t>
            </a:r>
            <a:r>
              <a:rPr lang="ru-RU" sz="2800" b="1" u="sng" dirty="0"/>
              <a:t>кто </a:t>
            </a:r>
            <a:r>
              <a:rPr lang="ru-RU" sz="2800" b="1" u="sng" dirty="0" smtClean="0"/>
              <a:t>пришл</a:t>
            </a:r>
            <a:r>
              <a:rPr lang="ru-RU" sz="3600" b="1" u="sng" dirty="0" smtClean="0">
                <a:solidFill>
                  <a:srgbClr val="FF0000"/>
                </a:solidFill>
              </a:rPr>
              <a:t>и</a:t>
            </a:r>
            <a:r>
              <a:rPr lang="ru-RU" sz="2800" b="1" u="sng" dirty="0" smtClean="0"/>
              <a:t> </a:t>
            </a:r>
            <a:r>
              <a:rPr lang="ru-RU" sz="2800" b="1" dirty="0"/>
              <a:t>на спектакль, были в восторге.</a:t>
            </a:r>
          </a:p>
        </p:txBody>
      </p:sp>
    </p:spTree>
    <p:extLst>
      <p:ext uri="{BB962C8B-B14F-4D97-AF65-F5344CB8AC3E}">
        <p14:creationId xmlns:p14="http://schemas.microsoft.com/office/powerpoint/2010/main" val="2241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косвенной речью.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>При переводе прямой речи в косвенную местоимения и глаголы в форме 1 лица следует заменить местоимениями и глаголами 3 лица.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Автор утверждает, что </a:t>
            </a:r>
            <a:r>
              <a:rPr lang="ru-RU" sz="2800" b="1" u="sng" dirty="0"/>
              <a:t>он</a:t>
            </a:r>
            <a:r>
              <a:rPr lang="ru-RU" sz="2800" b="1" dirty="0"/>
              <a:t> это знает, а не просто предполагает.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Автор утверждает, что </a:t>
            </a:r>
            <a:r>
              <a:rPr lang="ru-RU" sz="2800" b="1" u="sng" dirty="0">
                <a:solidFill>
                  <a:srgbClr val="FF0000"/>
                </a:solidFill>
              </a:rPr>
              <a:t>я</a:t>
            </a:r>
            <a:r>
              <a:rPr lang="ru-RU" sz="2800" b="1" dirty="0"/>
              <a:t> это знаю, а не просто предполагаю </a:t>
            </a:r>
            <a:r>
              <a:rPr lang="ru-RU" sz="2800" dirty="0"/>
              <a:t>(смешение прямой и косвенной речи).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117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косвенной речью.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>При переводе прямой речи в косвенную местоимения и глаголы в форме 1 лица следует заменить местоимениями и глаголами 3 лица.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 </a:t>
            </a:r>
            <a:r>
              <a:rPr lang="ru-RU" sz="2800" u="sng" dirty="0"/>
              <a:t>А.С. Пушкин </a:t>
            </a:r>
            <a:r>
              <a:rPr lang="ru-RU" sz="2800" dirty="0"/>
              <a:t>писал, что </a:t>
            </a:r>
            <a:r>
              <a:rPr lang="ru-RU" sz="2800" b="1" u="sng" dirty="0"/>
              <a:t>ОН</a:t>
            </a:r>
            <a:r>
              <a:rPr lang="ru-RU" sz="2800" dirty="0"/>
              <a:t> «чувства добрые… лирой пробуждал».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u="sng" dirty="0"/>
              <a:t>А.С. Пушкин</a:t>
            </a:r>
            <a:r>
              <a:rPr lang="ru-RU" sz="2800" dirty="0"/>
              <a:t> писал, что «чувства добрые </a:t>
            </a:r>
            <a:r>
              <a:rPr lang="ru-RU" sz="2800" i="1" u="sng" dirty="0">
                <a:solidFill>
                  <a:srgbClr val="FF0000"/>
                </a:solidFill>
              </a:rPr>
              <a:t>я</a:t>
            </a:r>
            <a:r>
              <a:rPr lang="ru-RU" sz="2800" b="1" dirty="0"/>
              <a:t> </a:t>
            </a:r>
            <a:r>
              <a:rPr lang="ru-RU" sz="2800" dirty="0"/>
              <a:t>лирой пробуждал».</a:t>
            </a:r>
          </a:p>
        </p:txBody>
      </p:sp>
    </p:spTree>
    <p:extLst>
      <p:ext uri="{BB962C8B-B14F-4D97-AF65-F5344CB8AC3E}">
        <p14:creationId xmlns:p14="http://schemas.microsoft.com/office/powerpoint/2010/main" val="26745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>Каждый из однородных членов должен быть грамматически соотнесён с общим словом.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Раскольников </a:t>
            </a:r>
            <a:r>
              <a:rPr lang="ru-RU" sz="2800" b="1" dirty="0"/>
              <a:t> придумал (кого? что? </a:t>
            </a:r>
            <a:r>
              <a:rPr lang="ru-RU" sz="2800" b="1" dirty="0" err="1"/>
              <a:t>В.п</a:t>
            </a:r>
            <a:r>
              <a:rPr lang="ru-RU" sz="2800" b="1" dirty="0"/>
              <a:t>.) </a:t>
            </a:r>
            <a:r>
              <a:rPr lang="ru-RU" sz="2800" b="1" u="sng" dirty="0"/>
              <a:t>свою теорию</a:t>
            </a:r>
            <a:r>
              <a:rPr lang="ru-RU" sz="2800" b="1" dirty="0"/>
              <a:t> и восхищается (кем? чем? Т.п.) </a:t>
            </a:r>
            <a:r>
              <a:rPr lang="ru-RU" sz="2800" b="1" u="sng" dirty="0"/>
              <a:t>ею</a:t>
            </a:r>
            <a:r>
              <a:rPr lang="ru-RU" sz="2800" b="1" dirty="0"/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Раскольников</a:t>
            </a:r>
            <a:r>
              <a:rPr lang="ru-RU" sz="2800" b="1" dirty="0">
                <a:solidFill>
                  <a:schemeClr val="tx1"/>
                </a:solidFill>
              </a:rPr>
              <a:t> </a:t>
            </a:r>
            <a:r>
              <a:rPr lang="ru-RU" sz="2800" b="1" u="sng" dirty="0">
                <a:solidFill>
                  <a:schemeClr val="tx1"/>
                </a:solidFill>
              </a:rPr>
              <a:t>придумал и восхищается </a:t>
            </a:r>
            <a:r>
              <a:rPr lang="ru-RU" sz="2800" b="1" u="sng" dirty="0">
                <a:solidFill>
                  <a:srgbClr val="FF0000"/>
                </a:solidFill>
              </a:rPr>
              <a:t>своей теорией</a:t>
            </a:r>
            <a:r>
              <a:rPr lang="ru-RU" sz="2800" b="1" dirty="0">
                <a:solidFill>
                  <a:schemeClr val="tx1"/>
                </a:solidFill>
              </a:rPr>
              <a:t>. (глаголы сочетаются с существительными в разных падежах)</a:t>
            </a:r>
          </a:p>
        </p:txBody>
      </p:sp>
    </p:spTree>
    <p:extLst>
      <p:ext uri="{BB962C8B-B14F-4D97-AF65-F5344CB8AC3E}">
        <p14:creationId xmlns:p14="http://schemas.microsoft.com/office/powerpoint/2010/main" val="10420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1485" y="751344"/>
            <a:ext cx="102325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0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GothaPro"/>
              </a:rPr>
              <a:t>Чтобы решить задание 8 ЕГЭ по русскому языку 2020, необходимо знать следующие темы:</a:t>
            </a:r>
          </a:p>
          <a:p>
            <a:pPr fontAlgn="base"/>
            <a:endParaRPr lang="ru-RU" sz="2800" b="1" i="0" dirty="0" smtClean="0">
              <a:solidFill>
                <a:srgbClr val="1A1A1A"/>
              </a:solidFill>
              <a:effectLst/>
              <a:latin typeface="GothaPro"/>
            </a:endParaRPr>
          </a:p>
          <a:p>
            <a:pPr fontAlgn="base"/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-нарушения построения предложения с несогласованным приложением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-нарушения построения предложения с причастным оборотом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построения предложения с деепричастным оборотом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связи между подлежащим и сказуемым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-неправильное построение предложения с косвенной речью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построения предложения с однородными членами</a:t>
            </a:r>
          </a:p>
          <a:p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построения сложного предложения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-неправильное употребление падежной формы существительного и местоимения с предлогом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видовременной соотнесенности глагольных форм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1A1A1A"/>
                </a:solidFill>
                <a:effectLst/>
                <a:latin typeface="GothaPro"/>
              </a:rPr>
              <a:t>-нарушение управления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268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Каждый из однородных членов должен быть лексически соотнесён с общим словом.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Я люблю читать </a:t>
            </a:r>
            <a:r>
              <a:rPr lang="ru-RU" sz="2800" b="1" dirty="0"/>
              <a:t>ИНТЕРЕСНЫЕ</a:t>
            </a:r>
            <a:r>
              <a:rPr lang="ru-RU" sz="2800" dirty="0"/>
              <a:t> исторические, приключенческие книги.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Я люблю читать исторические, приключенческие, </a:t>
            </a:r>
            <a:r>
              <a:rPr lang="ru-RU" sz="2800" b="1" i="1" dirty="0">
                <a:solidFill>
                  <a:srgbClr val="FF0000"/>
                </a:solidFill>
              </a:rPr>
              <a:t>интересные</a:t>
            </a:r>
            <a:r>
              <a:rPr lang="ru-RU" sz="2800" b="1" dirty="0"/>
              <a:t> книги.</a:t>
            </a:r>
          </a:p>
        </p:txBody>
      </p:sp>
    </p:spTree>
    <p:extLst>
      <p:ext uri="{BB962C8B-B14F-4D97-AF65-F5344CB8AC3E}">
        <p14:creationId xmlns:p14="http://schemas.microsoft.com/office/powerpoint/2010/main" val="27075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Если перед однородными членами предполагаются разные предлоги, то их нельзя опускать.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Толпы людей были повсюду: на улицах, площадях, </a:t>
            </a:r>
            <a:r>
              <a:rPr lang="ru-RU" sz="2800" b="1" u="sng" dirty="0" smtClean="0"/>
              <a:t>в</a:t>
            </a:r>
            <a:r>
              <a:rPr lang="ru-RU" sz="2800" b="1" dirty="0" smtClean="0"/>
              <a:t> скверах</a:t>
            </a:r>
            <a:r>
              <a:rPr lang="ru-RU" sz="2800" b="1" dirty="0"/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Толпы людей были повсюду: на улицах, площадях, </a:t>
            </a:r>
            <a:r>
              <a:rPr lang="ru-RU" sz="2800" b="1" dirty="0">
                <a:solidFill>
                  <a:srgbClr val="FF0000"/>
                </a:solidFill>
              </a:rPr>
              <a:t>скверах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619795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Все однородные члены должны стоять в том же падеже, что и обобщающее слово.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/>
              <a:t>Жизнь крестьян изображена в произведениях русских классик</a:t>
            </a:r>
            <a:r>
              <a:rPr lang="ru-RU" sz="2800" b="1" u="sng" dirty="0"/>
              <a:t>ов</a:t>
            </a:r>
            <a:r>
              <a:rPr lang="ru-RU" sz="2800" b="1" dirty="0"/>
              <a:t> (</a:t>
            </a:r>
            <a:r>
              <a:rPr lang="ru-RU" sz="2800" b="1" dirty="0" err="1"/>
              <a:t>Р.п</a:t>
            </a:r>
            <a:r>
              <a:rPr lang="ru-RU" sz="2800" b="1" dirty="0"/>
              <a:t>.): Гогол</a:t>
            </a:r>
            <a:r>
              <a:rPr lang="ru-RU" sz="2800" b="1" u="sng" dirty="0"/>
              <a:t>я</a:t>
            </a:r>
            <a:r>
              <a:rPr lang="ru-RU" sz="2800" b="1" dirty="0"/>
              <a:t>, Тургенев</a:t>
            </a:r>
            <a:r>
              <a:rPr lang="ru-RU" sz="2800" b="1" u="sng" dirty="0"/>
              <a:t>а</a:t>
            </a:r>
            <a:r>
              <a:rPr lang="ru-RU" sz="2800" b="1" dirty="0"/>
              <a:t>, Толст</a:t>
            </a:r>
            <a:r>
              <a:rPr lang="ru-RU" sz="2800" b="1" u="sng" dirty="0"/>
              <a:t>ого</a:t>
            </a:r>
            <a:r>
              <a:rPr lang="ru-RU" sz="2800" b="1" dirty="0"/>
              <a:t> (</a:t>
            </a:r>
            <a:r>
              <a:rPr lang="ru-RU" sz="2800" b="1" dirty="0" err="1"/>
              <a:t>Р.п</a:t>
            </a:r>
            <a:r>
              <a:rPr lang="ru-RU" sz="2800" b="1" dirty="0"/>
              <a:t>.).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Жизнь крестьян изображена в произведениях русских классиков (</a:t>
            </a:r>
            <a:r>
              <a:rPr lang="ru-RU" sz="2800" b="1" dirty="0" err="1"/>
              <a:t>Р.п</a:t>
            </a:r>
            <a:r>
              <a:rPr lang="ru-RU" sz="2800" b="1" dirty="0"/>
              <a:t>.): </a:t>
            </a:r>
            <a:r>
              <a:rPr lang="ru-RU" sz="2800" b="1" dirty="0">
                <a:solidFill>
                  <a:srgbClr val="FF0000"/>
                </a:solidFill>
              </a:rPr>
              <a:t>Гоголь, Тургенев, Толстой (</a:t>
            </a:r>
            <a:r>
              <a:rPr lang="ru-RU" sz="2800" b="1" dirty="0" err="1"/>
              <a:t>И.п</a:t>
            </a:r>
            <a:r>
              <a:rPr lang="ru-RU" sz="2800" b="1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3685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Части двойного союза постоянны, их нельзя заменять другими словами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</a:t>
            </a:r>
            <a:r>
              <a:rPr lang="ru-RU" sz="2800" b="1" dirty="0">
                <a:solidFill>
                  <a:srgbClr val="FF0000"/>
                </a:solidFill>
              </a:rPr>
              <a:t>…, так и…; не только…, но и…; если не…, то…; не столько…, сколько…; не то чтобы…, а….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 Северной Африке мы наблюдали много особенностей </a:t>
            </a:r>
            <a:r>
              <a:rPr lang="ru-RU" sz="2800" b="1" u="sng" dirty="0"/>
              <a:t>как</a:t>
            </a:r>
            <a:r>
              <a:rPr lang="ru-RU" sz="2800" b="1" dirty="0"/>
              <a:t> в природе, </a:t>
            </a:r>
            <a:r>
              <a:rPr lang="ru-RU" sz="2800" b="1" u="sng" dirty="0"/>
              <a:t>так и</a:t>
            </a:r>
            <a:r>
              <a:rPr lang="ru-RU" sz="2800" b="1" dirty="0"/>
              <a:t> в людских нравах.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/>
              <a:t>В Северной Африке мы наблюдали много особенностей </a:t>
            </a:r>
            <a:r>
              <a:rPr lang="ru-RU" sz="2800" b="1" dirty="0">
                <a:solidFill>
                  <a:srgbClr val="FF0000"/>
                </a:solidFill>
              </a:rPr>
              <a:t>как</a:t>
            </a:r>
            <a:r>
              <a:rPr lang="ru-RU" sz="2800" b="1" dirty="0"/>
              <a:t> в природе, </a:t>
            </a:r>
            <a:r>
              <a:rPr lang="ru-RU" sz="2800" b="1" dirty="0">
                <a:solidFill>
                  <a:srgbClr val="FF0000"/>
                </a:solidFill>
              </a:rPr>
              <a:t>а также </a:t>
            </a:r>
            <a:r>
              <a:rPr lang="ru-RU" sz="2800" b="1" dirty="0"/>
              <a:t>и в людских нравах.</a:t>
            </a:r>
            <a:br>
              <a:rPr lang="ru-RU" sz="2800" b="1" dirty="0"/>
            </a:br>
            <a:r>
              <a:rPr lang="ru-RU" sz="2800" b="1" dirty="0"/>
              <a:t>(нет союза не только…, а также)</a:t>
            </a:r>
          </a:p>
        </p:txBody>
      </p:sp>
    </p:spTree>
    <p:extLst>
      <p:ext uri="{BB962C8B-B14F-4D97-AF65-F5344CB8AC3E}">
        <p14:creationId xmlns:p14="http://schemas.microsoft.com/office/powerpoint/2010/main" val="1805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Части </a:t>
            </a:r>
            <a:r>
              <a:rPr lang="ru-RU" sz="2000" b="1" dirty="0" smtClean="0">
                <a:solidFill>
                  <a:srgbClr val="FF0000"/>
                </a:solidFill>
              </a:rPr>
              <a:t>двойных </a:t>
            </a:r>
            <a:r>
              <a:rPr lang="ru-RU" sz="2000" b="1" dirty="0">
                <a:solidFill>
                  <a:srgbClr val="FF0000"/>
                </a:solidFill>
              </a:rPr>
              <a:t>союзов должны стоять непосредственно рядом с однородными членами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Можно утверждать, что настроение было главным </a:t>
            </a:r>
            <a:r>
              <a:rPr lang="ru-RU" sz="2800" b="1" u="sng" dirty="0"/>
              <a:t>не только для создателя </a:t>
            </a:r>
            <a:r>
              <a:rPr lang="ru-RU" sz="2800" b="1" dirty="0"/>
              <a:t>стихотворения, </a:t>
            </a:r>
            <a:r>
              <a:rPr lang="ru-RU" sz="2800" b="1" u="sng" dirty="0"/>
              <a:t>но и для читателей.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Можно утверждать, что настроение было </a:t>
            </a:r>
            <a:r>
              <a:rPr lang="ru-RU" sz="2800" b="1" dirty="0">
                <a:solidFill>
                  <a:srgbClr val="FF0000"/>
                </a:solidFill>
              </a:rPr>
              <a:t>не только главным</a:t>
            </a:r>
            <a:r>
              <a:rPr lang="ru-RU" sz="2800" b="1" dirty="0"/>
              <a:t> для создателя стихотворения, </a:t>
            </a:r>
            <a:r>
              <a:rPr lang="ru-RU" sz="2800" b="1" dirty="0">
                <a:solidFill>
                  <a:srgbClr val="FF0000"/>
                </a:solidFill>
              </a:rPr>
              <a:t>но и для читателей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6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Нарушение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при использовании однотипных синтаксических конструкций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/>
              <a:t>Писатель говорит о проблеме, тщательно им </a:t>
            </a:r>
            <a:r>
              <a:rPr lang="ru-RU" sz="2800" b="1" dirty="0"/>
              <a:t>ИЗУЧЕННОЙ И БЛИЗКОЙ </a:t>
            </a:r>
            <a:r>
              <a:rPr lang="ru-RU" sz="2800" dirty="0"/>
              <a:t>ему.</a:t>
            </a:r>
          </a:p>
          <a:p>
            <a:r>
              <a:rPr lang="ru-RU" sz="2800" dirty="0"/>
              <a:t>Писатель говорит о проблеме, </a:t>
            </a:r>
            <a:r>
              <a:rPr lang="ru-RU" sz="2800" b="1" dirty="0"/>
              <a:t>КОТОРАЯ</a:t>
            </a:r>
            <a:r>
              <a:rPr lang="ru-RU" sz="2800" dirty="0"/>
              <a:t> тщательно им изучена </a:t>
            </a:r>
            <a:r>
              <a:rPr lang="ru-RU" sz="2800" b="1" dirty="0"/>
              <a:t>И КОТОРАЯ</a:t>
            </a:r>
            <a:r>
              <a:rPr lang="ru-RU" sz="2800" dirty="0"/>
              <a:t> близка ему.</a:t>
            </a:r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Писатель говорит о проблеме, тщательно им </a:t>
            </a:r>
            <a:r>
              <a:rPr lang="ru-RU" sz="2800" b="1" i="1" dirty="0">
                <a:solidFill>
                  <a:srgbClr val="FF0000"/>
                </a:solidFill>
              </a:rPr>
              <a:t>изученной и которая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ему близка.</a:t>
            </a:r>
          </a:p>
        </p:txBody>
      </p:sp>
    </p:spTree>
    <p:extLst>
      <p:ext uri="{BB962C8B-B14F-4D97-AF65-F5344CB8AC3E}">
        <p14:creationId xmlns:p14="http://schemas.microsoft.com/office/powerpoint/2010/main" val="2905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Предложения с однородными членами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Если однородные члены - прилагательные или причастия, они должны быть оба в одной форме (полной или краткой).</a:t>
            </a:r>
            <a:endParaRPr lang="ru-RU" sz="27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 Книги эти </a:t>
            </a:r>
            <a:r>
              <a:rPr lang="ru-RU" b="1" u="sng" dirty="0"/>
              <a:t>интересны</a:t>
            </a:r>
            <a:r>
              <a:rPr lang="ru-RU" b="1" dirty="0"/>
              <a:t> (</a:t>
            </a:r>
            <a:r>
              <a:rPr lang="ru-RU" b="1" dirty="0" err="1"/>
              <a:t>крат.форма</a:t>
            </a:r>
            <a:r>
              <a:rPr lang="ru-RU" b="1" dirty="0"/>
              <a:t>) и хорошо </a:t>
            </a:r>
            <a:r>
              <a:rPr lang="ru-RU" b="1" u="sng" dirty="0"/>
              <a:t>иллюстрированы</a:t>
            </a:r>
            <a:r>
              <a:rPr lang="ru-RU" b="1" dirty="0"/>
              <a:t> (</a:t>
            </a:r>
            <a:r>
              <a:rPr lang="ru-RU" b="1" dirty="0" err="1"/>
              <a:t>крат.форма</a:t>
            </a:r>
            <a:r>
              <a:rPr lang="ru-RU" b="1" dirty="0"/>
              <a:t>) или</a:t>
            </a:r>
            <a:br>
              <a:rPr lang="ru-RU" b="1" dirty="0"/>
            </a:br>
            <a:r>
              <a:rPr lang="ru-RU" b="1" dirty="0"/>
              <a:t>Книги эти </a:t>
            </a:r>
            <a:r>
              <a:rPr lang="ru-RU" b="1" u="sng" dirty="0"/>
              <a:t>интересные</a:t>
            </a:r>
            <a:r>
              <a:rPr lang="ru-RU" b="1" dirty="0"/>
              <a:t> (полн. форма) и хорошо </a:t>
            </a:r>
            <a:r>
              <a:rPr lang="ru-RU" b="1" u="sng" dirty="0"/>
              <a:t>иллюстрированные</a:t>
            </a:r>
            <a:r>
              <a:rPr lang="ru-RU" b="1" dirty="0"/>
              <a:t> (полн. форма).</a:t>
            </a:r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Книги эти интересн</a:t>
            </a:r>
            <a:r>
              <a:rPr lang="ru-RU" sz="2800" b="1" dirty="0">
                <a:solidFill>
                  <a:srgbClr val="FF0000"/>
                </a:solidFill>
              </a:rPr>
              <a:t>ы </a:t>
            </a:r>
            <a:r>
              <a:rPr lang="ru-RU" sz="2800" b="1" dirty="0"/>
              <a:t>(</a:t>
            </a:r>
            <a:r>
              <a:rPr lang="ru-RU" sz="2800" b="1" dirty="0" err="1"/>
              <a:t>крат.форма</a:t>
            </a:r>
            <a:r>
              <a:rPr lang="ru-RU" sz="2800" b="1" dirty="0"/>
              <a:t>) и хорошо иллюстрированн</a:t>
            </a:r>
            <a:r>
              <a:rPr lang="ru-RU" sz="2800" b="1" dirty="0">
                <a:solidFill>
                  <a:srgbClr val="FF0000"/>
                </a:solidFill>
              </a:rPr>
              <a:t>ые</a:t>
            </a:r>
            <a:r>
              <a:rPr lang="ru-RU" sz="2800" b="1" dirty="0"/>
              <a:t> (полн. форма).</a:t>
            </a:r>
          </a:p>
        </p:txBody>
      </p:sp>
    </p:spTree>
    <p:extLst>
      <p:ext uri="{BB962C8B-B14F-4D97-AF65-F5344CB8AC3E}">
        <p14:creationId xmlns:p14="http://schemas.microsoft.com/office/powerpoint/2010/main" val="17757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Построение сложного предложения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Неверное присоединение придаточной части создаёт неоднозначность восприятия смысла предложения.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Придаточное определительное должно стоять после того слова, от которого зависит.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[В письме говорилось], (что в </a:t>
            </a:r>
            <a:r>
              <a:rPr lang="ru-RU" b="1" u="sng" dirty="0"/>
              <a:t>город, (которым </a:t>
            </a:r>
            <a:r>
              <a:rPr lang="ru-RU" b="1" dirty="0"/>
              <a:t>управляет </a:t>
            </a:r>
            <a:r>
              <a:rPr lang="ru-RU" b="1" dirty="0" err="1"/>
              <a:t>Сквозник</a:t>
            </a:r>
            <a:r>
              <a:rPr lang="ru-RU" b="1" dirty="0"/>
              <a:t> -</a:t>
            </a:r>
            <a:r>
              <a:rPr lang="ru-RU" b="1" dirty="0" err="1"/>
              <a:t>Дмухановский</a:t>
            </a:r>
            <a:r>
              <a:rPr lang="ru-RU" b="1" dirty="0"/>
              <a:t>), едет ревизор).</a:t>
            </a:r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/>
              <a:t>[В письме говорилось], (что в город едет </a:t>
            </a:r>
            <a:r>
              <a:rPr lang="ru-RU" sz="2800" b="1" dirty="0">
                <a:solidFill>
                  <a:srgbClr val="FF0000"/>
                </a:solidFill>
              </a:rPr>
              <a:t>ревизор), (которым </a:t>
            </a:r>
            <a:r>
              <a:rPr lang="ru-RU" sz="2800" b="1" dirty="0"/>
              <a:t>управляет </a:t>
            </a:r>
            <a:r>
              <a:rPr lang="ru-RU" sz="2800" b="1" dirty="0" err="1"/>
              <a:t>Сквозник</a:t>
            </a:r>
            <a:r>
              <a:rPr lang="ru-RU" sz="2800" b="1" dirty="0"/>
              <a:t> – </a:t>
            </a:r>
            <a:r>
              <a:rPr lang="ru-RU" sz="2800" b="1" dirty="0" err="1"/>
              <a:t>Дмухановский</a:t>
            </a:r>
            <a:r>
              <a:rPr lang="ru-RU" sz="2800" b="1" dirty="0"/>
              <a:t>)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при таком построении предложения создаётся впечатление, что </a:t>
            </a:r>
            <a:r>
              <a:rPr lang="ru-RU" sz="2800" dirty="0" err="1"/>
              <a:t>Сквозник-Дмухановский</a:t>
            </a:r>
            <a:r>
              <a:rPr lang="ru-RU" sz="2800" dirty="0"/>
              <a:t> управляет ревизором, а не городом)</a:t>
            </a:r>
          </a:p>
        </p:txBody>
      </p:sp>
    </p:spTree>
    <p:extLst>
      <p:ext uri="{BB962C8B-B14F-4D97-AF65-F5344CB8AC3E}">
        <p14:creationId xmlns:p14="http://schemas.microsoft.com/office/powerpoint/2010/main" val="12642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/>
          </a:bodyPr>
          <a:lstStyle/>
          <a:p>
            <a:r>
              <a:rPr lang="ru-RU" sz="3200" b="1" dirty="0"/>
              <a:t>Построение сложного предложения</a:t>
            </a:r>
            <a:r>
              <a:rPr lang="ru-RU" sz="3200" b="1" dirty="0" smtClean="0"/>
              <a:t>.</a:t>
            </a:r>
            <a:r>
              <a:rPr lang="ru-RU" sz="3200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Придаточное изъяснительное присоединяется к главному с помощью частицы </a:t>
            </a:r>
            <a:r>
              <a:rPr lang="ru-RU" sz="2000" b="1" dirty="0" smtClean="0">
                <a:solidFill>
                  <a:srgbClr val="FF0000"/>
                </a:solidFill>
              </a:rPr>
              <a:t>«ли», </a:t>
            </a:r>
            <a:r>
              <a:rPr lang="ru-RU" sz="2000" b="1" dirty="0">
                <a:solidFill>
                  <a:srgbClr val="FF0000"/>
                </a:solidFill>
              </a:rPr>
              <a:t>выступающей в роли подчинительного союза, поэтому союз </a:t>
            </a:r>
            <a:r>
              <a:rPr lang="ru-RU" sz="2000" b="1" dirty="0" smtClean="0">
                <a:solidFill>
                  <a:srgbClr val="FF0000"/>
                </a:solidFill>
              </a:rPr>
              <a:t>«что» лишний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Перед </a:t>
            </a:r>
            <a:r>
              <a:rPr lang="ru-RU" b="1" dirty="0" smtClean="0"/>
              <a:t>дуэлью</a:t>
            </a:r>
            <a:r>
              <a:rPr lang="ru-RU" b="1" dirty="0"/>
              <a:t> </a:t>
            </a:r>
            <a:r>
              <a:rPr lang="ru-RU" b="1" dirty="0" smtClean="0"/>
              <a:t>Печорин</a:t>
            </a:r>
            <a:r>
              <a:rPr lang="ru-RU" b="1" dirty="0"/>
              <a:t> любуется природой, а Вернер спрашивает, (написал ли он своё завещание).</a:t>
            </a:r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Перед дуэлью Печорин любуется природой, а Вернер спрашивает, (</a:t>
            </a:r>
            <a:r>
              <a:rPr lang="ru-RU" b="1" dirty="0">
                <a:solidFill>
                  <a:srgbClr val="FF0000"/>
                </a:solidFill>
              </a:rPr>
              <a:t>что</a:t>
            </a:r>
            <a:r>
              <a:rPr lang="ru-RU" b="1" dirty="0"/>
              <a:t> написал ли он своё завещание).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5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Формы существительного с предлогом.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Предлоги СОГЛАСНО, ВОПРЕКИ, БЛАГОДАРЯ, СООБРАЗНО, НАПЕРЕРЕЗ, ПОДОБНО употребляются только с Д. п. (кому? чему?)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Вопреки (кому? чему? </a:t>
            </a:r>
            <a:r>
              <a:rPr lang="ru-RU" b="1" dirty="0" err="1"/>
              <a:t>Д.п</a:t>
            </a:r>
            <a:r>
              <a:rPr lang="ru-RU" b="1" dirty="0"/>
              <a:t>.) </a:t>
            </a:r>
            <a:r>
              <a:rPr lang="ru-RU" b="1" dirty="0" smtClean="0"/>
              <a:t>обстоятельств</a:t>
            </a:r>
            <a:r>
              <a:rPr lang="ru-RU" b="1" u="sng" dirty="0" smtClean="0"/>
              <a:t>ам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благодаря (кому? чему? </a:t>
            </a:r>
            <a:r>
              <a:rPr lang="ru-RU" b="1" dirty="0" err="1"/>
              <a:t>Д.п</a:t>
            </a:r>
            <a:r>
              <a:rPr lang="ru-RU" b="1" dirty="0"/>
              <a:t>.) старан</a:t>
            </a:r>
            <a:r>
              <a:rPr lang="ru-RU" b="1" u="sng" dirty="0"/>
              <a:t>ию</a:t>
            </a:r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Вопреки (кого? чего? </a:t>
            </a:r>
            <a:r>
              <a:rPr lang="ru-RU" b="1" dirty="0" err="1"/>
              <a:t>Р.п</a:t>
            </a:r>
            <a:r>
              <a:rPr lang="ru-RU" b="1" dirty="0"/>
              <a:t>.) </a:t>
            </a:r>
            <a:r>
              <a:rPr lang="ru-RU" b="1" dirty="0" smtClean="0"/>
              <a:t>обстоятельст</a:t>
            </a:r>
            <a:r>
              <a:rPr lang="ru-RU" b="1" u="sng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благодаря (кого? чего? </a:t>
            </a:r>
            <a:r>
              <a:rPr lang="ru-RU" b="1" dirty="0" err="1"/>
              <a:t>Р.п</a:t>
            </a:r>
            <a:r>
              <a:rPr lang="ru-RU" b="1" dirty="0"/>
              <a:t>.) старани</a:t>
            </a:r>
            <a:r>
              <a:rPr lang="ru-RU" b="1" u="sng" dirty="0">
                <a:solidFill>
                  <a:srgbClr val="FF0000"/>
                </a:solidFill>
              </a:rPr>
              <a:t>я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1120" y="946947"/>
            <a:ext cx="9474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dirty="0" smtClean="0">
                <a:solidFill>
                  <a:srgbClr val="FF0000"/>
                </a:solidFill>
                <a:effectLst/>
                <a:latin typeface="GothaPro"/>
              </a:rPr>
              <a:t>За это задание вы можете получить 5 баллов!!!</a:t>
            </a:r>
          </a:p>
          <a:p>
            <a:endParaRPr lang="ru-RU" sz="4400" b="1" i="0" dirty="0" smtClean="0">
              <a:solidFill>
                <a:srgbClr val="1A1A1A"/>
              </a:solidFill>
              <a:effectLst/>
              <a:latin typeface="GothaPro"/>
            </a:endParaRPr>
          </a:p>
        </p:txBody>
      </p:sp>
      <p:pic>
        <p:nvPicPr>
          <p:cNvPr id="1026" name="Picture 2" descr="https://phototass4.cdnvideo.ru/width/1200_4ce85301/tass/m2/uploads/i/20140418/3610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46" y="2445885"/>
            <a:ext cx="5328704" cy="34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583474"/>
            <a:ext cx="9601196" cy="1820092"/>
          </a:xfrm>
        </p:spPr>
        <p:txBody>
          <a:bodyPr>
            <a:normAutofit/>
          </a:bodyPr>
          <a:lstStyle/>
          <a:p>
            <a:r>
              <a:rPr lang="ru-RU" sz="3200" b="1" dirty="0"/>
              <a:t>Формы существительного с предлогом.</a:t>
            </a:r>
            <a:br>
              <a:rPr lang="ru-RU" sz="3200" b="1" dirty="0"/>
            </a:br>
            <a:r>
              <a:rPr lang="ru-RU" sz="2800" b="1" dirty="0">
                <a:solidFill>
                  <a:srgbClr val="FF0000"/>
                </a:solidFill>
              </a:rPr>
              <a:t>Предлог ПО в значении «после чего-либо, в результате чего-либо» употребляется с П. п. (по ком? чём?)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 </a:t>
            </a:r>
            <a:r>
              <a:rPr lang="ru-RU" sz="2800" b="1" dirty="0"/>
              <a:t>по прилет</a:t>
            </a:r>
            <a:r>
              <a:rPr lang="ru-RU" sz="2800" b="1" u="sng" dirty="0"/>
              <a:t>е</a:t>
            </a:r>
          </a:p>
          <a:p>
            <a:r>
              <a:rPr lang="ru-RU" sz="2800" b="1" dirty="0"/>
              <a:t> по приезд</a:t>
            </a:r>
            <a:r>
              <a:rPr lang="ru-RU" sz="2800" b="1" u="sng" dirty="0"/>
              <a:t>е</a:t>
            </a:r>
          </a:p>
          <a:p>
            <a:r>
              <a:rPr lang="ru-RU" sz="2800" b="1" dirty="0"/>
              <a:t>По окончани</a:t>
            </a:r>
            <a:r>
              <a:rPr lang="ru-RU" sz="2800" b="1" u="sng" dirty="0"/>
              <a:t>и</a:t>
            </a:r>
            <a:r>
              <a:rPr lang="ru-RU" sz="2800" b="1" dirty="0"/>
              <a:t> срока</a:t>
            </a:r>
          </a:p>
          <a:p>
            <a:r>
              <a:rPr lang="ru-RU" sz="2800" b="1" dirty="0"/>
              <a:t>По истечени</a:t>
            </a:r>
            <a:r>
              <a:rPr lang="ru-RU" sz="2800" b="1" u="sng" dirty="0"/>
              <a:t>и</a:t>
            </a:r>
            <a:r>
              <a:rPr lang="ru-RU" sz="2800" b="1" dirty="0"/>
              <a:t> срока</a:t>
            </a:r>
          </a:p>
          <a:p>
            <a:r>
              <a:rPr lang="ru-RU" sz="2800" b="1" dirty="0"/>
              <a:t>По прибыти</a:t>
            </a:r>
            <a:r>
              <a:rPr lang="ru-RU" sz="2800" b="1" u="sng" dirty="0"/>
              <a:t>и</a:t>
            </a:r>
            <a:r>
              <a:rPr lang="ru-RU" sz="2800" b="1" dirty="0"/>
              <a:t> поезда</a:t>
            </a:r>
          </a:p>
          <a:p>
            <a:endParaRPr lang="ru-RU" sz="28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по </a:t>
            </a:r>
            <a:r>
              <a:rPr lang="ru-RU" b="1" dirty="0" smtClean="0"/>
              <a:t>прилет</a:t>
            </a:r>
            <a:r>
              <a:rPr lang="ru-RU" b="1" u="sng" dirty="0" smtClean="0">
                <a:solidFill>
                  <a:srgbClr val="FF0000"/>
                </a:solidFill>
              </a:rPr>
              <a:t>у</a:t>
            </a:r>
            <a:endParaRPr lang="ru-RU" b="1" u="sng" dirty="0">
              <a:solidFill>
                <a:srgbClr val="FF0000"/>
              </a:solidFill>
            </a:endParaRPr>
          </a:p>
          <a:p>
            <a:r>
              <a:rPr lang="ru-RU" i="1" dirty="0"/>
              <a:t> </a:t>
            </a:r>
            <a:r>
              <a:rPr lang="ru-RU" b="1" dirty="0"/>
              <a:t>по </a:t>
            </a:r>
            <a:r>
              <a:rPr lang="ru-RU" b="1" dirty="0" smtClean="0"/>
              <a:t>приезд</a:t>
            </a:r>
            <a:r>
              <a:rPr lang="ru-RU" b="1" u="sng" dirty="0" smtClean="0">
                <a:solidFill>
                  <a:srgbClr val="FF0000"/>
                </a:solidFill>
              </a:rPr>
              <a:t>у</a:t>
            </a:r>
          </a:p>
          <a:p>
            <a:r>
              <a:rPr lang="ru-RU" sz="2800" b="1" dirty="0"/>
              <a:t>По </a:t>
            </a:r>
            <a:r>
              <a:rPr lang="ru-RU" sz="2800" b="1" dirty="0" smtClean="0"/>
              <a:t>окончани</a:t>
            </a:r>
            <a:r>
              <a:rPr lang="ru-RU" sz="2800" b="1" u="sng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срока</a:t>
            </a:r>
          </a:p>
          <a:p>
            <a:r>
              <a:rPr lang="ru-RU" sz="2800" b="1" dirty="0"/>
              <a:t>По </a:t>
            </a:r>
            <a:r>
              <a:rPr lang="ru-RU" sz="2800" b="1" dirty="0" smtClean="0"/>
              <a:t>истечени</a:t>
            </a:r>
            <a:r>
              <a:rPr lang="ru-RU" sz="2800" b="1" u="sng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/>
              <a:t> </a:t>
            </a:r>
            <a:r>
              <a:rPr lang="ru-RU" sz="2800" b="1" dirty="0"/>
              <a:t>срока</a:t>
            </a:r>
          </a:p>
          <a:p>
            <a:r>
              <a:rPr lang="ru-RU" sz="2800" b="1" dirty="0"/>
              <a:t>По </a:t>
            </a:r>
            <a:r>
              <a:rPr lang="ru-RU" sz="2800" b="1" dirty="0" smtClean="0"/>
              <a:t>прибыти</a:t>
            </a:r>
            <a:r>
              <a:rPr lang="ru-RU" sz="2800" b="1" u="sng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/>
              <a:t> </a:t>
            </a:r>
            <a:r>
              <a:rPr lang="ru-RU" sz="2800" b="1" dirty="0"/>
              <a:t>поезда</a:t>
            </a:r>
          </a:p>
          <a:p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Формы существительного с предлогом.</a:t>
            </a:r>
            <a:br>
              <a:rPr lang="ru-RU" sz="3200" b="1" dirty="0"/>
            </a:br>
            <a:r>
              <a:rPr lang="ru-RU" sz="2800" b="1" dirty="0" smtClean="0">
                <a:solidFill>
                  <a:srgbClr val="FF0000"/>
                </a:solidFill>
              </a:rPr>
              <a:t>Помните: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поздравить с первым </a:t>
            </a:r>
            <a:r>
              <a:rPr lang="ru-RU" b="1" dirty="0"/>
              <a:t>(кого? чего? </a:t>
            </a:r>
            <a:r>
              <a:rPr lang="ru-RU" b="1" dirty="0" err="1"/>
              <a:t>Р.п</a:t>
            </a:r>
            <a:r>
              <a:rPr lang="ru-RU" b="1" dirty="0"/>
              <a:t>.) </a:t>
            </a:r>
            <a:r>
              <a:rPr lang="ru-RU" b="1" dirty="0" smtClean="0"/>
              <a:t>сентябр</a:t>
            </a:r>
            <a:r>
              <a:rPr lang="ru-RU" b="1" u="sng" dirty="0" smtClean="0"/>
              <a:t>я</a:t>
            </a:r>
          </a:p>
          <a:p>
            <a:r>
              <a:rPr lang="ru-RU" sz="2800" dirty="0"/>
              <a:t>Автор поднимает в тексте проблему</a:t>
            </a:r>
            <a:r>
              <a:rPr lang="ru-RU" sz="2800" b="1" dirty="0"/>
              <a:t> (кого? чего? </a:t>
            </a:r>
            <a:r>
              <a:rPr lang="ru-RU" sz="2800" b="1" dirty="0" err="1"/>
              <a:t>Р.п</a:t>
            </a:r>
            <a:r>
              <a:rPr lang="ru-RU" sz="2800" b="1" dirty="0"/>
              <a:t>.) взаимоотношен</a:t>
            </a:r>
            <a:r>
              <a:rPr lang="ru-RU" sz="2800" b="1" u="sng" dirty="0"/>
              <a:t>ий</a:t>
            </a:r>
            <a:r>
              <a:rPr lang="ru-RU" sz="2800" b="1" dirty="0" smtClean="0"/>
              <a:t>.</a:t>
            </a:r>
          </a:p>
          <a:p>
            <a:r>
              <a:rPr lang="ru-RU" sz="2800" u="sng" dirty="0"/>
              <a:t>о</a:t>
            </a:r>
            <a:r>
              <a:rPr lang="ru-RU" sz="2800" dirty="0"/>
              <a:t>платить</a:t>
            </a:r>
            <a:r>
              <a:rPr lang="ru-RU" sz="2800" b="1" dirty="0"/>
              <a:t> (кого? что? </a:t>
            </a:r>
            <a:r>
              <a:rPr lang="ru-RU" sz="2800" b="1" dirty="0" err="1"/>
              <a:t>В.п</a:t>
            </a:r>
            <a:r>
              <a:rPr lang="ru-RU" sz="2800" b="1" dirty="0"/>
              <a:t>.) билеты </a:t>
            </a:r>
            <a:r>
              <a:rPr lang="ru-RU" sz="2800" dirty="0"/>
              <a:t>или </a:t>
            </a:r>
            <a:r>
              <a:rPr lang="ru-RU" sz="2800" u="sng" dirty="0"/>
              <a:t>за</a:t>
            </a:r>
            <a:r>
              <a:rPr lang="ru-RU" sz="2800" dirty="0"/>
              <a:t>платить</a:t>
            </a:r>
            <a:r>
              <a:rPr lang="ru-RU" sz="2800" b="1" dirty="0"/>
              <a:t> (за кого? что? </a:t>
            </a:r>
            <a:r>
              <a:rPr lang="ru-RU" sz="2800" b="1" dirty="0" err="1"/>
              <a:t>В.п</a:t>
            </a:r>
            <a:r>
              <a:rPr lang="ru-RU" sz="2800" b="1" dirty="0"/>
              <a:t>.) </a:t>
            </a:r>
            <a:r>
              <a:rPr lang="ru-RU" sz="2800" b="1" u="sng" dirty="0"/>
              <a:t>за</a:t>
            </a:r>
            <a:r>
              <a:rPr lang="ru-RU" sz="2800" b="1" dirty="0"/>
              <a:t> </a:t>
            </a:r>
            <a:r>
              <a:rPr lang="ru-RU" sz="2800" b="1" dirty="0" smtClean="0"/>
              <a:t>билеты</a:t>
            </a:r>
          </a:p>
          <a:p>
            <a:r>
              <a:rPr lang="ru-RU" sz="2800" dirty="0"/>
              <a:t>день  </a:t>
            </a:r>
            <a:r>
              <a:rPr lang="ru-RU" sz="2800" b="1" dirty="0"/>
              <a:t>(кого? чего? </a:t>
            </a:r>
            <a:r>
              <a:rPr lang="ru-RU" sz="2800" b="1" dirty="0" err="1"/>
              <a:t>Р.п</a:t>
            </a:r>
            <a:r>
              <a:rPr lang="ru-RU" sz="2800" b="1" dirty="0"/>
              <a:t>.)</a:t>
            </a:r>
            <a:r>
              <a:rPr lang="ru-RU" sz="2800" dirty="0"/>
              <a:t> </a:t>
            </a:r>
            <a:r>
              <a:rPr lang="ru-RU" sz="2800" b="1" dirty="0"/>
              <a:t>рождени</a:t>
            </a:r>
            <a:r>
              <a:rPr lang="ru-RU" sz="2800" b="1" u="sng" dirty="0">
                <a:solidFill>
                  <a:schemeClr val="tx1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48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Нарушение видовременной соотнесённости глагольных форм.</a:t>
            </a:r>
            <a:br>
              <a:rPr lang="ru-RU" sz="4000" b="1" dirty="0"/>
            </a:b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Помните, что глаголы должны быть в одном предложение </a:t>
            </a:r>
            <a:r>
              <a:rPr lang="ru-RU" sz="2800" b="1" dirty="0">
                <a:solidFill>
                  <a:srgbClr val="FF0000"/>
                </a:solidFill>
              </a:rPr>
              <a:t>одного и того же ВИДА(сов. или несов.)</a:t>
            </a:r>
            <a:r>
              <a:rPr lang="ru-RU" sz="2800" dirty="0">
                <a:solidFill>
                  <a:srgbClr val="FF0000"/>
                </a:solidFill>
              </a:rPr>
              <a:t> и </a:t>
            </a:r>
            <a:r>
              <a:rPr lang="ru-RU" sz="2800" dirty="0" smtClean="0">
                <a:solidFill>
                  <a:srgbClr val="FF0000"/>
                </a:solidFill>
              </a:rPr>
              <a:t>стоять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b="1" dirty="0">
                <a:solidFill>
                  <a:srgbClr val="FF0000"/>
                </a:solidFill>
              </a:rPr>
              <a:t>в одном и том же ВРЕМЕНИ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ru-RU" sz="2800" b="1" dirty="0"/>
              <a:t>ПОДСКАЗКА.</a:t>
            </a:r>
            <a:endParaRPr lang="ru-RU" sz="2800" dirty="0"/>
          </a:p>
          <a:p>
            <a:pPr marL="0" indent="0" fontAlgn="base">
              <a:buNone/>
            </a:pPr>
            <a:r>
              <a:rPr lang="ru-RU" sz="2800" b="1" i="1" dirty="0"/>
              <a:t>Два вида глаголов</a:t>
            </a:r>
            <a:r>
              <a:rPr lang="ru-RU" sz="2800" b="1" i="1" dirty="0" smtClean="0"/>
              <a:t>:</a:t>
            </a:r>
            <a:endParaRPr lang="ru-RU" sz="2800" dirty="0"/>
          </a:p>
          <a:p>
            <a:pPr marL="0" indent="0" fontAlgn="base">
              <a:buNone/>
            </a:pPr>
            <a:r>
              <a:rPr lang="ru-RU" sz="2800" b="1" dirty="0"/>
              <a:t>— совершенный</a:t>
            </a:r>
            <a:r>
              <a:rPr lang="ru-RU" sz="2800" dirty="0"/>
              <a:t> (глаголы отвечают на вопрос </a:t>
            </a:r>
            <a:r>
              <a:rPr lang="ru-RU" sz="2800" b="1" dirty="0"/>
              <a:t>ЧТО СДЕЛАТЬ?</a:t>
            </a:r>
            <a:r>
              <a:rPr lang="ru-RU" sz="2800" dirty="0"/>
              <a:t>);</a:t>
            </a:r>
          </a:p>
          <a:p>
            <a:pPr marL="0" indent="0" fontAlgn="base">
              <a:buNone/>
            </a:pPr>
            <a:r>
              <a:rPr lang="ru-RU" sz="2800" dirty="0"/>
              <a:t>— </a:t>
            </a:r>
            <a:r>
              <a:rPr lang="ru-RU" sz="2800" b="1" dirty="0"/>
              <a:t>несовершенный</a:t>
            </a:r>
            <a:r>
              <a:rPr lang="ru-RU" sz="2800" dirty="0"/>
              <a:t> (глаголы отвечают на вопрос </a:t>
            </a:r>
            <a:r>
              <a:rPr lang="ru-RU" sz="2800" b="1" dirty="0"/>
              <a:t>ЧТО ДЕЛАТЬ?</a:t>
            </a:r>
            <a:r>
              <a:rPr lang="ru-RU" sz="2800" dirty="0"/>
              <a:t>).</a:t>
            </a: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Нарушение видовременной соотнесённости глагольных форм.</a:t>
            </a:r>
            <a:br>
              <a:rPr lang="ru-RU" sz="4000" b="1" dirty="0"/>
            </a:b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/>
              <a:t>В детстве особенно важно </a:t>
            </a:r>
            <a:r>
              <a:rPr lang="ru-RU" u="sng" dirty="0"/>
              <a:t>научиться любить</a:t>
            </a:r>
            <a:r>
              <a:rPr lang="ru-RU" dirty="0"/>
              <a:t> природу и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u="sng" dirty="0">
                <a:solidFill>
                  <a:srgbClr val="FF0000"/>
                </a:solidFill>
              </a:rPr>
              <a:t>понять</a:t>
            </a:r>
            <a:r>
              <a:rPr lang="ru-RU" dirty="0"/>
              <a:t> её красоту и тайну.</a:t>
            </a:r>
          </a:p>
          <a:p>
            <a:pPr marL="0" indent="0" fontAlgn="base">
              <a:buNone/>
            </a:pPr>
            <a:r>
              <a:rPr lang="ru-RU" b="1" dirty="0"/>
              <a:t>Пояснение.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Научиться</a:t>
            </a:r>
            <a:r>
              <a:rPr lang="ru-RU" b="1" dirty="0"/>
              <a:t> (ЧТО ДЕЛАТЬ) – любить, несовершенный вид.</a:t>
            </a:r>
            <a:endParaRPr lang="ru-RU" dirty="0"/>
          </a:p>
          <a:p>
            <a:pPr marL="0" indent="0" fontAlgn="base">
              <a:buNone/>
            </a:pPr>
            <a:r>
              <a:rPr lang="ru-RU" b="1" dirty="0"/>
              <a:t>(ЧТО СДЕЛАТЬ?)- понять , совершенный вид.</a:t>
            </a:r>
            <a:endParaRPr lang="ru-RU" dirty="0"/>
          </a:p>
          <a:p>
            <a:pPr marL="0" indent="0" fontAlgn="base">
              <a:buNone/>
            </a:pPr>
            <a:r>
              <a:rPr lang="ru-RU" u="sng" dirty="0"/>
              <a:t>Глаголы разного вида, это ошибка.</a:t>
            </a:r>
          </a:p>
          <a:p>
            <a:pPr marL="0" indent="0" fontAlgn="base">
              <a:buNone/>
            </a:pPr>
            <a:r>
              <a:rPr lang="ru-RU" b="1" dirty="0" smtClean="0"/>
              <a:t>Правильно:</a:t>
            </a:r>
            <a:endParaRPr lang="ru-RU" dirty="0"/>
          </a:p>
          <a:p>
            <a:pPr marL="0" indent="0" fontAlgn="base">
              <a:buNone/>
            </a:pPr>
            <a:r>
              <a:rPr lang="ru-RU" b="1" dirty="0"/>
              <a:t>В детстве особенно важно </a:t>
            </a:r>
            <a:r>
              <a:rPr lang="ru-RU" b="1" u="sng" dirty="0"/>
              <a:t>научиться любить</a:t>
            </a:r>
            <a:r>
              <a:rPr lang="ru-RU" b="1" dirty="0"/>
              <a:t> природу и (ЧТО ДЕЛАТЬ?) </a:t>
            </a:r>
            <a:r>
              <a:rPr lang="ru-RU" b="1" u="sng" dirty="0"/>
              <a:t>понимать</a:t>
            </a:r>
            <a:r>
              <a:rPr lang="ru-RU" b="1" dirty="0"/>
              <a:t> её красоту и тайну.</a:t>
            </a:r>
          </a:p>
        </p:txBody>
      </p:sp>
    </p:spTree>
    <p:extLst>
      <p:ext uri="{BB962C8B-B14F-4D97-AF65-F5344CB8AC3E}">
        <p14:creationId xmlns:p14="http://schemas.microsoft.com/office/powerpoint/2010/main" val="30842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Нарушение видовременной соотнесённости глагольных форм.</a:t>
            </a:r>
            <a:br>
              <a:rPr lang="ru-RU" sz="4000" b="1" dirty="0"/>
            </a:b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/>
              <a:t>Л. Толстой в романе «Война и мир» </a:t>
            </a:r>
            <a:r>
              <a:rPr lang="ru-RU" u="sng" dirty="0">
                <a:solidFill>
                  <a:srgbClr val="FF0000"/>
                </a:solidFill>
              </a:rPr>
              <a:t>показывает</a:t>
            </a:r>
            <a:r>
              <a:rPr lang="ru-RU" dirty="0"/>
              <a:t> сложный исторический период в истории России, </a:t>
            </a:r>
            <a:r>
              <a:rPr lang="ru-RU" u="sng" dirty="0"/>
              <a:t>изобразил</a:t>
            </a:r>
            <a:r>
              <a:rPr lang="ru-RU" dirty="0"/>
              <a:t> несколько исторических личностей.</a:t>
            </a:r>
          </a:p>
          <a:p>
            <a:pPr marL="0" indent="0" fontAlgn="base">
              <a:buNone/>
            </a:pPr>
            <a:r>
              <a:rPr lang="ru-RU" dirty="0"/>
              <a:t>Показывает – ЧТО ДЕЛАЕТ? Это глагол </a:t>
            </a:r>
            <a:r>
              <a:rPr lang="ru-RU" b="1" dirty="0"/>
              <a:t>настоящего времени, несовершенного вида.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Изобразил – ЧТО СДЕЛАЛ? Это глагол прошедшего времени, совершенного вида.</a:t>
            </a:r>
          </a:p>
          <a:p>
            <a:pPr marL="0" indent="0" fontAlgn="base">
              <a:buNone/>
            </a:pPr>
            <a:r>
              <a:rPr lang="ru-RU" b="1" dirty="0" smtClean="0"/>
              <a:t>Правильно:</a:t>
            </a:r>
            <a:endParaRPr lang="ru-RU" dirty="0"/>
          </a:p>
          <a:p>
            <a:pPr marL="0" indent="0" fontAlgn="base">
              <a:buNone/>
            </a:pPr>
            <a:r>
              <a:rPr lang="ru-RU" b="1" dirty="0"/>
              <a:t>Л. Толстой в романе «Война и мир» </a:t>
            </a:r>
            <a:r>
              <a:rPr lang="ru-RU" b="1" u="sng" dirty="0"/>
              <a:t>показал</a:t>
            </a:r>
            <a:r>
              <a:rPr lang="ru-RU" b="1" dirty="0"/>
              <a:t> сложный исторический период в истории России, </a:t>
            </a:r>
            <a:r>
              <a:rPr lang="ru-RU" b="1" u="sng" dirty="0"/>
              <a:t>изобразил</a:t>
            </a:r>
            <a:r>
              <a:rPr lang="ru-RU" b="1" dirty="0"/>
              <a:t> несколько исторических личностей.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754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676275"/>
            <a:ext cx="10650581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37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Драбкина</a:t>
            </a:r>
            <a:r>
              <a:rPr lang="ru-RU" b="1" dirty="0" smtClean="0"/>
              <a:t> С.В., Субботин Д.И.: </a:t>
            </a:r>
            <a:r>
              <a:rPr lang="ru-RU" b="1" dirty="0"/>
              <a:t>ЕГЭ-2020. Русский язык. Готовимся к итоговой </a:t>
            </a:r>
            <a:r>
              <a:rPr lang="ru-RU" b="1" dirty="0" smtClean="0"/>
              <a:t>аттестации</a:t>
            </a:r>
            <a:r>
              <a:rPr lang="ru-RU" b="1" dirty="0" smtClean="0">
                <a:solidFill>
                  <a:schemeClr val="tx1"/>
                </a:solidFill>
              </a:rPr>
              <a:t>. Интеллект-центр</a:t>
            </a:r>
            <a:r>
              <a:rPr lang="ru-RU" b="1" dirty="0" smtClean="0"/>
              <a:t>, </a:t>
            </a:r>
            <a:r>
              <a:rPr lang="ru-RU" b="1" dirty="0"/>
              <a:t>2020 г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Барандеев</a:t>
            </a:r>
            <a:r>
              <a:rPr lang="ru-RU" b="1" dirty="0" smtClean="0"/>
              <a:t> А.В.: </a:t>
            </a:r>
            <a:r>
              <a:rPr lang="ru-RU" b="1" dirty="0"/>
              <a:t>Русский язык ОГЭ и ЕГЭ. Как правильно решать задания. Учебное </a:t>
            </a:r>
            <a:r>
              <a:rPr lang="ru-RU" b="1" dirty="0" smtClean="0"/>
              <a:t>пособие. </a:t>
            </a:r>
            <a:r>
              <a:rPr lang="ru-RU" dirty="0"/>
              <a:t> </a:t>
            </a:r>
            <a:r>
              <a:rPr lang="ru-RU" b="1" dirty="0"/>
              <a:t>Флинта , 2020 г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Симакова Л.С. : </a:t>
            </a:r>
            <a:r>
              <a:rPr lang="ru-RU" b="1" dirty="0"/>
              <a:t>ЕГЭ. Русский язык. Новый полный справочник для подготовки к </a:t>
            </a:r>
            <a:r>
              <a:rPr lang="ru-RU" b="1" dirty="0" smtClean="0"/>
              <a:t>ЕГЭ. АСТ, 2019</a:t>
            </a:r>
            <a:r>
              <a:rPr lang="ru-RU" b="1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4ege.ru/russkiy/58138-teoriya-k-zadaniyu-8-ege-po-russkomu-yazyku.html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rus-ege.sdamgia.ru/test?theme=205</a:t>
            </a:r>
            <a:endParaRPr lang="ru-RU" dirty="0" smtClean="0"/>
          </a:p>
          <a:p>
            <a:r>
              <a:rPr lang="en-US">
                <a:hlinkClick r:id="rId4"/>
              </a:rPr>
              <a:t>https://ege-helper.ru/ege/teorija/714-zadanie-8-teorija-ege-2019-po-russkomu-jazyku/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590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Теория к заданию 8</a:t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https://do.school141.ufanet.ru/pluginfile.php/810/course/overviewfiles/68707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526638"/>
            <a:ext cx="6191794" cy="28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1. Несогласованное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приложение.</a:t>
            </a:r>
            <a:b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u="sng" dirty="0"/>
              <a:t>Приложение</a:t>
            </a:r>
            <a:r>
              <a:rPr lang="ru-RU" dirty="0"/>
              <a:t> – это определение, выраженное существительным, название газет, журналов, картин, книг, географических объектов и т.д. Озеро (какое?) Байкал. Определяемое слово (от него задается вопрос к приложению) и приложение дают разные обозначения одного и того же предмета.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sz="2800" b="1" u="sng" dirty="0">
                <a:solidFill>
                  <a:srgbClr val="0070C0"/>
                </a:solidFill>
              </a:rPr>
              <a:t>Что нужно помнить:</a:t>
            </a:r>
          </a:p>
          <a:p>
            <a:pPr fontAlgn="base"/>
            <a:r>
              <a:rPr lang="ru-RU" b="1" dirty="0"/>
              <a:t>Несогласованное приложение стоит в именительном падеже независимо от того, в каком падеже определяемое слово (Озеро (И.П.) Байкал (И.П.), озера (Р.П.) Байкал (И.П.), озеру (Д.П.) Байкал (И.П.)</a:t>
            </a:r>
          </a:p>
        </p:txBody>
      </p:sp>
    </p:spTree>
    <p:extLst>
      <p:ext uri="{BB962C8B-B14F-4D97-AF65-F5344CB8AC3E}">
        <p14:creationId xmlns:p14="http://schemas.microsoft.com/office/powerpoint/2010/main" val="16056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646" y="2402622"/>
            <a:ext cx="10789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rgbClr val="1A3038"/>
                </a:solidFill>
                <a:effectLst/>
                <a:latin typeface="PT Sans"/>
              </a:rPr>
              <a:t>Предложение с ошибкой: </a:t>
            </a:r>
          </a:p>
          <a:p>
            <a:r>
              <a:rPr lang="ru-RU" b="1" i="1" dirty="0" smtClean="0">
                <a:solidFill>
                  <a:srgbClr val="1A3038"/>
                </a:solidFill>
                <a:effectLst/>
                <a:latin typeface="PT Sans"/>
              </a:rPr>
              <a:t>О своём отношении к музыке В.П. Астафьев написал в очерке «Постскриптум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PT Sans"/>
              </a:rPr>
              <a:t>е</a:t>
            </a:r>
            <a:r>
              <a:rPr lang="ru-RU" b="1" i="1" dirty="0" smtClean="0">
                <a:solidFill>
                  <a:srgbClr val="1A3038"/>
                </a:solidFill>
                <a:effectLst/>
                <a:latin typeface="PT Sans"/>
              </a:rPr>
              <a:t>». </a:t>
            </a:r>
          </a:p>
          <a:p>
            <a:r>
              <a:rPr lang="ru-RU" b="1" i="0" u="sng" dirty="0" smtClean="0">
                <a:solidFill>
                  <a:srgbClr val="1A3038"/>
                </a:solidFill>
                <a:effectLst/>
                <a:latin typeface="PT Sans"/>
              </a:rPr>
              <a:t>Определяемое слово</a:t>
            </a:r>
            <a:r>
              <a:rPr lang="ru-RU" b="1" i="0" dirty="0" smtClean="0">
                <a:solidFill>
                  <a:srgbClr val="1A3038"/>
                </a:solidFill>
                <a:effectLst/>
                <a:latin typeface="PT Sans"/>
              </a:rPr>
              <a:t>: очерке.</a:t>
            </a:r>
          </a:p>
          <a:p>
            <a:r>
              <a:rPr lang="ru-RU" b="1" i="0" u="sng" dirty="0" smtClean="0">
                <a:solidFill>
                  <a:srgbClr val="1A3038"/>
                </a:solidFill>
                <a:effectLst/>
                <a:latin typeface="PT Sans"/>
              </a:rPr>
              <a:t> Приложение</a:t>
            </a:r>
            <a:r>
              <a:rPr lang="ru-RU" b="1" i="0" dirty="0" smtClean="0">
                <a:solidFill>
                  <a:srgbClr val="1A3038"/>
                </a:solidFill>
                <a:effectLst/>
                <a:latin typeface="PT Sans"/>
              </a:rPr>
              <a:t>: Постскриптуме (в очерке каком?). </a:t>
            </a:r>
          </a:p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PT Sans"/>
              </a:rPr>
              <a:t>Нужно поставить приложение в </a:t>
            </a:r>
            <a:r>
              <a:rPr lang="ru-RU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PT Sans"/>
              </a:rPr>
              <a:t>И.п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PT Sans"/>
              </a:rPr>
              <a:t>. (очерке «Постскриптум») либо убрать определяемое слово, и тогда форма слова «Постскриптум» будет зависеть от глагола «написал». </a:t>
            </a:r>
          </a:p>
          <a:p>
            <a:endParaRPr lang="ru-RU" b="1" dirty="0">
              <a:solidFill>
                <a:srgbClr val="1A3038"/>
              </a:solidFill>
              <a:latin typeface="PT Sans"/>
            </a:endParaRPr>
          </a:p>
          <a:p>
            <a:r>
              <a:rPr lang="ru-RU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Верные варианты: </a:t>
            </a:r>
          </a:p>
          <a:p>
            <a:endParaRPr lang="ru-RU" b="1" i="0" dirty="0" smtClean="0">
              <a:solidFill>
                <a:schemeClr val="accent4">
                  <a:lumMod val="75000"/>
                </a:schemeClr>
              </a:solidFill>
              <a:effectLst/>
              <a:latin typeface="PT Sans"/>
            </a:endParaRPr>
          </a:p>
          <a:p>
            <a:r>
              <a:rPr lang="ru-RU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1: О своём отношении к музыке В.П. Астафьев написал в </a:t>
            </a:r>
            <a:r>
              <a:rPr lang="ru-RU" b="1" i="0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очерке «Постскриптум»</a:t>
            </a:r>
            <a:r>
              <a:rPr lang="ru-RU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. </a:t>
            </a:r>
          </a:p>
          <a:p>
            <a:endParaRPr lang="ru-RU" b="1" i="0" dirty="0" smtClean="0">
              <a:solidFill>
                <a:schemeClr val="accent4">
                  <a:lumMod val="75000"/>
                </a:schemeClr>
              </a:solidFill>
              <a:effectLst/>
              <a:latin typeface="PT Sans"/>
            </a:endParaRPr>
          </a:p>
          <a:p>
            <a:r>
              <a:rPr lang="ru-RU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2: О своём отношении к музыке В.П. Астафьев написал в </a:t>
            </a:r>
            <a:r>
              <a:rPr lang="ru-RU" b="1" i="0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PT Sans"/>
              </a:rPr>
              <a:t>«Постскриптуме».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11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21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Несогласованное приложение.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Мы встретились, отъехав от </a:t>
            </a:r>
            <a:r>
              <a:rPr lang="ru-RU" sz="3200" b="1" u="sng" dirty="0"/>
              <a:t>города Соч</a:t>
            </a:r>
            <a:r>
              <a:rPr lang="ru-RU" sz="4400" b="1" u="sng" dirty="0"/>
              <a:t>и</a:t>
            </a:r>
            <a:r>
              <a:rPr lang="ru-RU" sz="3200" b="1" dirty="0"/>
              <a:t> несколько километров.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Мы встретились, отъехав </a:t>
            </a:r>
            <a:r>
              <a:rPr lang="ru-RU" sz="3200" b="1" dirty="0" smtClean="0"/>
              <a:t>от </a:t>
            </a:r>
            <a:r>
              <a:rPr lang="ru-RU" sz="3200" b="1" dirty="0"/>
              <a:t>города </a:t>
            </a:r>
            <a:r>
              <a:rPr lang="ru-RU" sz="3200" b="1" dirty="0" err="1"/>
              <a:t>Соч</a:t>
            </a:r>
            <a:r>
              <a:rPr lang="ru-RU" sz="6000" b="1" dirty="0" err="1">
                <a:solidFill>
                  <a:srgbClr val="FF0000"/>
                </a:solidFill>
              </a:rPr>
              <a:t>ей</a:t>
            </a:r>
            <a:r>
              <a:rPr lang="ru-RU" sz="3200" b="1" dirty="0"/>
              <a:t> несколько километров.</a:t>
            </a:r>
          </a:p>
        </p:txBody>
      </p:sp>
    </p:spTree>
    <p:extLst>
      <p:ext uri="{BB962C8B-B14F-4D97-AF65-F5344CB8AC3E}">
        <p14:creationId xmlns:p14="http://schemas.microsoft.com/office/powerpoint/2010/main" val="6590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21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Несогласованное приложение.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правильно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 </a:t>
            </a:r>
            <a:r>
              <a:rPr lang="ru-RU" sz="2000" b="1" u="sng" dirty="0"/>
              <a:t>кинофильме «Война и мир» </a:t>
            </a:r>
          </a:p>
          <a:p>
            <a:pPr marL="0" indent="0">
              <a:buNone/>
            </a:pPr>
            <a:r>
              <a:rPr lang="ru-RU" sz="2000" b="1" dirty="0" smtClean="0"/>
              <a:t>С</a:t>
            </a:r>
            <a:r>
              <a:rPr lang="ru-RU" sz="2000" b="1" dirty="0"/>
              <a:t>. Бондарчук прекрасно сыграл Пьера </a:t>
            </a:r>
            <a:r>
              <a:rPr lang="ru-RU" sz="2000" b="1" dirty="0" smtClean="0"/>
              <a:t>Безухова.</a:t>
            </a:r>
          </a:p>
          <a:p>
            <a:r>
              <a:rPr lang="ru-RU" sz="2000" b="1" dirty="0"/>
              <a:t>В </a:t>
            </a:r>
            <a:r>
              <a:rPr lang="ru-RU" sz="2000" b="1" u="sng" dirty="0" smtClean="0"/>
              <a:t>«Войне </a:t>
            </a:r>
            <a:r>
              <a:rPr lang="ru-RU" sz="2000" b="1" u="sng" dirty="0"/>
              <a:t>и </a:t>
            </a:r>
            <a:r>
              <a:rPr lang="ru-RU" sz="2000" b="1" u="sng" dirty="0" smtClean="0"/>
              <a:t>мире» </a:t>
            </a:r>
            <a:r>
              <a:rPr lang="ru-RU" sz="2000" b="1" dirty="0" smtClean="0"/>
              <a:t>С</a:t>
            </a:r>
            <a:r>
              <a:rPr lang="ru-RU" sz="2000" b="1" dirty="0"/>
              <a:t>. Бондарчук прекрасно сыграл Пьера Безухова.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 </a:t>
            </a:r>
            <a:r>
              <a:rPr lang="ru-RU" sz="3200" b="1" u="sng" dirty="0"/>
              <a:t>кинофильме «</a:t>
            </a:r>
            <a:r>
              <a:rPr lang="ru-RU" sz="3200" b="1" u="sng" dirty="0" smtClean="0"/>
              <a:t>Войн</a:t>
            </a:r>
            <a:r>
              <a:rPr lang="ru-RU" sz="4000" b="1" u="sng" dirty="0" smtClean="0">
                <a:solidFill>
                  <a:srgbClr val="FF0000"/>
                </a:solidFill>
              </a:rPr>
              <a:t>е</a:t>
            </a:r>
            <a:r>
              <a:rPr lang="ru-RU" sz="3200" b="1" u="sng" dirty="0" smtClean="0"/>
              <a:t> </a:t>
            </a:r>
            <a:r>
              <a:rPr lang="ru-RU" sz="3200" b="1" u="sng" dirty="0"/>
              <a:t>и </a:t>
            </a:r>
            <a:r>
              <a:rPr lang="ru-RU" sz="3200" b="1" u="sng" dirty="0" smtClean="0"/>
              <a:t>мир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3200" b="1" u="sng" dirty="0" smtClean="0"/>
              <a:t>» </a:t>
            </a:r>
            <a:r>
              <a:rPr lang="ru-RU" sz="3200" b="1" dirty="0"/>
              <a:t>С. Бондарчук прекрасно сыграл Пьера Безухова.</a:t>
            </a:r>
          </a:p>
        </p:txBody>
      </p:sp>
    </p:spTree>
    <p:extLst>
      <p:ext uri="{BB962C8B-B14F-4D97-AF65-F5344CB8AC3E}">
        <p14:creationId xmlns:p14="http://schemas.microsoft.com/office/powerpoint/2010/main" val="3997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5559</TotalTime>
  <Words>1250</Words>
  <Application>Microsoft Office PowerPoint</Application>
  <PresentationFormat>Широкоэкранный</PresentationFormat>
  <Paragraphs>238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Garamond</vt:lpstr>
      <vt:lpstr>GothaPro</vt:lpstr>
      <vt:lpstr>inherit</vt:lpstr>
      <vt:lpstr>Montserrat</vt:lpstr>
      <vt:lpstr>PT Sans</vt:lpstr>
      <vt:lpstr>Times New Roman</vt:lpstr>
      <vt:lpstr>Натуральные материалы</vt:lpstr>
      <vt:lpstr>Задание 8  ЕГЭ по русскому языку 2020</vt:lpstr>
      <vt:lpstr>Цель: Подготовить учащихся к выполнению задания 8  ЕГЭ по русскому языку.</vt:lpstr>
      <vt:lpstr>Презентация PowerPoint</vt:lpstr>
      <vt:lpstr>Презентация PowerPoint</vt:lpstr>
      <vt:lpstr>Теория к заданию 8 </vt:lpstr>
      <vt:lpstr>1. Несогласованное приложение. Приложение – это определение, выраженное существительным, название газет, журналов, картин, книг, географических объектов и т.д. Озеро (какое?) Байкал. Определяемое слово (от него задается вопрос к приложению) и приложение дают разные обозначения одного и того же предмета.</vt:lpstr>
      <vt:lpstr>пример</vt:lpstr>
      <vt:lpstr>Несогласованное приложение. </vt:lpstr>
      <vt:lpstr>Несогласованное приложение. </vt:lpstr>
      <vt:lpstr>2.Предложения с причастным оборотом.  </vt:lpstr>
      <vt:lpstr>Предложения с причастным оборотом.  Проверьте окончания прилагательных и причастий, задав вопрос. </vt:lpstr>
      <vt:lpstr>Предложения с причастным оборотом.  Определяемое слово не должно входить в причастный оборот. </vt:lpstr>
      <vt:lpstr>Предложения с причастным оборотом.  Не должно быть замены страдательного причастия на действительное.</vt:lpstr>
      <vt:lpstr>3.Предложения с деепричастным оборотом. </vt:lpstr>
      <vt:lpstr>Предложения с деепричастным оборотом.  Деепричастный оборот не употребляется, если действие, выраженное сказуемым, и действие, выраженное деепричастием, относятся к разным лицам.</vt:lpstr>
      <vt:lpstr>Предложения с деепричастным оборотом.  Деепричастный оборот не употребляется в безличном предложении, если в нём сказуемое выражено не инфинитивом.</vt:lpstr>
      <vt:lpstr>Предложения с деепричастным оборотом.  Деепричастный оборот не употребляется, если сказуемое выражено кратким страдательным причастием. </vt:lpstr>
      <vt:lpstr>4. Связь между подлежащим и сказуемым. </vt:lpstr>
      <vt:lpstr>Связь между подлежащим и сказуемым.  Сказуемое должно быть согласовано с подлежащим</vt:lpstr>
      <vt:lpstr>Связь между подлежащим и сказуемым.  Род сложносокращённых слов определяется по ключевому слову: ООН – Организация Объединённых Наций (организация – главное слово в ж. р.)</vt:lpstr>
      <vt:lpstr>Связь между подлежащим и сказуемым.  Сказуемое согласуется с первым (главным) словом сложного существительного.</vt:lpstr>
      <vt:lpstr>Связь между подлежащим и сказуемым.  Местоимения «кто, никто, кое-кто» употребляются с глаголом в единственном числе  и мужском роде.</vt:lpstr>
      <vt:lpstr>Связь между подлежащим и сказуемым.  Если числительное является подлежащим и оканчивается на  «один», то сказуемое должно быть в единственном числе.</vt:lpstr>
      <vt:lpstr>Связь между подлежащим и сказуемым.  Если подлежащее имеет в своем составе слова  «много, немного, мало», то сказуемое должно быть в единственном числе.</vt:lpstr>
      <vt:lpstr>Связь между подлежащим и сказуемым.  В каком числе должно быть сказуемое, если подлежащее содержит слова большинство, меньшинство, несколько, ряд?</vt:lpstr>
      <vt:lpstr>Связь между подлежащим и сказуемым.  Местоимения «кто, никто, кое-кто» употребляются с глаголом в единственном числе  и мужском роде.</vt:lpstr>
      <vt:lpstr>Предложения с косвенной речью.   При переводе прямой речи в косвенную местоимения и глаголы в форме 1 лица следует заменить местоимениями и глаголами 3 лица.</vt:lpstr>
      <vt:lpstr>Предложения с косвенной речью.   При переводе прямой речи в косвенную местоимения и глаголы в форме 1 лица следует заменить местоимениями и глаголами 3 лица.</vt:lpstr>
      <vt:lpstr>Предложения с однородными членами.   Каждый из однородных членов должен быть грамматически соотнесён с общим словом.</vt:lpstr>
      <vt:lpstr>Предложения с однородными членами.   Каждый из однородных членов должен быть лексически соотнесён с общим словом.</vt:lpstr>
      <vt:lpstr>Предложения с однородными членами.   Если перед однородными членами предполагаются разные предлоги, то их нельзя опускать.</vt:lpstr>
      <vt:lpstr>Предложения с однородными членами.   Все однородные члены должны стоять в том же падеже, что и обобщающее слово.</vt:lpstr>
      <vt:lpstr>Предложения с однородными членами.   Части двойного союза постоянны, их нельзя заменять другими словами: как…, так и…; не только…, но и…; если не…, то…; не столько…, сколько…; не то чтобы…, а….</vt:lpstr>
      <vt:lpstr>Предложения с однородными членами.   Части двойных союзов должны стоять непосредственно рядом с однородными членами</vt:lpstr>
      <vt:lpstr>Предложения с однородными членами.   Нарушение  при использовании однотипных синтаксических конструкций</vt:lpstr>
      <vt:lpstr>Предложения с однородными членами.   Если однородные члены - прилагательные или причастия, они должны быть оба в одной форме (полной или краткой).</vt:lpstr>
      <vt:lpstr>Построение сложного предложения.   Неверное присоединение придаточной части создаёт неоднозначность восприятия смысла предложения. Придаточное определительное должно стоять после того слова, от которого зависит.</vt:lpstr>
      <vt:lpstr>Построение сложного предложения.   Придаточное изъяснительное присоединяется к главному с помощью частицы «ли», выступающей в роли подчинительного союза, поэтому союз «что» лишний.</vt:lpstr>
      <vt:lpstr>Формы существительного с предлогом. Предлоги СОГЛАСНО, ВОПРЕКИ, БЛАГОДАРЯ, СООБРАЗНО, НАПЕРЕРЕЗ, ПОДОБНО употребляются только с Д. п. (кому? чему?)</vt:lpstr>
      <vt:lpstr>Формы существительного с предлогом. Предлог ПО в значении «после чего-либо, в результате чего-либо» употребляется с П. п. (по ком? чём?)</vt:lpstr>
      <vt:lpstr>Формы существительного с предлогом. Помните:</vt:lpstr>
      <vt:lpstr>Нарушение видовременной соотнесённости глагольных форм. </vt:lpstr>
      <vt:lpstr>Нарушение видовременной соотнесённости глагольных форм. </vt:lpstr>
      <vt:lpstr>Нарушение видовременной соотнесённости глагольных форм. </vt:lpstr>
      <vt:lpstr>Презентация PowerPoint</vt:lpstr>
      <vt:lpstr>Источники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8  ЕГЭ по русскому языку</dc:title>
  <dc:creator>RePack by Diakov</dc:creator>
  <cp:lastModifiedBy>RePack by Diakov</cp:lastModifiedBy>
  <cp:revision>37</cp:revision>
  <dcterms:created xsi:type="dcterms:W3CDTF">2019-12-27T17:39:52Z</dcterms:created>
  <dcterms:modified xsi:type="dcterms:W3CDTF">2020-02-17T10:03:38Z</dcterms:modified>
</cp:coreProperties>
</file>