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8" r:id="rId4"/>
    <p:sldId id="258" r:id="rId5"/>
    <p:sldId id="259" r:id="rId6"/>
    <p:sldId id="260" r:id="rId7"/>
    <p:sldId id="281" r:id="rId8"/>
    <p:sldId id="262" r:id="rId9"/>
    <p:sldId id="263" r:id="rId10"/>
    <p:sldId id="268" r:id="rId11"/>
    <p:sldId id="269" r:id="rId12"/>
    <p:sldId id="271" r:id="rId13"/>
    <p:sldId id="282" r:id="rId14"/>
    <p:sldId id="270" r:id="rId15"/>
    <p:sldId id="272" r:id="rId16"/>
    <p:sldId id="283" r:id="rId17"/>
    <p:sldId id="273" r:id="rId18"/>
    <p:sldId id="284" r:id="rId19"/>
    <p:sldId id="274" r:id="rId20"/>
    <p:sldId id="275" r:id="rId21"/>
    <p:sldId id="276" r:id="rId22"/>
    <p:sldId id="285" r:id="rId23"/>
    <p:sldId id="277" r:id="rId24"/>
    <p:sldId id="286" r:id="rId25"/>
    <p:sldId id="287" r:id="rId26"/>
    <p:sldId id="279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DB26-4D5A-43A2-92CC-0BD60614B24D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0E83D-C791-4065-BC5E-2ECB683FA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6BB60D-7118-4D5C-8631-6D55B8F5F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9394-EEDA-48AF-B1E0-F88D6AF41F8E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B409-EEC4-4973-9C87-DE3BBA25D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3;&#1048;\4310c4959020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Улыбнись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65322"/>
            <a:ext cx="6357982" cy="4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429684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Добрый день!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 приглашает к сотрудничеству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учитель истории Привалова Галина Ивановна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фаген-1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76400"/>
            <a:ext cx="4357718" cy="496731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7158" y="381001"/>
            <a:ext cx="407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9900"/>
                </a:solidFill>
              </a:rPr>
              <a:t>ВЛАДЕНИЯ КАРФАГЕНА К НАЧАЛУ ПУНИЧЕСКИХ ВОЙН</a:t>
            </a:r>
          </a:p>
        </p:txBody>
      </p:sp>
      <p:sp>
        <p:nvSpPr>
          <p:cNvPr id="820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88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90" y="285729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Владения Рима после Первой Пунической войны</a:t>
            </a:r>
            <a:endParaRPr lang="ru-RU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00"/>
                </a:solidFill>
                <a:latin typeface="Batang" pitchFamily="18" charset="-127"/>
              </a:rPr>
              <a:t>ПЕРВАЯ 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00"/>
                </a:solidFill>
                <a:latin typeface="Batang" pitchFamily="18" charset="-127"/>
              </a:rPr>
              <a:t>ПУНИЧЕСКАЯ ВОЙНА </a:t>
            </a:r>
            <a:b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00"/>
                </a:solidFill>
                <a:latin typeface="Batang" pitchFamily="18" charset="-127"/>
              </a:rPr>
            </a:b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00"/>
                </a:solidFill>
                <a:latin typeface="Batang" pitchFamily="18" charset="-127"/>
              </a:rPr>
              <a:t>264-241 Г.Г. ДО Н.Э.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pic>
        <p:nvPicPr>
          <p:cNvPr id="32776" name="Picture 8" descr="Квиекрема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4038600" cy="304165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3400" y="1905000"/>
            <a:ext cx="403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</a:rPr>
              <a:t>ЦЕЛИ ВОЙНЫ: БОРЬБА ЗА </a:t>
            </a:r>
          </a:p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ОСТРОВ </a:t>
            </a:r>
            <a:r>
              <a:rPr lang="ru-RU" sz="2000" b="1" dirty="0">
                <a:solidFill>
                  <a:srgbClr val="003366"/>
                </a:solidFill>
              </a:rPr>
              <a:t>СИЦИЛИЯ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800600" y="1905000"/>
            <a:ext cx="3733800" cy="419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/>
            <a:r>
              <a:rPr lang="ru-RU" sz="2000" b="1" dirty="0">
                <a:solidFill>
                  <a:srgbClr val="003366"/>
                </a:solidFill>
              </a:rPr>
              <a:t>             ИТОГИ</a:t>
            </a:r>
            <a:r>
              <a:rPr lang="ru-RU" sz="2000" dirty="0">
                <a:solidFill>
                  <a:srgbClr val="003366"/>
                </a:solidFill>
              </a:rPr>
              <a:t>:</a:t>
            </a:r>
          </a:p>
          <a:p>
            <a:pPr marL="457200" indent="-457200"/>
            <a:endParaRPr lang="ru-RU" sz="2000" dirty="0">
              <a:solidFill>
                <a:srgbClr val="003366"/>
              </a:solidFill>
            </a:endParaRP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    Заключен мирный 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договор </a:t>
            </a:r>
            <a:r>
              <a:rPr lang="ru-RU" sz="2000" dirty="0" smtClean="0">
                <a:solidFill>
                  <a:srgbClr val="003366"/>
                </a:solidFill>
              </a:rPr>
              <a:t>между </a:t>
            </a:r>
            <a:r>
              <a:rPr lang="ru-RU" sz="2000" dirty="0">
                <a:solidFill>
                  <a:srgbClr val="003366"/>
                </a:solidFill>
              </a:rPr>
              <a:t>Римом и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Карфагеном в </a:t>
            </a:r>
            <a:r>
              <a:rPr lang="ru-RU" sz="2000" b="1" dirty="0">
                <a:solidFill>
                  <a:srgbClr val="CC0000"/>
                </a:solidFill>
              </a:rPr>
              <a:t>241 г. до н.э</a:t>
            </a:r>
            <a:r>
              <a:rPr lang="ru-RU" sz="2000" dirty="0">
                <a:solidFill>
                  <a:srgbClr val="003366"/>
                </a:solidFill>
              </a:rPr>
              <a:t>.: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rgbClr val="003366"/>
                </a:solidFill>
              </a:rPr>
              <a:t>Карфагеняне уплатили 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 Риму </a:t>
            </a:r>
            <a:r>
              <a:rPr lang="ru-RU" sz="2000" i="1" dirty="0">
                <a:solidFill>
                  <a:srgbClr val="003366"/>
                </a:solidFill>
              </a:rPr>
              <a:t>контрибуцию</a:t>
            </a:r>
            <a:r>
              <a:rPr lang="ru-RU" sz="2000" dirty="0">
                <a:solidFill>
                  <a:srgbClr val="003366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000" b="1" dirty="0">
                <a:solidFill>
                  <a:srgbClr val="003366"/>
                </a:solidFill>
              </a:rPr>
              <a:t>о-в Сицилия</a:t>
            </a:r>
            <a:r>
              <a:rPr lang="ru-RU" sz="2000" dirty="0">
                <a:solidFill>
                  <a:srgbClr val="003366"/>
                </a:solidFill>
              </a:rPr>
              <a:t> перешел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к Риму и стал первой 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Римской провинцией;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rgbClr val="003366"/>
                </a:solidFill>
              </a:rPr>
              <a:t>позже римляне 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захватили </a:t>
            </a:r>
            <a:r>
              <a:rPr lang="ru-RU" sz="2000" dirty="0" smtClean="0">
                <a:solidFill>
                  <a:srgbClr val="003366"/>
                </a:solidFill>
              </a:rPr>
              <a:t>острова </a:t>
            </a:r>
            <a:r>
              <a:rPr lang="ru-RU" sz="2000" b="1" dirty="0">
                <a:solidFill>
                  <a:srgbClr val="003366"/>
                </a:solidFill>
              </a:rPr>
              <a:t>Корсику</a:t>
            </a:r>
          </a:p>
          <a:p>
            <a:pPr marL="457200" indent="-457200"/>
            <a:r>
              <a:rPr lang="ru-RU" sz="2000" dirty="0">
                <a:solidFill>
                  <a:srgbClr val="003366"/>
                </a:solidFill>
              </a:rPr>
              <a:t> и </a:t>
            </a:r>
            <a:r>
              <a:rPr lang="ru-RU" sz="2000" b="1" dirty="0">
                <a:solidFill>
                  <a:srgbClr val="003366"/>
                </a:solidFill>
              </a:rPr>
              <a:t>Сардинию</a:t>
            </a:r>
            <a:r>
              <a:rPr lang="ru-RU" sz="2000" dirty="0">
                <a:solidFill>
                  <a:srgbClr val="003366"/>
                </a:solidFill>
              </a:rPr>
              <a:t>;</a:t>
            </a:r>
          </a:p>
        </p:txBody>
      </p:sp>
      <p:sp>
        <p:nvSpPr>
          <p:cNvPr id="3277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7" grpId="0" animBg="1" autoUpdateAnimBg="0"/>
      <p:bldP spid="3277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ВТОРАЯ </a:t>
            </a:r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ПУНИЧЕСКАЯ ВОЙНА</a:t>
            </a:r>
            <a:b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</a:br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218-201 Г.Г. ДО Н.Э.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676400" y="18288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</a:rPr>
              <a:t>ВОЕННЫЕ ПЛАНЫ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5791200" y="2438400"/>
            <a:ext cx="2057400" cy="1447800"/>
          </a:xfrm>
          <a:prstGeom prst="downArrowCallout">
            <a:avLst>
              <a:gd name="adj1" fmla="val 35526"/>
              <a:gd name="adj2" fmla="val 35526"/>
              <a:gd name="adj3" fmla="val 16667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РИМ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1066800" y="2362200"/>
            <a:ext cx="2057400" cy="1447800"/>
          </a:xfrm>
          <a:prstGeom prst="downArrowCallout">
            <a:avLst>
              <a:gd name="adj1" fmla="val 35526"/>
              <a:gd name="adj2" fmla="val 35526"/>
              <a:gd name="adj3" fmla="val 16667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Times New Roman" pitchFamily="18" charset="0"/>
              </a:rPr>
              <a:t>КАРФАГЕН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4038600"/>
            <a:ext cx="3733800" cy="1981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Перейти с большей 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армией Пиренеи, Альпы и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вторгнуться в Италию.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Разбить полевую армию и 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покорить Рим.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3. Расчет на помощь </a:t>
            </a:r>
          </a:p>
          <a:p>
            <a:pPr marL="457200" indent="-457200"/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завоеванных Римом народов.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3571876"/>
            <a:ext cx="3733800" cy="2447924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Нанесение двойного </a:t>
            </a:r>
          </a:p>
          <a:p>
            <a:pPr marL="457200" indent="-457200"/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     удара:</a:t>
            </a:r>
          </a:p>
          <a:p>
            <a:pPr marL="457200" indent="-457200"/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     Ганнибалу 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 Италии;</a:t>
            </a:r>
          </a:p>
          <a:p>
            <a:pPr marL="457200" indent="-457200"/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     Карфагену 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 Африке.</a:t>
            </a:r>
          </a:p>
          <a:p>
            <a:pPr marL="457200" indent="-457200"/>
            <a:endParaRPr lang="ru-RU" sz="1800" dirty="0">
              <a:solidFill>
                <a:srgbClr val="FF9900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33400" y="6172200"/>
            <a:ext cx="7924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003366"/>
                </a:solidFill>
              </a:rPr>
              <a:t>ПОВОД: Захват Карфагеном г. Сагунта в Испании (союзника Рима)</a:t>
            </a:r>
          </a:p>
        </p:txBody>
      </p:sp>
      <p:sp>
        <p:nvSpPr>
          <p:cNvPr id="28693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87" grpId="0" autoUpdateAnimBg="0"/>
      <p:bldP spid="28688" grpId="0" animBg="1" autoUpdateAnimBg="0"/>
      <p:bldP spid="28689" grpId="0" animBg="1" autoUpdateAnimBg="0"/>
      <p:bldP spid="28690" grpId="0" animBg="1" autoUpdateAnimBg="0"/>
      <p:bldP spid="28691" grpId="0" animBg="1" autoUpdateAnimBg="0"/>
      <p:bldP spid="2869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И\158a35d64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500166" y="4929198"/>
            <a:ext cx="2428892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КАРТОВО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14480" y="2071678"/>
            <a:ext cx="2571768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8237" b="29449"/>
          <a:stretch>
            <a:fillRect/>
          </a:stretch>
        </p:blipFill>
        <p:spPr bwMode="auto">
          <a:xfrm>
            <a:off x="1857356" y="228599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3214686"/>
            <a:ext cx="27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«ГАННИБАЛОВА КЛЯТВА»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flipH="1">
            <a:off x="2428860" y="3714752"/>
            <a:ext cx="668661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atang" pitchFamily="18" charset="-127"/>
              </a:rPr>
              <a:t>«ГАННИБАЛОВА КЛЯТВА»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tang" pitchFamily="18" charset="-127"/>
              </a:rPr>
              <a:t>Протяни руку над жертвенником, - сказал Ганнибалу отец, - и клянись, что ты никогда не будешь другом римлян».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tang" pitchFamily="18" charset="-127"/>
              </a:rPr>
              <a:t>«Клянусь!» - сказал Ганнибал.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pic>
        <p:nvPicPr>
          <p:cNvPr id="36877" name="Picture 13" descr="hannibal-colou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8713" y="1981200"/>
            <a:ext cx="2924175" cy="4114800"/>
          </a:xfrm>
          <a:noFill/>
          <a:ln/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143000" y="6096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247 –183 г.г до н.э.</a:t>
            </a:r>
          </a:p>
        </p:txBody>
      </p:sp>
      <p:sp>
        <p:nvSpPr>
          <p:cNvPr id="36879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build="p" autoUpdateAnimBg="0"/>
      <p:bldP spid="368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50" descr="elef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4572000" cy="4475163"/>
          </a:xfrm>
          <a:prstGeom prst="rect">
            <a:avLst/>
          </a:prstGeom>
          <a:noFill/>
        </p:spPr>
      </p:pic>
      <p:sp>
        <p:nvSpPr>
          <p:cNvPr id="17411" name="Rectangle 2051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205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17413" name="Rectangle 2053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17414" name="Rectangle 205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2055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2056"/>
          <p:cNvSpPr txBox="1">
            <a:spLocks noChangeArrowheads="1"/>
          </p:cNvSpPr>
          <p:nvPr/>
        </p:nvSpPr>
        <p:spPr bwMode="auto">
          <a:xfrm>
            <a:off x="5562600" y="1905000"/>
            <a:ext cx="2971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 Совершив переход через Альпы зимой, Ганнибал потерял около 10 000 воинов и всех, кроме одного  боевых слонов. Но неоспоримое преимущество было в том, что его вторжение явилось полной неожиданностью для римлян.</a:t>
            </a:r>
          </a:p>
        </p:txBody>
      </p:sp>
      <p:sp>
        <p:nvSpPr>
          <p:cNvPr id="17417" name="Text Box 2057"/>
          <p:cNvSpPr txBox="1">
            <a:spLocks noChangeArrowheads="1"/>
          </p:cNvSpPr>
          <p:nvPr/>
        </p:nvSpPr>
        <p:spPr bwMode="auto">
          <a:xfrm>
            <a:off x="609600" y="304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ПЕРЕХОД ГАННИБАЛА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ЧЕРЕЗ АЛЬПЫ</a:t>
            </a:r>
          </a:p>
        </p:txBody>
      </p:sp>
      <p:sp>
        <p:nvSpPr>
          <p:cNvPr id="17418" name="AutoShape 20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utoUpdateAnimBg="0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И\158a35d64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500166" y="4929198"/>
            <a:ext cx="2428892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КАРТОВО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14480" y="2071678"/>
            <a:ext cx="2571768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8237" b="29449"/>
          <a:stretch>
            <a:fillRect/>
          </a:stretch>
        </p:blipFill>
        <p:spPr bwMode="auto">
          <a:xfrm>
            <a:off x="1857356" y="228599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3214686"/>
            <a:ext cx="27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«ГАННИБАЛОВА КЛЯТВА»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flipH="1">
            <a:off x="2428860" y="3714752"/>
            <a:ext cx="668661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>
            <a:off x="2786050" y="1000108"/>
            <a:ext cx="1285884" cy="12144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071934" y="214290"/>
            <a:ext cx="2786082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СТРАТЕГИЧЕСКАЯ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 animBg="1"/>
      <p:bldP spid="1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1295400" y="3810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БИТВА ПРИ КАННАХ – ВЕСНА 216 Г. ДО Н.Э.</a:t>
            </a:r>
          </a:p>
        </p:txBody>
      </p:sp>
      <p:sp>
        <p:nvSpPr>
          <p:cNvPr id="27657" name="AutoShape 1033"/>
          <p:cNvSpPr>
            <a:spLocks noChangeArrowheads="1"/>
          </p:cNvSpPr>
          <p:nvPr/>
        </p:nvSpPr>
        <p:spPr bwMode="auto">
          <a:xfrm>
            <a:off x="1371600" y="1371600"/>
            <a:ext cx="2743200" cy="2362200"/>
          </a:xfrm>
          <a:prstGeom prst="downArrowCallout">
            <a:avLst>
              <a:gd name="adj1" fmla="val 29032"/>
              <a:gd name="adj2" fmla="val 29032"/>
              <a:gd name="adj3" fmla="val 16667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РИМ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55 тыс. – тяж. пехота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8 тыс. –легк. пехота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6 тыс. - конница</a:t>
            </a:r>
            <a:r>
              <a:rPr lang="ru-RU" b="1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27658" name="AutoShape 1034"/>
          <p:cNvSpPr>
            <a:spLocks noChangeArrowheads="1"/>
          </p:cNvSpPr>
          <p:nvPr/>
        </p:nvSpPr>
        <p:spPr bwMode="auto">
          <a:xfrm>
            <a:off x="5562600" y="1371600"/>
            <a:ext cx="2743200" cy="2362200"/>
          </a:xfrm>
          <a:prstGeom prst="downArrowCallout">
            <a:avLst>
              <a:gd name="adj1" fmla="val 29032"/>
              <a:gd name="adj2" fmla="val 29032"/>
              <a:gd name="adj3" fmla="val 16667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КАРФАГЕН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32 тыс. – тяж. пехота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8 тыс. –легк. пехота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10 тыс. - конница</a:t>
            </a:r>
            <a:r>
              <a:rPr lang="ru-RU" b="1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27659" name="Picture 1035" descr="Канны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985000" cy="4597400"/>
          </a:xfrm>
          <a:prstGeom prst="rect">
            <a:avLst/>
          </a:prstGeom>
          <a:noFill/>
        </p:spPr>
      </p:pic>
      <p:pic>
        <p:nvPicPr>
          <p:cNvPr id="27660" name="Picture 1036" descr="Канны-2копиров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985000" cy="4597400"/>
          </a:xfrm>
          <a:prstGeom prst="rect">
            <a:avLst/>
          </a:prstGeom>
          <a:noFill/>
        </p:spPr>
      </p:pic>
      <p:pic>
        <p:nvPicPr>
          <p:cNvPr id="27661" name="Picture 1037" descr="Канны-3копиро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371600"/>
            <a:ext cx="6985000" cy="4622800"/>
          </a:xfrm>
          <a:prstGeom prst="rect">
            <a:avLst/>
          </a:prstGeom>
          <a:noFill/>
        </p:spPr>
      </p:pic>
      <p:pic>
        <p:nvPicPr>
          <p:cNvPr id="27662" name="Picture 1038" descr="Канны-4копиров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371600"/>
            <a:ext cx="6972300" cy="4584700"/>
          </a:xfrm>
          <a:prstGeom prst="rect">
            <a:avLst/>
          </a:prstGeom>
          <a:noFill/>
        </p:spPr>
      </p:pic>
      <p:pic>
        <p:nvPicPr>
          <p:cNvPr id="27663" name="Picture 1039" descr="Канны-5копиров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371600"/>
            <a:ext cx="6985000" cy="4610100"/>
          </a:xfrm>
          <a:prstGeom prst="rect">
            <a:avLst/>
          </a:prstGeom>
          <a:noFill/>
        </p:spPr>
      </p:pic>
      <p:pic>
        <p:nvPicPr>
          <p:cNvPr id="27664" name="Picture 1040" descr="Канны-6копирова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371600"/>
            <a:ext cx="6972300" cy="4597400"/>
          </a:xfrm>
          <a:prstGeom prst="rect">
            <a:avLst/>
          </a:prstGeom>
          <a:noFill/>
        </p:spPr>
      </p:pic>
      <p:sp>
        <p:nvSpPr>
          <p:cNvPr id="27665" name="AutoShape 1041"/>
          <p:cNvSpPr>
            <a:spLocks noChangeArrowheads="1"/>
          </p:cNvSpPr>
          <p:nvPr/>
        </p:nvSpPr>
        <p:spPr bwMode="auto">
          <a:xfrm>
            <a:off x="1371600" y="5181600"/>
            <a:ext cx="7010400" cy="11430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Потери:</a:t>
            </a:r>
          </a:p>
          <a:p>
            <a:pPr algn="ctr"/>
            <a:r>
              <a:rPr lang="ru-RU" sz="1800" b="1">
                <a:solidFill>
                  <a:srgbClr val="003366"/>
                </a:solidFill>
              </a:rPr>
              <a:t>Рим</a:t>
            </a:r>
            <a:r>
              <a:rPr lang="ru-RU" sz="1800">
                <a:solidFill>
                  <a:srgbClr val="003366"/>
                </a:solidFill>
              </a:rPr>
              <a:t> </a:t>
            </a:r>
            <a:r>
              <a:rPr lang="ru-RU" sz="1800" b="1">
                <a:solidFill>
                  <a:srgbClr val="003366"/>
                </a:solidFill>
              </a:rPr>
              <a:t>– </a:t>
            </a:r>
            <a:r>
              <a:rPr lang="ru-RU" sz="1800">
                <a:solidFill>
                  <a:srgbClr val="003366"/>
                </a:solidFill>
              </a:rPr>
              <a:t>48 тыс. – убиты, </a:t>
            </a:r>
            <a:r>
              <a:rPr lang="ru-RU" sz="1800" b="1">
                <a:solidFill>
                  <a:srgbClr val="003366"/>
                </a:solidFill>
              </a:rPr>
              <a:t>Карфаген</a:t>
            </a:r>
            <a:r>
              <a:rPr lang="ru-RU" sz="1800">
                <a:solidFill>
                  <a:srgbClr val="003366"/>
                </a:solidFill>
              </a:rPr>
              <a:t> – 6 тыс. убиты   </a:t>
            </a:r>
          </a:p>
          <a:p>
            <a:pPr algn="ctr"/>
            <a:r>
              <a:rPr lang="ru-RU" sz="1800">
                <a:solidFill>
                  <a:srgbClr val="003366"/>
                </a:solidFill>
              </a:rPr>
              <a:t>6 тыс. – пленные                             </a:t>
            </a:r>
            <a:endParaRPr lang="ru-RU" sz="1800" b="1">
              <a:solidFill>
                <a:srgbClr val="003366"/>
              </a:solidFill>
            </a:endParaRPr>
          </a:p>
        </p:txBody>
      </p:sp>
      <p:sp>
        <p:nvSpPr>
          <p:cNvPr id="27666" name="AutoShape 104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 animBg="1" autoUpdateAnimBg="0"/>
      <p:bldP spid="27658" grpId="0" animBg="1" autoUpdateAnimBg="0"/>
      <p:bldP spid="2766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И\158a35d64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500166" y="4929198"/>
            <a:ext cx="2428892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КАРТОВО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14480" y="2071678"/>
            <a:ext cx="2571768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8237" b="29449"/>
          <a:stretch>
            <a:fillRect/>
          </a:stretch>
        </p:blipFill>
        <p:spPr bwMode="auto">
          <a:xfrm>
            <a:off x="1857356" y="228599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3214686"/>
            <a:ext cx="27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«ГАННИБАЛОВА КЛЯТВА»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flipH="1">
            <a:off x="2428860" y="3714752"/>
            <a:ext cx="668661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>
            <a:off x="2786050" y="1000108"/>
            <a:ext cx="1285884" cy="12144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071934" y="214290"/>
            <a:ext cx="2786082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СТРАТЕГИЧЕСКАЯ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6715140" y="571480"/>
            <a:ext cx="1428760" cy="1785950"/>
          </a:xfrm>
          <a:prstGeom prst="circularArrow">
            <a:avLst>
              <a:gd name="adj1" fmla="val 12500"/>
              <a:gd name="adj2" fmla="val 3267560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7950" y="1643050"/>
            <a:ext cx="2500330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ЗАВЕРШАЮЩАЯ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 animBg="1"/>
      <p:bldP spid="12" grpId="0" build="allAtOnce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ма карти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023100" cy="46863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19200" y="4572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ВОЙНА В АФРИКЕ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786190"/>
            <a:ext cx="4357718" cy="11430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85786" y="2500306"/>
            <a:ext cx="4071966" cy="107157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429256" y="2571744"/>
            <a:ext cx="3571900" cy="11430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/>
          </a:p>
        </p:txBody>
      </p:sp>
      <p:pic>
        <p:nvPicPr>
          <p:cNvPr id="9" name="Picture 1034" descr="war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14290"/>
            <a:ext cx="4071966" cy="3071810"/>
          </a:xfrm>
          <a:prstGeom prst="rect">
            <a:avLst/>
          </a:prstGeom>
          <a:noFill/>
          <a:ln/>
        </p:spPr>
      </p:pic>
      <p:pic>
        <p:nvPicPr>
          <p:cNvPr id="10" name="Picture 12" descr="army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214290"/>
            <a:ext cx="4357718" cy="3071810"/>
          </a:xfrm>
          <a:prstGeom prst="rect">
            <a:avLst/>
          </a:prstGeom>
          <a:noFill/>
          <a:ln/>
        </p:spPr>
      </p:pic>
      <p:pic>
        <p:nvPicPr>
          <p:cNvPr id="12" name="Picture 11" descr="cavalr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00438"/>
            <a:ext cx="39290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СЦИПИОН АФРИКАНСКИЙ </a:t>
            </a:r>
            <a:b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</a:br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236-184 Г.Г ДО Н.Э.</a:t>
            </a:r>
          </a:p>
        </p:txBody>
      </p:sp>
      <p:pic>
        <p:nvPicPr>
          <p:cNvPr id="38929" name="Picture 17" descr="Портрет Сципионакопирование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5988" y="1981200"/>
            <a:ext cx="3348037" cy="4114800"/>
          </a:xfrm>
          <a:noFill/>
          <a:ln/>
        </p:spPr>
      </p:pic>
      <p:sp>
        <p:nvSpPr>
          <p:cNvPr id="38930" name="Rectangle 18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dirty="0">
                <a:solidFill>
                  <a:srgbClr val="FF9900"/>
                </a:solidFill>
                <a:latin typeface="Batang" pitchFamily="18" charset="-127"/>
              </a:rPr>
              <a:t>     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Самый талантливый римский полководец Пунических </a:t>
            </a: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войн. Принимал 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tang" pitchFamily="18" charset="-127"/>
              </a:rPr>
              <a:t>участие в битве при Каннах, ему удалось спастись бегством, после чего он сплотил всех уцелевших. Вторгнулся в Африку в 204 г. до н.э., чем ускорил возвращение Ганнибала. В битве при Заме в 202 г. до н.э. нанес Ганнибалу поражение. За заслуги получил прозвище «Африканский».</a:t>
            </a:r>
          </a:p>
        </p:txBody>
      </p:sp>
      <p:sp>
        <p:nvSpPr>
          <p:cNvPr id="38931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  <p:bldP spid="3893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pic>
        <p:nvPicPr>
          <p:cNvPr id="22539" name="Picture 11" descr="zam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5181600" cy="3830638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38200" y="5334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Битва у г. ЗАМА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202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г. до н.э.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172200" y="14478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СООТНОШЕНИЕ СИЛ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72200" y="2286000"/>
            <a:ext cx="2514600" cy="1143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003366"/>
                </a:solidFill>
              </a:rPr>
              <a:t>РИМ</a:t>
            </a:r>
          </a:p>
          <a:p>
            <a:pPr algn="ctr"/>
            <a:r>
              <a:rPr lang="ru-RU" sz="1800">
                <a:solidFill>
                  <a:srgbClr val="003366"/>
                </a:solidFill>
              </a:rPr>
              <a:t>3О тыс. - пехота</a:t>
            </a:r>
          </a:p>
          <a:p>
            <a:pPr algn="ctr"/>
            <a:r>
              <a:rPr lang="ru-RU" sz="1800">
                <a:solidFill>
                  <a:srgbClr val="003366"/>
                </a:solidFill>
              </a:rPr>
              <a:t>6–8 тыс. - конница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172200" y="4114800"/>
            <a:ext cx="2514600" cy="1143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003366"/>
                </a:solidFill>
              </a:rPr>
              <a:t>КАРФАГЕН</a:t>
            </a:r>
          </a:p>
          <a:p>
            <a:pPr algn="ctr"/>
            <a:r>
              <a:rPr lang="ru-RU" sz="1800">
                <a:solidFill>
                  <a:srgbClr val="003366"/>
                </a:solidFill>
              </a:rPr>
              <a:t>35 тыс. - пехота</a:t>
            </a:r>
          </a:p>
          <a:p>
            <a:pPr algn="ctr"/>
            <a:r>
              <a:rPr lang="ru-RU" sz="1800">
                <a:solidFill>
                  <a:srgbClr val="003366"/>
                </a:solidFill>
              </a:rPr>
              <a:t>2 - 3 тыс. - конница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62000" y="54864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 Весной </a:t>
            </a:r>
            <a:r>
              <a:rPr lang="ru-RU" sz="1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202 г до н. э.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произошло сражение южнее Карфагена. Ганнибал имел молодую и необученную армию, </a:t>
            </a:r>
            <a:r>
              <a:rPr lang="ru-RU" sz="1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Сципион</a:t>
            </a:r>
            <a:r>
              <a:rPr lang="ru-RU" sz="1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– закаленных в боях ветеранов. Ганнибал был разбит в первый и последний раз в жизни и спасся бегством.</a:t>
            </a:r>
          </a:p>
        </p:txBody>
      </p:sp>
      <p:sp>
        <p:nvSpPr>
          <p:cNvPr id="2254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1" grpId="0" autoUpdateAnimBg="0"/>
      <p:bldP spid="22542" grpId="0" animBg="1" autoUpdateAnimBg="0"/>
      <p:bldP spid="22543" grpId="0" animBg="1" autoUpdateAnimBg="0"/>
      <p:bldP spid="225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И\158a35d64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57158" y="4857760"/>
            <a:ext cx="2428892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КАРТОВО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5786" y="2000240"/>
            <a:ext cx="2857520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8237" b="29449"/>
          <a:stretch>
            <a:fillRect/>
          </a:stretch>
        </p:blipFill>
        <p:spPr bwMode="auto">
          <a:xfrm>
            <a:off x="928662" y="2214554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 flipH="1">
            <a:off x="1357290" y="3714752"/>
            <a:ext cx="668661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>
            <a:off x="2786050" y="1000108"/>
            <a:ext cx="1285884" cy="12144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071934" y="214290"/>
            <a:ext cx="2786082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СТРАТЕГИЧЕСКАЯ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6715140" y="571480"/>
            <a:ext cx="1428760" cy="1785950"/>
          </a:xfrm>
          <a:prstGeom prst="circularArrow">
            <a:avLst>
              <a:gd name="adj1" fmla="val 12500"/>
              <a:gd name="adj2" fmla="val 3267560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7950" y="1643050"/>
            <a:ext cx="2500330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ЗАВЕРШАЮЩАЯ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500958" y="3000372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572264" y="4214818"/>
            <a:ext cx="2357454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ИТОГОВАЯ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07181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Ганнибалова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клятва»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build="allAtOnce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8001056" cy="1143000"/>
          </a:xfrm>
        </p:spPr>
        <p:txBody>
          <a:bodyPr/>
          <a:lstStyle/>
          <a:p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Итоги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второй Пунической войны</a:t>
            </a:r>
            <a:endParaRPr lang="ru-RU" sz="3200" b="1" kern="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991600" y="7938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57200" y="1524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201 г. до н.э. – Заключение мирного договора между Римом и Карфагеном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895600" y="2362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УСЛОВИЯ: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219200" y="2895600"/>
            <a:ext cx="6858000" cy="609600"/>
          </a:xfrm>
          <a:prstGeom prst="flowChartProcess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1. Карфаген лишался  всех своих владений вне Африки.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219200" y="3581400"/>
            <a:ext cx="6858000" cy="609600"/>
          </a:xfrm>
          <a:prstGeom prst="flowChartProcess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1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Нумидия</a:t>
            </a:r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– независима от Карфагена.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219200" y="4419600"/>
            <a:ext cx="6858000" cy="609600"/>
          </a:xfrm>
          <a:prstGeom prst="flowChartProcess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3. Карфаген  выдает римлянам весь свой флот.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1219200" y="5334000"/>
            <a:ext cx="6858000" cy="990600"/>
          </a:xfrm>
          <a:prstGeom prst="flowChartProcess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4. Карфаген в течение 50 лет выплачивает римлянам 10 </a:t>
            </a:r>
          </a:p>
          <a:p>
            <a:r>
              <a:rPr lang="ru-RU" sz="1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тыс. таланов  (24 млн. рублей золотом).</a:t>
            </a:r>
          </a:p>
        </p:txBody>
      </p:sp>
      <p:sp>
        <p:nvSpPr>
          <p:cNvPr id="26644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6" grpId="0" autoUpdateAnimBg="0"/>
      <p:bldP spid="26637" grpId="0" autoUpdateAnimBg="0"/>
      <p:bldP spid="26639" grpId="0" animBg="1" autoUpdateAnimBg="0"/>
      <p:bldP spid="26640" grpId="0" animBg="1" autoUpdateAnimBg="0"/>
      <p:bldP spid="26642" grpId="0" animBg="1" autoUpdateAnimBg="0"/>
      <p:bldP spid="2664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Игра « крестики- нолики»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Group 28"/>
          <p:cNvGraphicFramePr>
            <a:graphicFrameLocks/>
          </p:cNvGraphicFramePr>
          <p:nvPr/>
        </p:nvGraphicFramePr>
        <p:xfrm>
          <a:off x="571472" y="1785925"/>
          <a:ext cx="7696200" cy="3357586"/>
        </p:xfrm>
        <a:graphic>
          <a:graphicData uri="http://schemas.openxmlformats.org/drawingml/2006/table">
            <a:tbl>
              <a:tblPr/>
              <a:tblGrid>
                <a:gridCol w="2565400"/>
                <a:gridCol w="2493963"/>
                <a:gridCol w="2636837"/>
              </a:tblGrid>
              <a:tr h="189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         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86388"/>
            <a:ext cx="1306515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72074"/>
            <a:ext cx="1306515" cy="1214422"/>
          </a:xfrm>
          <a:prstGeom prst="rect">
            <a:avLst/>
          </a:prstGeom>
          <a:noFill/>
        </p:spPr>
      </p:pic>
      <p:graphicFrame>
        <p:nvGraphicFramePr>
          <p:cNvPr id="5" name="Group 28"/>
          <p:cNvGraphicFramePr>
            <a:graphicFrameLocks/>
          </p:cNvGraphicFramePr>
          <p:nvPr/>
        </p:nvGraphicFramePr>
        <p:xfrm>
          <a:off x="571472" y="1785925"/>
          <a:ext cx="7696200" cy="3357586"/>
        </p:xfrm>
        <a:graphic>
          <a:graphicData uri="http://schemas.openxmlformats.org/drawingml/2006/table">
            <a:tbl>
              <a:tblPr/>
              <a:tblGrid>
                <a:gridCol w="2565400"/>
                <a:gridCol w="2493963"/>
                <a:gridCol w="2636837"/>
              </a:tblGrid>
              <a:tr h="189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Х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      Х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        О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      О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       Х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         О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СЕГОДНЯ НА УРОКЕ </a:t>
            </a:r>
            <a:endParaRPr lang="ru-RU" b="1" i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4041775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 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АКТИВНО / ПАССИВНО</a:t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ДОВОЛЕН / НЕ ДОВОЛЕН</a:t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КОРОТКИМ / ДЛИННЫМ</a:t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НЕ УСТАЛ / УСТАЛ</a:t>
            </a:r>
          </a:p>
          <a:p>
            <a:pPr>
              <a:buNone/>
            </a:pPr>
            <a:endParaRPr lang="ru-RU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СТАЛО ЛУЧШЕ / СТАЛО ХУЖЕ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ПОНЯТЕН / НЕ ПОНЯТЕН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ПОЛЕЗЕН / БЕСПОЛЕЗЕН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ИНТЕРЕСЕН / СКУЧЕН</a:t>
            </a:r>
          </a:p>
          <a:p>
            <a:pPr>
              <a:buNone/>
            </a:pPr>
            <a:endParaRPr lang="ru-RU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ЛЕГКИМ / ТРУДНЫМ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ИНТЕРЕСНО / НЕ ИНТЕРЕСНО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450059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1.НА УРОКЕ Я РАБОТАЛ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2.СВОЕЙ РАБОТОЙ НА  УРОКЕ Я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3.УРОК ДЛЯ МЕНЯ ПОКАЗАЛСЯ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4.ЗА УРОК Я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5.МОЕ НАСТРОЕНИЕ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6.МАТЕРИАЛ УРОКА МНЕ БЫЛ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7.ДОМАШНЕЕ ЗАДАНИЕ МНЕ КАЖЕТСЯ</a:t>
            </a:r>
          </a:p>
        </p:txBody>
      </p:sp>
      <p:pic>
        <p:nvPicPr>
          <p:cNvPr id="9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306515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00039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СПАСИБО ЗА РАБОТУ.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фаген-1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715304" cy="496731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 rot="5400000">
            <a:off x="4495800" y="-4495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5400000">
            <a:off x="4495800" y="2209800"/>
            <a:ext cx="152400" cy="9144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ru-RU">
              <a:solidFill>
                <a:srgbClr val="CC9900"/>
              </a:solidFill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7158" y="381001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9900"/>
                </a:solidFill>
              </a:rPr>
              <a:t>ВЛАДЕНИЯ КАРФАГЕНА К НАЧАЛУ ПУНИЧЕСКИХ ВОЙН</a:t>
            </a:r>
          </a:p>
        </p:txBody>
      </p:sp>
      <p:sp>
        <p:nvSpPr>
          <p:cNvPr id="820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ян\Desktop\ГИ\1250151928_korabl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4310c49590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7" y="285728"/>
            <a:ext cx="7929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 в Древний Рим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57148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         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Пунические войны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600200"/>
            <a:ext cx="7772400" cy="24717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ТЕМА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Вторая война Рима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Карфагеном.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218-201 годы до н.э.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7" y="500042"/>
            <a:ext cx="878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Цель урока: </a:t>
            </a:r>
            <a:r>
              <a:rPr lang="ru-RU" sz="3200" dirty="0" smtClean="0"/>
              <a:t>- проследить ход военных действий.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Задачи: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причины войны.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Выделить основные этапы войны, известных персонажей Пунических войн.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Прийти к выводу о значении Пунических войн. Результатам.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Тренировать умения и навыки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92906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Знать:</a:t>
            </a:r>
            <a:r>
              <a:rPr lang="ru-RU" sz="2400" dirty="0" smtClean="0"/>
              <a:t> -основные события войны;</a:t>
            </a:r>
          </a:p>
          <a:p>
            <a:r>
              <a:rPr lang="ru-RU" sz="2400" dirty="0" smtClean="0"/>
              <a:t>               -исторические личности.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Уметь: -</a:t>
            </a:r>
            <a:r>
              <a:rPr lang="ru-RU" sz="2400" dirty="0" smtClean="0"/>
              <a:t>определить историческое значение </a:t>
            </a:r>
            <a:r>
              <a:rPr lang="ru-RU" sz="2400" dirty="0" smtClean="0"/>
              <a:t>войны;</a:t>
            </a:r>
            <a:endParaRPr lang="ru-RU" sz="2400" dirty="0" smtClean="0"/>
          </a:p>
          <a:p>
            <a:r>
              <a:rPr lang="ru-RU" sz="2400" dirty="0" smtClean="0"/>
              <a:t>                -работать с картой; историческими источниками;</a:t>
            </a:r>
          </a:p>
          <a:p>
            <a:r>
              <a:rPr lang="ru-RU" sz="2400" dirty="0" smtClean="0"/>
              <a:t>                -делать вывод; подводить итоги.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И\158a35d64e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643042" y="4929198"/>
            <a:ext cx="2428892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286388"/>
            <a:ext cx="2214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КАРТОВО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6725" y="1055688"/>
            <a:ext cx="8210550" cy="365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Задание.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Посмотрите на карту в учебнике стр.217, прочитайте эти два текста и сделайте возможные выводы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4040188" cy="38925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Город Карфаген, был самым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богатым городом на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Средиземном море. Он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контролировал огромные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территории на северном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побережье Африки, в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Испании, Сицилии, Сардинии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Корсике. У него был лучший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военный флот и большая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наёмная армия.</a:t>
            </a:r>
          </a:p>
        </p:txBody>
      </p:sp>
      <p:sp>
        <p:nvSpPr>
          <p:cNvPr id="1024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46613" y="2133600"/>
            <a:ext cx="4040187" cy="36766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    </a:t>
            </a:r>
            <a:r>
              <a:rPr lang="ru-RU" sz="2400" b="1" dirty="0" smtClean="0"/>
              <a:t>К 264 году до нашёй эры Рим завершил объёдинение Италии, разгромил опаснейшего противника – царя Пирра, и его союзников.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     Рим имел большую сухопутную армию и активно создавал военный флот.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0243" grpId="0" uiExpand="1" build="p"/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Сравниваем со своими ответами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43890" cy="45720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b="1" dirty="0" smtClean="0"/>
              <a:t>Возможный вывод: </a:t>
            </a:r>
          </a:p>
          <a:p>
            <a:pPr marL="514350" indent="-514350" eaLnBrk="1" hangingPunct="1">
              <a:buAutoNum type="arabicPeriod"/>
            </a:pPr>
            <a:r>
              <a:rPr lang="ru-RU" dirty="0" smtClean="0"/>
              <a:t>Рим и Карфаген неизбежно столкнуться в борьбе за лидерство в </a:t>
            </a:r>
            <a:r>
              <a:rPr lang="ru-RU" dirty="0" smtClean="0"/>
              <a:t>Средиземноморье.</a:t>
            </a: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2.   Из названия урока, постановки цели и этих материалов мы видим, что будет война. 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4000504"/>
            <a:ext cx="8207404" cy="209549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dirty="0" smtClean="0"/>
              <a:t>3. Видно, что эти государства географически близки, оба расширяют свои владения, возможен конфликт  из-за пограничных </a:t>
            </a:r>
            <a:r>
              <a:rPr lang="ru-RU" dirty="0" smtClean="0"/>
              <a:t>территорий.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819</Words>
  <Application>Microsoft Office PowerPoint</Application>
  <PresentationFormat>Экран (4:3)</PresentationFormat>
  <Paragraphs>172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Задание. Посмотрите на карту в учебнике стр.217, прочитайте эти два текста и сделайте возможные выводы.</vt:lpstr>
      <vt:lpstr>Сравниваем со своими ответами</vt:lpstr>
      <vt:lpstr>Слайд 10</vt:lpstr>
      <vt:lpstr>ПЕРВАЯ ПУНИЧЕСКАЯ ВОЙНА  264-241 Г.Г. ДО Н.Э.</vt:lpstr>
      <vt:lpstr>ВТОРАЯ ПУНИЧЕСКАЯ ВОЙНА 218-201 Г.Г. ДО Н.Э.</vt:lpstr>
      <vt:lpstr>Слайд 13</vt:lpstr>
      <vt:lpstr>«ГАННИБАЛОВА КЛЯТВА»</vt:lpstr>
      <vt:lpstr>Слайд 15</vt:lpstr>
      <vt:lpstr>Слайд 16</vt:lpstr>
      <vt:lpstr>Слайд 17</vt:lpstr>
      <vt:lpstr>Слайд 18</vt:lpstr>
      <vt:lpstr>Слайд 19</vt:lpstr>
      <vt:lpstr>СЦИПИОН АФРИКАНСКИЙ  236-184 Г.Г ДО Н.Э.</vt:lpstr>
      <vt:lpstr>Слайд 21</vt:lpstr>
      <vt:lpstr>Слайд 22</vt:lpstr>
      <vt:lpstr>Итоги второй Пунической войны</vt:lpstr>
      <vt:lpstr>Игра « крестики- нолики»</vt:lpstr>
      <vt:lpstr>Ответы </vt:lpstr>
      <vt:lpstr>СЕГОДНЯ НА УРОКЕ </vt:lpstr>
      <vt:lpstr>СПАСИБО ЗА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Петровна</dc:creator>
  <cp:lastModifiedBy>Валентина Петровна</cp:lastModifiedBy>
  <cp:revision>88</cp:revision>
  <dcterms:created xsi:type="dcterms:W3CDTF">2011-04-11T15:03:28Z</dcterms:created>
  <dcterms:modified xsi:type="dcterms:W3CDTF">2011-04-12T22:29:40Z</dcterms:modified>
</cp:coreProperties>
</file>