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85" r:id="rId3"/>
    <p:sldId id="261" r:id="rId4"/>
    <p:sldId id="284" r:id="rId5"/>
    <p:sldId id="262" r:id="rId6"/>
    <p:sldId id="263" r:id="rId7"/>
    <p:sldId id="264" r:id="rId8"/>
    <p:sldId id="265" r:id="rId9"/>
    <p:sldId id="267" r:id="rId10"/>
    <p:sldId id="268" r:id="rId11"/>
    <p:sldId id="266" r:id="rId12"/>
    <p:sldId id="269" r:id="rId13"/>
    <p:sldId id="272" r:id="rId14"/>
    <p:sldId id="286" r:id="rId15"/>
    <p:sldId id="273" r:id="rId16"/>
    <p:sldId id="287" r:id="rId17"/>
    <p:sldId id="288" r:id="rId18"/>
    <p:sldId id="276" r:id="rId19"/>
    <p:sldId id="290" r:id="rId20"/>
    <p:sldId id="291" r:id="rId21"/>
    <p:sldId id="292" r:id="rId22"/>
    <p:sldId id="277" r:id="rId23"/>
    <p:sldId id="289" r:id="rId24"/>
    <p:sldId id="270" r:id="rId25"/>
    <p:sldId id="278" r:id="rId26"/>
    <p:sldId id="280" r:id="rId27"/>
    <p:sldId id="281" r:id="rId28"/>
    <p:sldId id="279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27656-6FE1-439A-A3AE-9FD62622176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46647-8AA9-47B7-A4D6-31110F98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48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ADB-ACF4-45B5-BF70-452E40273B8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Nature background with map earth and grass vecto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8" name="Picture 2" descr="107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708920"/>
            <a:ext cx="3940813" cy="3791062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 userDrawn="1"/>
        </p:nvGrpSpPr>
        <p:grpSpPr>
          <a:xfrm>
            <a:off x="0" y="3284984"/>
            <a:ext cx="5826648" cy="2016465"/>
            <a:chOff x="0" y="3284984"/>
            <a:chExt cx="5826648" cy="2016465"/>
          </a:xfrm>
        </p:grpSpPr>
        <p:pic>
          <p:nvPicPr>
            <p:cNvPr id="9" name="Рисунок 8" descr="http://i039.radikal.ru/0805/93/f7dd229a95fb.png"/>
            <p:cNvPicPr/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http://i039.radikal.ru/0805/93/f7dd229a95fb.png"/>
            <p:cNvPicPr/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i039.radikal.ru/0805/93/f7dd229a95fb.png"/>
            <p:cNvPicPr/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i039.radikal.ru/0805/93/f7dd229a95fb.png"/>
            <p:cNvPicPr/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i039.radikal.ru/0805/93/f7dd229a95fb.png"/>
            <p:cNvPicPr/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 descr="http://i039.radikal.ru/0805/93/f7dd229a95fb.png"/>
            <p:cNvPicPr/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2" descr="http://img-fotki.yandex.ru/get/4123/16969765.115/0_70af4_e8b6a294_M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12160" y="3861048"/>
            <a:ext cx="2857500" cy="27622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ADB-ACF4-45B5-BF70-452E40273B8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Nature background with map earth and grass vecto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grpSp>
        <p:nvGrpSpPr>
          <p:cNvPr id="9" name="Группа 8"/>
          <p:cNvGrpSpPr/>
          <p:nvPr userDrawn="1"/>
        </p:nvGrpSpPr>
        <p:grpSpPr>
          <a:xfrm>
            <a:off x="0" y="3284984"/>
            <a:ext cx="5826648" cy="2016465"/>
            <a:chOff x="0" y="3284984"/>
            <a:chExt cx="5826648" cy="2016465"/>
          </a:xfrm>
        </p:grpSpPr>
        <p:pic>
          <p:nvPicPr>
            <p:cNvPr id="10" name="Рисунок 9" descr="http://i039.radikal.ru/0805/93/f7dd229a95fb.png"/>
            <p:cNvPicPr/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i039.radikal.ru/0805/93/f7dd229a95fb.png"/>
            <p:cNvPicPr/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i039.radikal.ru/0805/93/f7dd229a95fb.png"/>
            <p:cNvPicPr/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i039.radikal.ru/0805/93/f7dd229a95fb.png"/>
            <p:cNvPicPr/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http://i039.radikal.ru/0805/93/f7dd229a95fb.png"/>
            <p:cNvPicPr/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4" descr="http://i039.radikal.ru/0805/93/f7dd229a95fb.png"/>
            <p:cNvPicPr/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Скругленный прямоугольник 5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1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725144"/>
            <a:ext cx="2016224" cy="19396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ADB-ACF4-45B5-BF70-452E40273B8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4ADB-ACF4-45B5-BF70-452E40273B8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sz="4000" b="1" dirty="0" smtClean="0">
                <a:latin typeface="Georgia" pitchFamily="18" charset="0"/>
              </a:rPr>
              <a:t>ПЕДАГОГИЧЕСКИЙ ПРОЕКТ</a:t>
            </a:r>
            <a:br>
              <a:rPr lang="ru-RU" sz="4000" b="1" dirty="0" smtClean="0">
                <a:latin typeface="Georgia" pitchFamily="18" charset="0"/>
              </a:rPr>
            </a:br>
            <a:r>
              <a:rPr lang="ru-RU" sz="4000" b="1" dirty="0" smtClean="0">
                <a:latin typeface="Georgia" pitchFamily="18" charset="0"/>
              </a:rPr>
              <a:t>«Чудо – огород на окошке растёт»</a:t>
            </a:r>
            <a:br>
              <a:rPr lang="ru-RU" sz="4000" b="1" dirty="0" smtClean="0">
                <a:latin typeface="Georgia" pitchFamily="18" charset="0"/>
              </a:rPr>
            </a:br>
            <a:endParaRPr lang="ru-RU" b="1" dirty="0">
              <a:latin typeface="Georgia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48464" y="6021288"/>
            <a:ext cx="234752" cy="96416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60648"/>
            <a:ext cx="7632848" cy="3202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51317"/>
            <a:ext cx="85689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latin typeface="Times New Roman"/>
                <a:ea typeface="Times New Roman"/>
              </a:rPr>
              <a:t>Изготовление </a:t>
            </a:r>
            <a:r>
              <a:rPr lang="ru-RU" dirty="0">
                <a:latin typeface="Times New Roman"/>
                <a:ea typeface="Times New Roman"/>
              </a:rPr>
              <a:t>табличек - указателей с названиями растений.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Изготовили алгоритмы ухода за растениями.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Сбор художественной литературы: стихи, загадки, пословицы, поговорки, рассказы, сказки про овощи, экологические сказки.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Подборка игр для проведения различных видов деятельности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Беседа с родителями об их участие в проекте «</a:t>
            </a:r>
            <a:r>
              <a:rPr lang="ru-RU" spc="-25" dirty="0">
                <a:latin typeface="Times New Roman"/>
                <a:ea typeface="Times New Roman"/>
              </a:rPr>
              <a:t>Чудо – огород на окошке растёт</a:t>
            </a:r>
            <a:r>
              <a:rPr lang="ru-RU" dirty="0">
                <a:latin typeface="Times New Roman"/>
                <a:ea typeface="Times New Roman"/>
              </a:rPr>
              <a:t>». (Обсудить цели и задачи проекта. Сформировать интерес у родителей  по созданию условий для реализации проекта.)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Предложить родителям приобрести для проведения проекта – контейнеры,  горшки, грунт, семена для посадки, палочки для рыхления, лейки, удобрения, орудие труда.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21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34888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ru-RU" sz="3600" i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3600" i="1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i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этап - </a:t>
            </a:r>
            <a:r>
              <a:rPr lang="ru-RU" sz="3600" i="1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основной</a:t>
            </a:r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86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34888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944" y="436185"/>
            <a:ext cx="780951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3200" dirty="0">
                <a:latin typeface="Times New Roman"/>
                <a:ea typeface="Times New Roman"/>
              </a:rPr>
              <a:t>Беседы с детьми</a:t>
            </a:r>
            <a:r>
              <a:rPr lang="ru-RU" sz="3200" dirty="0" smtClean="0">
                <a:latin typeface="Times New Roman"/>
                <a:ea typeface="Times New Roman"/>
              </a:rPr>
              <a:t>;</a:t>
            </a:r>
            <a:endParaRPr lang="ru-RU" sz="2800" dirty="0">
              <a:latin typeface="Times New Roman"/>
              <a:ea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6" y="1412776"/>
            <a:ext cx="7779830" cy="4376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76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34888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944" y="436185"/>
            <a:ext cx="7809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 smtClean="0">
                <a:latin typeface="Times New Roman"/>
                <a:ea typeface="Times New Roman"/>
              </a:rPr>
              <a:t>Продуктивная </a:t>
            </a:r>
            <a:r>
              <a:rPr lang="ru-RU" sz="2400" dirty="0">
                <a:latin typeface="Times New Roman"/>
                <a:ea typeface="Times New Roman"/>
              </a:rPr>
              <a:t>деятельность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Лепка </a:t>
            </a:r>
            <a:r>
              <a:rPr lang="ru-RU" sz="2400" dirty="0">
                <a:latin typeface="Times New Roman"/>
                <a:ea typeface="Times New Roman"/>
              </a:rPr>
              <a:t>«Овощи и фрукты»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Цель: Закреплять умение различать овощи и фрукты; закреплять умение лепить знакомые предметы круглой и овальной формы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34888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2656"/>
            <a:ext cx="4752527" cy="3159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3079"/>
            <a:ext cx="3600400" cy="4699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70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34888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944" y="436185"/>
            <a:ext cx="7809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/>
              <a:buChar char=""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Чтение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литературы;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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Дидактические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игры</a:t>
            </a:r>
            <a:endParaRPr lang="ru-RU" dirty="0" smtClean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endParaRPr lang="ru-RU" sz="1600" dirty="0">
              <a:latin typeface="Times New Roman"/>
              <a:ea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79" y="1797587"/>
            <a:ext cx="5560941" cy="4700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9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34888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980728"/>
            <a:ext cx="7956376" cy="4475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23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34888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5040560" cy="3321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211960" cy="4600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4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34888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944" y="436185"/>
            <a:ext cx="7809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 smtClean="0">
                <a:latin typeface="Times New Roman"/>
                <a:ea typeface="Times New Roman"/>
              </a:rPr>
              <a:t>Рассматривание картин;</a:t>
            </a: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Times New Roman"/>
              </a:rPr>
              <a:t>Отгадывание загадок;</a:t>
            </a: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 smtClean="0">
                <a:latin typeface="Times New Roman"/>
                <a:ea typeface="Times New Roman"/>
              </a:rPr>
              <a:t>Рассматривание овощных семян через лупу;</a:t>
            </a:r>
            <a:endParaRPr lang="ru-RU" sz="2400" dirty="0">
              <a:latin typeface="Times New Roman"/>
              <a:ea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44" y="2467510"/>
            <a:ext cx="407193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11" y="2348880"/>
            <a:ext cx="3114645" cy="4152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71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34888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944" y="436185"/>
            <a:ext cx="780951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 smtClean="0">
                <a:latin typeface="Times New Roman"/>
                <a:ea typeface="Times New Roman"/>
              </a:rPr>
              <a:t>Игра </a:t>
            </a:r>
            <a:r>
              <a:rPr lang="ru-RU" sz="2800" dirty="0">
                <a:latin typeface="Times New Roman"/>
                <a:ea typeface="Times New Roman"/>
              </a:rPr>
              <a:t>- драматизация по русской народной сказке «Репка»;</a:t>
            </a:r>
            <a:endParaRPr lang="ru-RU" sz="2400" dirty="0"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18" y="1988840"/>
            <a:ext cx="7806614" cy="4391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78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979712" y="332657"/>
            <a:ext cx="4752528" cy="576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АКТУАЛЬНОСТЬ</a:t>
            </a:r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876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экологического сознания – важнейшая задача дошкольного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учреждения.</a:t>
            </a:r>
          </a:p>
          <a:p>
            <a:pPr indent="26511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Сейчас много экологических проблем.  И не только в России, но и во всем мире. Это происходит оттого, что детский сад всегда недостаточно уделял внимание экологическому воспитанию. А детские впечатления очень сильные и они остаются с ребенком на всю жизнь. Поэтому необходимо начинать решать эту проблему с дошкольного возраста, так как в это время приобретенные знания могут в дальнейшем преобразоваться в прочное убеждение.</a:t>
            </a:r>
          </a:p>
        </p:txBody>
      </p:sp>
    </p:spTree>
    <p:extLst>
      <p:ext uri="{BB962C8B-B14F-4D97-AF65-F5344CB8AC3E}">
        <p14:creationId xmlns:p14="http://schemas.microsoft.com/office/powerpoint/2010/main" val="21770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34888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944" y="436185"/>
            <a:ext cx="780951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Times New Roman"/>
              </a:rPr>
              <a:t>Разучивание </a:t>
            </a:r>
            <a:r>
              <a:rPr lang="ru-RU" sz="2800" dirty="0" err="1">
                <a:latin typeface="Times New Roman"/>
                <a:ea typeface="Times New Roman"/>
              </a:rPr>
              <a:t>потешек</a:t>
            </a:r>
            <a:r>
              <a:rPr lang="ru-RU" sz="2800" dirty="0">
                <a:latin typeface="Times New Roman"/>
                <a:ea typeface="Times New Roman"/>
              </a:rPr>
              <a:t>, пословиц, поговорок, песен, связанных с овощами;</a:t>
            </a:r>
            <a:endParaRPr lang="ru-RU" sz="2400" dirty="0">
              <a:latin typeface="Times New Roman"/>
              <a:ea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1916832"/>
            <a:ext cx="7740352" cy="4353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99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34888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944" y="436185"/>
            <a:ext cx="7809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 smtClean="0">
                <a:latin typeface="Times New Roman"/>
                <a:ea typeface="Times New Roman"/>
              </a:rPr>
              <a:t>Дидактическая игра: «</a:t>
            </a:r>
            <a:r>
              <a:rPr lang="ru-RU" sz="2800" dirty="0">
                <a:latin typeface="Times New Roman"/>
                <a:ea typeface="Times New Roman"/>
              </a:rPr>
              <a:t>Чудесный мешочек»;</a:t>
            </a:r>
            <a:endParaRPr lang="ru-RU" sz="2400" dirty="0"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268759"/>
            <a:ext cx="8172400" cy="459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34888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944" y="436185"/>
            <a:ext cx="780951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 smtClean="0">
                <a:latin typeface="Times New Roman"/>
                <a:ea typeface="Times New Roman"/>
              </a:rPr>
              <a:t>Опытно-экспериментальная </a:t>
            </a:r>
            <a:r>
              <a:rPr lang="ru-RU" sz="2800" dirty="0">
                <a:latin typeface="Times New Roman"/>
                <a:ea typeface="Times New Roman"/>
              </a:rPr>
              <a:t>деятельность; </a:t>
            </a:r>
            <a:endParaRPr lang="ru-RU" sz="2400" dirty="0"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8" y="1655487"/>
            <a:ext cx="407193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00" y="3356992"/>
            <a:ext cx="407193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34888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944" y="436185"/>
            <a:ext cx="780951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 smtClean="0">
                <a:latin typeface="Times New Roman"/>
                <a:ea typeface="Times New Roman"/>
              </a:rPr>
              <a:t>Трудовая </a:t>
            </a:r>
            <a:r>
              <a:rPr lang="ru-RU" sz="2800" dirty="0">
                <a:latin typeface="Times New Roman"/>
                <a:ea typeface="Times New Roman"/>
              </a:rPr>
              <a:t>деятельность и поручения</a:t>
            </a:r>
            <a:r>
              <a:rPr lang="ru-RU" sz="2800" dirty="0" smtClean="0">
                <a:latin typeface="Times New Roman"/>
                <a:ea typeface="Times New Roman"/>
              </a:rPr>
              <a:t>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86" y="1196752"/>
            <a:ext cx="4240212" cy="5329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62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34888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ru-RU" sz="3600" i="1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3600" i="1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 </a:t>
            </a:r>
            <a:r>
              <a:rPr lang="ru-RU" sz="3600" i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этап </a:t>
            </a:r>
            <a:r>
              <a:rPr lang="ru-RU" sz="3600" i="1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заключительный </a:t>
            </a:r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80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Times New Roman"/>
              </a:rPr>
              <a:t>Получение урожая овощей</a:t>
            </a:r>
            <a:r>
              <a:rPr lang="ru-RU" dirty="0">
                <a:latin typeface="Times New Roman"/>
                <a:ea typeface="Times New Roman"/>
              </a:rPr>
              <a:t>;              </a:t>
            </a:r>
            <a:endParaRPr lang="ru-RU" sz="1600" dirty="0">
              <a:latin typeface="Times New Roman"/>
              <a:ea typeface="Times New Roman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51" y="3462337"/>
            <a:ext cx="3892749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2522"/>
            <a:ext cx="5472608" cy="3078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04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56084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 smtClean="0">
                <a:latin typeface="Times New Roman"/>
                <a:ea typeface="Times New Roman"/>
              </a:rPr>
              <a:t>Календари </a:t>
            </a:r>
            <a:r>
              <a:rPr lang="ru-RU" sz="2400" dirty="0">
                <a:latin typeface="Times New Roman"/>
                <a:ea typeface="Times New Roman"/>
              </a:rPr>
              <a:t>наблюдений  последовательности роста (лука, огурцов, гороха, помидор, перца</a:t>
            </a:r>
            <a:r>
              <a:rPr lang="ru-RU" sz="2400" dirty="0" smtClean="0">
                <a:latin typeface="Times New Roman"/>
                <a:ea typeface="Times New Roman"/>
              </a:rPr>
              <a:t>).</a:t>
            </a:r>
            <a:endParaRPr lang="ru-RU" sz="2000" dirty="0"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276872"/>
            <a:ext cx="4414006" cy="3174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16832"/>
            <a:ext cx="3293906" cy="4802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54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56084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 smtClean="0">
                <a:latin typeface="Times New Roman"/>
                <a:ea typeface="Times New Roman"/>
              </a:rPr>
              <a:t>Альбом </a:t>
            </a:r>
            <a:r>
              <a:rPr lang="ru-RU" sz="2800" dirty="0">
                <a:latin typeface="Times New Roman"/>
                <a:ea typeface="Times New Roman"/>
              </a:rPr>
              <a:t>с рисунками детей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524328" cy="4194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27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899592" y="476672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Ожидаемые результаты</a:t>
            </a:r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1641130"/>
            <a:ext cx="81009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У детей расширены знания об овощах  (лук, салат, горох, огурец, помидор, перец).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Дети имеют представления об особенностях выращивания овощных культур в комнатных условиях.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У детей сформированы представления о необходимости света, тепла, влаги, почвы для роста растений.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У детей сформированы  умение ухаживать за растениями в комнатных условиях.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Сформированы  желания добиваться       результата, чувство ответственности за  участие в общем деле, за благополучное состояние растений.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У детей появилось уважение к труду, бережное отношение к его результатам.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9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899592" y="476672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Перспективы дальнейшего развития проекта</a:t>
            </a:r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772816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Times New Roman"/>
                <a:ea typeface="Times New Roman"/>
              </a:rPr>
              <a:t>Пересадка рассады в огород.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Times New Roman"/>
                <a:ea typeface="Times New Roman"/>
              </a:rPr>
              <a:t>Материалы проекта могут быть использованы педагогами детского сада в </a:t>
            </a:r>
            <a:r>
              <a:rPr lang="ru-RU" sz="2400" dirty="0" err="1">
                <a:latin typeface="Times New Roman"/>
                <a:ea typeface="Times New Roman"/>
              </a:rPr>
              <a:t>воспитательно</a:t>
            </a:r>
            <a:r>
              <a:rPr lang="ru-RU" sz="2400" dirty="0">
                <a:latin typeface="Times New Roman"/>
                <a:ea typeface="Times New Roman"/>
              </a:rPr>
              <a:t>-образовательном процессе при ознакомлении детей дошкольного возраста с овощными культурами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54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51520" y="332656"/>
            <a:ext cx="871296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Проблема, на решение которой направлен проект</a:t>
            </a:r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62880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Дети средней группы в недостаточной степени имеют представления о том, что растения и овощи можно выращивать в комнатных условиях, о необходимых условиях роста, их интерес познавательно-исследовательской деятельности недостаточно развит.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115616" y="198884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</a:t>
            </a:r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52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907704" y="692696"/>
            <a:ext cx="4800600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i="1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Цель проекта</a:t>
            </a:r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060848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Познакомить детей среднего дошкольного возраста с овощными культурами, способам их выращивания в условиях помещения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907704" y="692696"/>
            <a:ext cx="4800600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i="1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Задачи</a:t>
            </a:r>
            <a:r>
              <a:rPr lang="ru-RU" sz="3600" i="1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проекта</a:t>
            </a:r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07121"/>
            <a:ext cx="76328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65113" algn="l"/>
              </a:tabLst>
            </a:pP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•	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Расширить знания детей об овощах (лук,  салат, горох, огурец, помидор, перец). </a:t>
            </a:r>
          </a:p>
          <a:p>
            <a:pPr algn="just">
              <a:tabLst>
                <a:tab pos="265113" algn="l"/>
              </a:tabLs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•	Продолжить знакомить детей с особенностями выращивания овощных культур в комнатных условиях </a:t>
            </a:r>
          </a:p>
          <a:p>
            <a:pPr algn="just">
              <a:tabLst>
                <a:tab pos="265113" algn="l"/>
              </a:tabLs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•	Обобщать представление детей о необходимости света, тепла, влаги, почвы для роста растений.</a:t>
            </a:r>
          </a:p>
          <a:p>
            <a:pPr algn="just">
              <a:tabLst>
                <a:tab pos="265113" algn="l"/>
              </a:tabLs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•	Развивать  умения детей ухаживать за растениями в комнатных условиях.</a:t>
            </a:r>
          </a:p>
          <a:p>
            <a:pPr algn="just">
              <a:tabLst>
                <a:tab pos="265113" algn="l"/>
              </a:tabLs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•	Воспитывать желание добиваться результата, чувство ответственности за  участие в общем деле, за благополучное состояние растений (полив, взрыхление, прополка сорняков)</a:t>
            </a:r>
          </a:p>
          <a:p>
            <a:pPr algn="just">
              <a:tabLst>
                <a:tab pos="265113" algn="l"/>
              </a:tabLs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•	Воспитывать уважение к  труду, бережное отношение к его результатам.</a:t>
            </a:r>
          </a:p>
        </p:txBody>
      </p:sp>
    </p:spTree>
    <p:extLst>
      <p:ext uri="{BB962C8B-B14F-4D97-AF65-F5344CB8AC3E}">
        <p14:creationId xmlns:p14="http://schemas.microsoft.com/office/powerpoint/2010/main" val="24461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854110" y="404664"/>
            <a:ext cx="5544616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Участники</a:t>
            </a:r>
            <a:r>
              <a:rPr lang="ru-RU" sz="3600" i="1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проекта</a:t>
            </a:r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768359" y="2963425"/>
            <a:ext cx="2836977" cy="1894092"/>
            <a:chOff x="3885430" y="3166388"/>
            <a:chExt cx="2836977" cy="1894092"/>
          </a:xfrm>
          <a:solidFill>
            <a:srgbClr val="002060"/>
          </a:solidFill>
        </p:grpSpPr>
        <p:sp>
          <p:nvSpPr>
            <p:cNvPr id="7" name="Полилиния 6"/>
            <p:cNvSpPr/>
            <p:nvPr/>
          </p:nvSpPr>
          <p:spPr>
            <a:xfrm rot="2668234">
              <a:off x="5462511" y="3555035"/>
              <a:ext cx="1259896" cy="368096"/>
            </a:xfrm>
            <a:custGeom>
              <a:avLst/>
              <a:gdLst>
                <a:gd name="connsiteX0" fmla="*/ 0 w 1259896"/>
                <a:gd name="connsiteY0" fmla="*/ 184048 h 368096"/>
                <a:gd name="connsiteX1" fmla="*/ 184048 w 1259896"/>
                <a:gd name="connsiteY1" fmla="*/ 0 h 368096"/>
                <a:gd name="connsiteX2" fmla="*/ 184048 w 1259896"/>
                <a:gd name="connsiteY2" fmla="*/ 73619 h 368096"/>
                <a:gd name="connsiteX3" fmla="*/ 1075848 w 1259896"/>
                <a:gd name="connsiteY3" fmla="*/ 73619 h 368096"/>
                <a:gd name="connsiteX4" fmla="*/ 1075848 w 1259896"/>
                <a:gd name="connsiteY4" fmla="*/ 0 h 368096"/>
                <a:gd name="connsiteX5" fmla="*/ 1259896 w 1259896"/>
                <a:gd name="connsiteY5" fmla="*/ 184048 h 368096"/>
                <a:gd name="connsiteX6" fmla="*/ 1075848 w 1259896"/>
                <a:gd name="connsiteY6" fmla="*/ 368096 h 368096"/>
                <a:gd name="connsiteX7" fmla="*/ 1075848 w 1259896"/>
                <a:gd name="connsiteY7" fmla="*/ 294477 h 368096"/>
                <a:gd name="connsiteX8" fmla="*/ 184048 w 1259896"/>
                <a:gd name="connsiteY8" fmla="*/ 294477 h 368096"/>
                <a:gd name="connsiteX9" fmla="*/ 184048 w 1259896"/>
                <a:gd name="connsiteY9" fmla="*/ 368096 h 368096"/>
                <a:gd name="connsiteX10" fmla="*/ 0 w 1259896"/>
                <a:gd name="connsiteY10" fmla="*/ 184048 h 3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9896" h="368096">
                  <a:moveTo>
                    <a:pt x="0" y="184048"/>
                  </a:moveTo>
                  <a:lnTo>
                    <a:pt x="184048" y="0"/>
                  </a:lnTo>
                  <a:lnTo>
                    <a:pt x="184048" y="73619"/>
                  </a:lnTo>
                  <a:lnTo>
                    <a:pt x="1075848" y="73619"/>
                  </a:lnTo>
                  <a:lnTo>
                    <a:pt x="1075848" y="0"/>
                  </a:lnTo>
                  <a:lnTo>
                    <a:pt x="1259896" y="184048"/>
                  </a:lnTo>
                  <a:lnTo>
                    <a:pt x="1075848" y="368096"/>
                  </a:lnTo>
                  <a:lnTo>
                    <a:pt x="1075848" y="294477"/>
                  </a:lnTo>
                  <a:lnTo>
                    <a:pt x="184048" y="294477"/>
                  </a:lnTo>
                  <a:lnTo>
                    <a:pt x="184048" y="368096"/>
                  </a:lnTo>
                  <a:lnTo>
                    <a:pt x="0" y="184048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429" tIns="73619" rIns="110428" bIns="7361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9" name="Полилиния 8"/>
            <p:cNvSpPr/>
            <p:nvPr/>
          </p:nvSpPr>
          <p:spPr>
            <a:xfrm rot="21502733">
              <a:off x="4539774" y="4692383"/>
              <a:ext cx="1259896" cy="368097"/>
            </a:xfrm>
            <a:custGeom>
              <a:avLst/>
              <a:gdLst>
                <a:gd name="connsiteX0" fmla="*/ 0 w 1259896"/>
                <a:gd name="connsiteY0" fmla="*/ 184048 h 368096"/>
                <a:gd name="connsiteX1" fmla="*/ 184048 w 1259896"/>
                <a:gd name="connsiteY1" fmla="*/ 0 h 368096"/>
                <a:gd name="connsiteX2" fmla="*/ 184048 w 1259896"/>
                <a:gd name="connsiteY2" fmla="*/ 73619 h 368096"/>
                <a:gd name="connsiteX3" fmla="*/ 1075848 w 1259896"/>
                <a:gd name="connsiteY3" fmla="*/ 73619 h 368096"/>
                <a:gd name="connsiteX4" fmla="*/ 1075848 w 1259896"/>
                <a:gd name="connsiteY4" fmla="*/ 0 h 368096"/>
                <a:gd name="connsiteX5" fmla="*/ 1259896 w 1259896"/>
                <a:gd name="connsiteY5" fmla="*/ 184048 h 368096"/>
                <a:gd name="connsiteX6" fmla="*/ 1075848 w 1259896"/>
                <a:gd name="connsiteY6" fmla="*/ 368096 h 368096"/>
                <a:gd name="connsiteX7" fmla="*/ 1075848 w 1259896"/>
                <a:gd name="connsiteY7" fmla="*/ 294477 h 368096"/>
                <a:gd name="connsiteX8" fmla="*/ 184048 w 1259896"/>
                <a:gd name="connsiteY8" fmla="*/ 294477 h 368096"/>
                <a:gd name="connsiteX9" fmla="*/ 184048 w 1259896"/>
                <a:gd name="connsiteY9" fmla="*/ 368096 h 368096"/>
                <a:gd name="connsiteX10" fmla="*/ 0 w 1259896"/>
                <a:gd name="connsiteY10" fmla="*/ 184048 h 3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9896" h="368096">
                  <a:moveTo>
                    <a:pt x="1259896" y="184048"/>
                  </a:moveTo>
                  <a:lnTo>
                    <a:pt x="1075848" y="368095"/>
                  </a:lnTo>
                  <a:lnTo>
                    <a:pt x="1075848" y="294476"/>
                  </a:lnTo>
                  <a:lnTo>
                    <a:pt x="184048" y="294476"/>
                  </a:lnTo>
                  <a:lnTo>
                    <a:pt x="184048" y="368095"/>
                  </a:lnTo>
                  <a:lnTo>
                    <a:pt x="0" y="184048"/>
                  </a:lnTo>
                  <a:lnTo>
                    <a:pt x="184048" y="1"/>
                  </a:lnTo>
                  <a:lnTo>
                    <a:pt x="184048" y="73620"/>
                  </a:lnTo>
                  <a:lnTo>
                    <a:pt x="1075848" y="73620"/>
                  </a:lnTo>
                  <a:lnTo>
                    <a:pt x="1075848" y="1"/>
                  </a:lnTo>
                  <a:lnTo>
                    <a:pt x="1259896" y="184048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428" tIns="73619" rIns="110429" bIns="7361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11" name="Полилиния 10"/>
            <p:cNvSpPr/>
            <p:nvPr/>
          </p:nvSpPr>
          <p:spPr>
            <a:xfrm rot="18543154">
              <a:off x="3439530" y="3612288"/>
              <a:ext cx="1259896" cy="368096"/>
            </a:xfrm>
            <a:custGeom>
              <a:avLst/>
              <a:gdLst>
                <a:gd name="connsiteX0" fmla="*/ 0 w 1259896"/>
                <a:gd name="connsiteY0" fmla="*/ 184048 h 368096"/>
                <a:gd name="connsiteX1" fmla="*/ 184048 w 1259896"/>
                <a:gd name="connsiteY1" fmla="*/ 0 h 368096"/>
                <a:gd name="connsiteX2" fmla="*/ 184048 w 1259896"/>
                <a:gd name="connsiteY2" fmla="*/ 73619 h 368096"/>
                <a:gd name="connsiteX3" fmla="*/ 1075848 w 1259896"/>
                <a:gd name="connsiteY3" fmla="*/ 73619 h 368096"/>
                <a:gd name="connsiteX4" fmla="*/ 1075848 w 1259896"/>
                <a:gd name="connsiteY4" fmla="*/ 0 h 368096"/>
                <a:gd name="connsiteX5" fmla="*/ 1259896 w 1259896"/>
                <a:gd name="connsiteY5" fmla="*/ 184048 h 368096"/>
                <a:gd name="connsiteX6" fmla="*/ 1075848 w 1259896"/>
                <a:gd name="connsiteY6" fmla="*/ 368096 h 368096"/>
                <a:gd name="connsiteX7" fmla="*/ 1075848 w 1259896"/>
                <a:gd name="connsiteY7" fmla="*/ 294477 h 368096"/>
                <a:gd name="connsiteX8" fmla="*/ 184048 w 1259896"/>
                <a:gd name="connsiteY8" fmla="*/ 294477 h 368096"/>
                <a:gd name="connsiteX9" fmla="*/ 184048 w 1259896"/>
                <a:gd name="connsiteY9" fmla="*/ 368096 h 368096"/>
                <a:gd name="connsiteX10" fmla="*/ 0 w 1259896"/>
                <a:gd name="connsiteY10" fmla="*/ 184048 h 3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9896" h="368096">
                  <a:moveTo>
                    <a:pt x="0" y="184048"/>
                  </a:moveTo>
                  <a:lnTo>
                    <a:pt x="184048" y="0"/>
                  </a:lnTo>
                  <a:lnTo>
                    <a:pt x="184048" y="73619"/>
                  </a:lnTo>
                  <a:lnTo>
                    <a:pt x="1075848" y="73619"/>
                  </a:lnTo>
                  <a:lnTo>
                    <a:pt x="1075848" y="0"/>
                  </a:lnTo>
                  <a:lnTo>
                    <a:pt x="1259896" y="184048"/>
                  </a:lnTo>
                  <a:lnTo>
                    <a:pt x="1075848" y="368096"/>
                  </a:lnTo>
                  <a:lnTo>
                    <a:pt x="1075848" y="294477"/>
                  </a:lnTo>
                  <a:lnTo>
                    <a:pt x="184048" y="294477"/>
                  </a:lnTo>
                  <a:lnTo>
                    <a:pt x="184048" y="368096"/>
                  </a:lnTo>
                  <a:lnTo>
                    <a:pt x="0" y="184048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429" tIns="73618" rIns="110429" bIns="7361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12" name="Выноска-облако 11"/>
          <p:cNvSpPr/>
          <p:nvPr/>
        </p:nvSpPr>
        <p:spPr>
          <a:xfrm>
            <a:off x="3355328" y="1412776"/>
            <a:ext cx="3663039" cy="148820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воспитатель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5775034" y="4061446"/>
            <a:ext cx="3155939" cy="148820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дети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971600" y="4108765"/>
            <a:ext cx="3155939" cy="1488204"/>
          </a:xfrm>
          <a:prstGeom prst="cloudCallou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родители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427202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МЕХАНИЗМЫ  </a:t>
            </a:r>
            <a:r>
              <a:rPr lang="ru-RU" sz="3600" i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РЕАЛИЗАЦИИ  </a:t>
            </a:r>
            <a:r>
              <a:rPr lang="ru-RU" sz="3600" i="1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ПРОЕКТА</a:t>
            </a:r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115" y="177281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I </a:t>
            </a: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этап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– Подготовительный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Основной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этап - 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аключительный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348880"/>
            <a:ext cx="763284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 </a:t>
            </a:r>
            <a:r>
              <a:rPr lang="ru-RU" sz="3600" i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этап - Подготовительный</a:t>
            </a:r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63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83568" y="260648"/>
            <a:ext cx="7632848" cy="3202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4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latin typeface="Times New Roman"/>
                <a:ea typeface="Times New Roman"/>
              </a:rPr>
              <a:t>Разработка  и оформление проекта «Чудо – огород на окошке растёт»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latin typeface="Times New Roman"/>
                <a:ea typeface="Times New Roman"/>
              </a:rPr>
              <a:t>Беседы с родителями «Участвуем в проекте «Чудо – огород на окошке растёт»».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latin typeface="Times New Roman"/>
                <a:ea typeface="Times New Roman"/>
              </a:rPr>
              <a:t>Подбор  коллекции семян,  приобретение необходимого оборудования (контейнеры, почва, удобрения, семена, орудия труда),  с помощью родителей.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000" dirty="0">
                <a:latin typeface="Times New Roman"/>
                <a:ea typeface="Times New Roman"/>
              </a:rPr>
              <a:t>Разбивка огорода на подоконнике. </a:t>
            </a:r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54" y="3728516"/>
            <a:ext cx="4986300" cy="2804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54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568</Words>
  <Application>Microsoft Office PowerPoint</Application>
  <PresentationFormat>Экран (4:3)</PresentationFormat>
  <Paragraphs>67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ПЕДАГОГИЧЕСКИЙ ПРОЕКТ «Чудо – огород на окошке растёт»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27</cp:revision>
  <dcterms:created xsi:type="dcterms:W3CDTF">2014-08-12T12:51:50Z</dcterms:created>
  <dcterms:modified xsi:type="dcterms:W3CDTF">2019-11-11T19:00:21Z</dcterms:modified>
</cp:coreProperties>
</file>