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259" r:id="rId3"/>
    <p:sldId id="257" r:id="rId4"/>
    <p:sldId id="260" r:id="rId5"/>
    <p:sldId id="261" r:id="rId6"/>
    <p:sldId id="262" r:id="rId7"/>
    <p:sldId id="263" r:id="rId8"/>
    <p:sldId id="265" r:id="rId9"/>
    <p:sldId id="266" r:id="rId10"/>
    <p:sldId id="312" r:id="rId11"/>
    <p:sldId id="270" r:id="rId12"/>
    <p:sldId id="320" r:id="rId13"/>
    <p:sldId id="321" r:id="rId14"/>
    <p:sldId id="322" r:id="rId15"/>
    <p:sldId id="267" r:id="rId16"/>
    <p:sldId id="313" r:id="rId17"/>
    <p:sldId id="314" r:id="rId18"/>
    <p:sldId id="315" r:id="rId19"/>
    <p:sldId id="316" r:id="rId20"/>
    <p:sldId id="317" r:id="rId21"/>
    <p:sldId id="269" r:id="rId22"/>
    <p:sldId id="318" r:id="rId23"/>
    <p:sldId id="271" r:id="rId24"/>
    <p:sldId id="272" r:id="rId25"/>
    <p:sldId id="273" r:id="rId26"/>
    <p:sldId id="274" r:id="rId27"/>
    <p:sldId id="319" r:id="rId28"/>
    <p:sldId id="275" r:id="rId29"/>
    <p:sldId id="276" r:id="rId30"/>
    <p:sldId id="277" r:id="rId31"/>
    <p:sldId id="278"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23" r:id="rId56"/>
    <p:sldId id="305" r:id="rId57"/>
    <p:sldId id="324" r:id="rId58"/>
    <p:sldId id="325" r:id="rId59"/>
    <p:sldId id="326" r:id="rId60"/>
    <p:sldId id="346" r:id="rId61"/>
    <p:sldId id="347" r:id="rId62"/>
    <p:sldId id="339" r:id="rId63"/>
    <p:sldId id="327" r:id="rId64"/>
    <p:sldId id="328" r:id="rId65"/>
    <p:sldId id="329" r:id="rId66"/>
    <p:sldId id="330" r:id="rId67"/>
    <p:sldId id="331" r:id="rId68"/>
    <p:sldId id="340" r:id="rId69"/>
    <p:sldId id="341" r:id="rId70"/>
    <p:sldId id="342" r:id="rId71"/>
    <p:sldId id="343" r:id="rId72"/>
    <p:sldId id="344" r:id="rId73"/>
    <p:sldId id="345" r:id="rId74"/>
    <p:sldId id="332" r:id="rId75"/>
    <p:sldId id="333" r:id="rId76"/>
    <p:sldId id="334" r:id="rId77"/>
    <p:sldId id="335" r:id="rId78"/>
    <p:sldId id="336" r:id="rId79"/>
    <p:sldId id="337" r:id="rId80"/>
    <p:sldId id="308" r:id="rId81"/>
    <p:sldId id="348" r:id="rId82"/>
    <p:sldId id="338" r:id="rId83"/>
    <p:sldId id="309" r:id="rId84"/>
    <p:sldId id="310" r:id="rId85"/>
    <p:sldId id="311" r:id="rId86"/>
    <p:sldId id="264" r:id="rId87"/>
    <p:sldId id="349" r:id="rId88"/>
    <p:sldId id="350" r:id="rId89"/>
    <p:sldId id="351" r:id="rId90"/>
    <p:sldId id="352" r:id="rId91"/>
    <p:sldId id="353" r:id="rId92"/>
    <p:sldId id="354" r:id="rId93"/>
    <p:sldId id="355" r:id="rId94"/>
    <p:sldId id="356" r:id="rId95"/>
    <p:sldId id="363" r:id="rId96"/>
    <p:sldId id="364" r:id="rId97"/>
    <p:sldId id="362" r:id="rId98"/>
    <p:sldId id="357" r:id="rId99"/>
    <p:sldId id="358" r:id="rId100"/>
    <p:sldId id="360" r:id="rId101"/>
    <p:sldId id="359" r:id="rId102"/>
    <p:sldId id="361" r:id="rId10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30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EDEDF-CCB3-4FD1-BE67-3DBD87101944}" type="datetimeFigureOut">
              <a:rPr lang="ru-RU" smtClean="0"/>
              <a:t>29.06.2017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0A0AA-AB37-4303-A60B-8173F8AE9F4C}" type="slidenum">
              <a:rPr lang="ru-RU" smtClean="0"/>
              <a:t>‹#›</a:t>
            </a:fld>
            <a:endParaRPr lang="ru-RU"/>
          </a:p>
        </p:txBody>
      </p:sp>
    </p:spTree>
    <p:extLst>
      <p:ext uri="{BB962C8B-B14F-4D97-AF65-F5344CB8AC3E}">
        <p14:creationId xmlns:p14="http://schemas.microsoft.com/office/powerpoint/2010/main" val="406753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710A0AA-AB37-4303-A60B-8173F8AE9F4C}" type="slidenum">
              <a:rPr lang="ru-RU" smtClean="0"/>
              <a:t>32</a:t>
            </a:fld>
            <a:endParaRPr lang="ru-RU"/>
          </a:p>
        </p:txBody>
      </p:sp>
    </p:spTree>
    <p:extLst>
      <p:ext uri="{BB962C8B-B14F-4D97-AF65-F5344CB8AC3E}">
        <p14:creationId xmlns:p14="http://schemas.microsoft.com/office/powerpoint/2010/main" val="3943700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54B2E0-72AE-4F85-B569-EE9425B3BF38}" type="datetime1">
              <a:rPr lang="ru-RU" smtClean="0"/>
              <a:t>29.06.2017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AC1BAA-3687-409F-AB11-4307A985DD9A}" type="slidenum">
              <a:rPr lang="ru-RU" smtClean="0"/>
              <a:t>‹#›</a:t>
            </a:fld>
            <a:endParaRPr lang="ru-RU"/>
          </a:p>
        </p:txBody>
      </p:sp>
    </p:spTree>
    <p:extLst>
      <p:ext uri="{BB962C8B-B14F-4D97-AF65-F5344CB8AC3E}">
        <p14:creationId xmlns:p14="http://schemas.microsoft.com/office/powerpoint/2010/main" val="1640018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394C6C-786D-46EA-ABCD-3E6362A3BE2F}" type="datetime1">
              <a:rPr lang="ru-RU" smtClean="0"/>
              <a:t>29.06.2017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AC1BAA-3687-409F-AB11-4307A985DD9A}" type="slidenum">
              <a:rPr lang="ru-RU" smtClean="0"/>
              <a:t>‹#›</a:t>
            </a:fld>
            <a:endParaRPr lang="ru-RU"/>
          </a:p>
        </p:txBody>
      </p:sp>
    </p:spTree>
    <p:extLst>
      <p:ext uri="{BB962C8B-B14F-4D97-AF65-F5344CB8AC3E}">
        <p14:creationId xmlns:p14="http://schemas.microsoft.com/office/powerpoint/2010/main" val="263812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65CE57-71F3-4119-B3CA-A20F66B3F04B}" type="datetime1">
              <a:rPr lang="ru-RU" smtClean="0"/>
              <a:t>29.06.2017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AC1BAA-3687-409F-AB11-4307A985DD9A}" type="slidenum">
              <a:rPr lang="ru-RU" smtClean="0"/>
              <a:t>‹#›</a:t>
            </a:fld>
            <a:endParaRPr lang="ru-RU"/>
          </a:p>
        </p:txBody>
      </p:sp>
    </p:spTree>
    <p:extLst>
      <p:ext uri="{BB962C8B-B14F-4D97-AF65-F5344CB8AC3E}">
        <p14:creationId xmlns:p14="http://schemas.microsoft.com/office/powerpoint/2010/main" val="199009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13AF1D-AD64-4ED0-A0C4-01DBD19FAF7B}" type="datetime1">
              <a:rPr lang="ru-RU" smtClean="0"/>
              <a:t>29.06.2017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AC1BAA-3687-409F-AB11-4307A985DD9A}" type="slidenum">
              <a:rPr lang="ru-RU" smtClean="0"/>
              <a:t>‹#›</a:t>
            </a:fld>
            <a:endParaRPr lang="ru-RU"/>
          </a:p>
        </p:txBody>
      </p:sp>
    </p:spTree>
    <p:extLst>
      <p:ext uri="{BB962C8B-B14F-4D97-AF65-F5344CB8AC3E}">
        <p14:creationId xmlns:p14="http://schemas.microsoft.com/office/powerpoint/2010/main" val="303929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9A0CA1F-AF75-4665-9595-761E72E946B5}" type="datetime1">
              <a:rPr lang="ru-RU" smtClean="0"/>
              <a:t>29.06.2017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AC1BAA-3687-409F-AB11-4307A985DD9A}" type="slidenum">
              <a:rPr lang="ru-RU" smtClean="0"/>
              <a:t>‹#›</a:t>
            </a:fld>
            <a:endParaRPr lang="ru-RU"/>
          </a:p>
        </p:txBody>
      </p:sp>
    </p:spTree>
    <p:extLst>
      <p:ext uri="{BB962C8B-B14F-4D97-AF65-F5344CB8AC3E}">
        <p14:creationId xmlns:p14="http://schemas.microsoft.com/office/powerpoint/2010/main" val="204102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DD4CE43-EFDF-4455-A9C4-6FB6E2346082}" type="datetime1">
              <a:rPr lang="ru-RU" smtClean="0"/>
              <a:t>29.06.2017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AC1BAA-3687-409F-AB11-4307A985DD9A}" type="slidenum">
              <a:rPr lang="ru-RU" smtClean="0"/>
              <a:t>‹#›</a:t>
            </a:fld>
            <a:endParaRPr lang="ru-RU"/>
          </a:p>
        </p:txBody>
      </p:sp>
    </p:spTree>
    <p:extLst>
      <p:ext uri="{BB962C8B-B14F-4D97-AF65-F5344CB8AC3E}">
        <p14:creationId xmlns:p14="http://schemas.microsoft.com/office/powerpoint/2010/main" val="311798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4C27505-C032-484B-BB35-062AC11EEF2E}" type="datetime1">
              <a:rPr lang="ru-RU" smtClean="0"/>
              <a:t>29.06.2017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AC1BAA-3687-409F-AB11-4307A985DD9A}" type="slidenum">
              <a:rPr lang="ru-RU" smtClean="0"/>
              <a:t>‹#›</a:t>
            </a:fld>
            <a:endParaRPr lang="ru-RU"/>
          </a:p>
        </p:txBody>
      </p:sp>
    </p:spTree>
    <p:extLst>
      <p:ext uri="{BB962C8B-B14F-4D97-AF65-F5344CB8AC3E}">
        <p14:creationId xmlns:p14="http://schemas.microsoft.com/office/powerpoint/2010/main" val="245225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63CCB4D-49A2-4726-BD73-9A89E726EFAE}" type="datetime1">
              <a:rPr lang="ru-RU" smtClean="0"/>
              <a:t>29.06.2017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AC1BAA-3687-409F-AB11-4307A985DD9A}" type="slidenum">
              <a:rPr lang="ru-RU" smtClean="0"/>
              <a:t>‹#›</a:t>
            </a:fld>
            <a:endParaRPr lang="ru-RU"/>
          </a:p>
        </p:txBody>
      </p:sp>
    </p:spTree>
    <p:extLst>
      <p:ext uri="{BB962C8B-B14F-4D97-AF65-F5344CB8AC3E}">
        <p14:creationId xmlns:p14="http://schemas.microsoft.com/office/powerpoint/2010/main" val="403380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5A51D2-6422-4146-A3B0-F116CA43ACD8}" type="datetime1">
              <a:rPr lang="ru-RU" smtClean="0"/>
              <a:t>29.06.2017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AC1BAA-3687-409F-AB11-4307A985DD9A}" type="slidenum">
              <a:rPr lang="ru-RU" smtClean="0"/>
              <a:t>‹#›</a:t>
            </a:fld>
            <a:endParaRPr lang="ru-RU"/>
          </a:p>
        </p:txBody>
      </p:sp>
    </p:spTree>
    <p:extLst>
      <p:ext uri="{BB962C8B-B14F-4D97-AF65-F5344CB8AC3E}">
        <p14:creationId xmlns:p14="http://schemas.microsoft.com/office/powerpoint/2010/main" val="316303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B8090EF-3AB2-4E69-9E8C-7325591FBF78}" type="datetime1">
              <a:rPr lang="ru-RU" smtClean="0"/>
              <a:t>29.06.2017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AC1BAA-3687-409F-AB11-4307A985DD9A}" type="slidenum">
              <a:rPr lang="ru-RU" smtClean="0"/>
              <a:t>‹#›</a:t>
            </a:fld>
            <a:endParaRPr lang="ru-RU"/>
          </a:p>
        </p:txBody>
      </p:sp>
    </p:spTree>
    <p:extLst>
      <p:ext uri="{BB962C8B-B14F-4D97-AF65-F5344CB8AC3E}">
        <p14:creationId xmlns:p14="http://schemas.microsoft.com/office/powerpoint/2010/main" val="4146096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EA47890-D4FB-4AE5-B9DD-4F3E21158909}" type="datetime1">
              <a:rPr lang="ru-RU" smtClean="0"/>
              <a:t>29.06.2017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AC1BAA-3687-409F-AB11-4307A985DD9A}" type="slidenum">
              <a:rPr lang="ru-RU" smtClean="0"/>
              <a:t>‹#›</a:t>
            </a:fld>
            <a:endParaRPr lang="ru-RU"/>
          </a:p>
        </p:txBody>
      </p:sp>
    </p:spTree>
    <p:extLst>
      <p:ext uri="{BB962C8B-B14F-4D97-AF65-F5344CB8AC3E}">
        <p14:creationId xmlns:p14="http://schemas.microsoft.com/office/powerpoint/2010/main" val="331920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CA1EB-0143-4E37-A398-18EEA1782ACE}" type="datetime1">
              <a:rPr lang="ru-RU" smtClean="0"/>
              <a:t>29.06.2017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C1BAA-3687-409F-AB11-4307A985DD9A}" type="slidenum">
              <a:rPr lang="ru-RU" smtClean="0"/>
              <a:t>‹#›</a:t>
            </a:fld>
            <a:endParaRPr lang="ru-RU"/>
          </a:p>
        </p:txBody>
      </p:sp>
    </p:spTree>
    <p:extLst>
      <p:ext uri="{BB962C8B-B14F-4D97-AF65-F5344CB8AC3E}">
        <p14:creationId xmlns:p14="http://schemas.microsoft.com/office/powerpoint/2010/main" val="74652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1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1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3.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8.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8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9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9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9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9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9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12540" y="742950"/>
            <a:ext cx="8911525" cy="4969725"/>
          </a:xfrm>
        </p:spPr>
        <p:txBody>
          <a:bodyPr>
            <a:noAutofit/>
          </a:bodyPr>
          <a:lstStyle/>
          <a:p>
            <a:r>
              <a:rPr lang="ru-RU" b="1" i="1" dirty="0" smtClean="0">
                <a:solidFill>
                  <a:schemeClr val="accent2">
                    <a:lumMod val="75000"/>
                  </a:schemeClr>
                </a:solidFill>
              </a:rPr>
              <a:t>Какие технологии </a:t>
            </a:r>
            <a:r>
              <a:rPr lang="en-US" b="1" i="1" dirty="0" smtClean="0">
                <a:solidFill>
                  <a:schemeClr val="accent2">
                    <a:lumMod val="75000"/>
                  </a:schemeClr>
                </a:solidFill>
              </a:rPr>
              <a:t/>
            </a:r>
            <a:br>
              <a:rPr lang="en-US" b="1" i="1" dirty="0" smtClean="0">
                <a:solidFill>
                  <a:schemeClr val="accent2">
                    <a:lumMod val="75000"/>
                  </a:schemeClr>
                </a:solidFill>
              </a:rPr>
            </a:br>
            <a:r>
              <a:rPr lang="ru-RU" b="1" i="1" dirty="0" smtClean="0">
                <a:solidFill>
                  <a:schemeClr val="accent2">
                    <a:lumMod val="75000"/>
                  </a:schemeClr>
                </a:solidFill>
              </a:rPr>
              <a:t>и приемы развития связной речи детей помогут воспитателю добиться желаемого результата?</a:t>
            </a:r>
            <a:endParaRPr lang="ru-RU" b="1" i="1" dirty="0">
              <a:solidFill>
                <a:schemeClr val="accent2">
                  <a:lumMod val="75000"/>
                </a:schemeClr>
              </a:solidFill>
            </a:endParaRPr>
          </a:p>
        </p:txBody>
      </p:sp>
      <p:pic>
        <p:nvPicPr>
          <p:cNvPr id="3" name="Рисунок 2"/>
          <p:cNvPicPr>
            <a:picLocks noChangeAspect="1"/>
          </p:cNvPicPr>
          <p:nvPr/>
        </p:nvPicPr>
        <p:blipFill rotWithShape="1">
          <a:blip r:embed="rId2"/>
          <a:srcRect r="89120" b="4608"/>
          <a:stretch/>
        </p:blipFill>
        <p:spPr>
          <a:xfrm>
            <a:off x="442305" y="434340"/>
            <a:ext cx="1443951" cy="5783580"/>
          </a:xfrm>
          <a:prstGeom prst="rect">
            <a:avLst/>
          </a:prstGeom>
        </p:spPr>
      </p:pic>
      <p:sp>
        <p:nvSpPr>
          <p:cNvPr id="4" name="Номер слайда 3"/>
          <p:cNvSpPr>
            <a:spLocks noGrp="1"/>
          </p:cNvSpPr>
          <p:nvPr>
            <p:ph type="sldNum" sz="quarter" idx="12"/>
          </p:nvPr>
        </p:nvSpPr>
        <p:spPr/>
        <p:txBody>
          <a:bodyPr/>
          <a:lstStyle/>
          <a:p>
            <a:fld id="{02AC1BAA-3687-409F-AB11-4307A985DD9A}" type="slidenum">
              <a:rPr lang="ru-RU" smtClean="0"/>
              <a:t>1</a:t>
            </a:fld>
            <a:endParaRPr lang="ru-RU"/>
          </a:p>
        </p:txBody>
      </p:sp>
    </p:spTree>
    <p:extLst>
      <p:ext uri="{BB962C8B-B14F-4D97-AF65-F5344CB8AC3E}">
        <p14:creationId xmlns:p14="http://schemas.microsoft.com/office/powerpoint/2010/main" val="767204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olidFill>
            <a:schemeClr val="accent2">
              <a:lumMod val="40000"/>
              <a:lumOff val="60000"/>
            </a:schemeClr>
          </a:solidFill>
        </p:spPr>
        <p:txBody>
          <a:bodyPr>
            <a:normAutofit/>
          </a:bodyPr>
          <a:lstStyle/>
          <a:p>
            <a:pPr marL="0" indent="0" algn="ctr">
              <a:buNone/>
            </a:pPr>
            <a:r>
              <a:rPr lang="ru-RU" sz="6000" dirty="0">
                <a:latin typeface="Times New Roman" panose="02020603050405020304" pitchFamily="18" charset="0"/>
                <a:cs typeface="Times New Roman" panose="02020603050405020304" pitchFamily="18" charset="0"/>
              </a:rPr>
              <a:t>Особенности развития связной речи </a:t>
            </a:r>
            <a:endParaRPr lang="en-US" sz="6000" dirty="0" smtClean="0">
              <a:latin typeface="Times New Roman" panose="02020603050405020304" pitchFamily="18" charset="0"/>
              <a:cs typeface="Times New Roman" panose="02020603050405020304" pitchFamily="18" charset="0"/>
            </a:endParaRPr>
          </a:p>
          <a:p>
            <a:pPr marL="0" indent="0" algn="ctr">
              <a:buNone/>
            </a:pPr>
            <a:r>
              <a:rPr lang="ru-RU" sz="6000" dirty="0" smtClean="0">
                <a:latin typeface="Times New Roman" panose="02020603050405020304" pitchFamily="18" charset="0"/>
                <a:cs typeface="Times New Roman" panose="02020603050405020304" pitchFamily="18" charset="0"/>
              </a:rPr>
              <a:t>в </a:t>
            </a:r>
            <a:r>
              <a:rPr lang="ru-RU" sz="6000" dirty="0">
                <a:latin typeface="Times New Roman" panose="02020603050405020304" pitchFamily="18" charset="0"/>
                <a:cs typeface="Times New Roman" panose="02020603050405020304" pitchFamily="18" charset="0"/>
              </a:rPr>
              <a:t>дошкольном детстве</a:t>
            </a:r>
          </a:p>
        </p:txBody>
      </p:sp>
      <p:pic>
        <p:nvPicPr>
          <p:cNvPr id="4" name="Picture 20" descr="https://arhivurokov.ru/kopilka/uploads/user_file_562265c7223c5/img_user_file_562265c7223c5_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566" r="24247"/>
          <a:stretch/>
        </p:blipFill>
        <p:spPr bwMode="auto">
          <a:xfrm>
            <a:off x="131126" y="2683945"/>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329243" y="2801213"/>
            <a:ext cx="1101974" cy="13196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2.bp.blogspot.com/-P9nsNYlGoh4/UxrSKcZpgwI/AAAAAAAA3Bk/9ZWyowpzA_0/s1600/0_5dc60_f937e00a_XX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63" r="7108"/>
          <a:stretch/>
        </p:blipFill>
        <p:spPr bwMode="auto">
          <a:xfrm>
            <a:off x="2522498" y="2754952"/>
            <a:ext cx="1188562" cy="13563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8268" y="2683945"/>
            <a:ext cx="1274980" cy="156079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02AC1BAA-3687-409F-AB11-4307A985DD9A}" type="slidenum">
              <a:rPr lang="ru-RU" smtClean="0"/>
              <a:t>10</a:t>
            </a:fld>
            <a:endParaRPr lang="ru-RU"/>
          </a:p>
        </p:txBody>
      </p:sp>
    </p:spTree>
    <p:extLst>
      <p:ext uri="{BB962C8B-B14F-4D97-AF65-F5344CB8AC3E}">
        <p14:creationId xmlns:p14="http://schemas.microsoft.com/office/powerpoint/2010/main" val="30311938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 Результатами  использования приёмов </a:t>
            </a:r>
            <a:r>
              <a:rPr lang="ru-RU" sz="2400" dirty="0" err="1">
                <a:latin typeface="Times New Roman" panose="02020603050405020304" pitchFamily="18" charset="0"/>
                <a:cs typeface="Times New Roman" panose="02020603050405020304" pitchFamily="18" charset="0"/>
              </a:rPr>
              <a:t>ТРИЗа</a:t>
            </a:r>
            <a:r>
              <a:rPr lang="ru-RU" sz="2400" dirty="0">
                <a:latin typeface="Times New Roman" panose="02020603050405020304" pitchFamily="18" charset="0"/>
                <a:cs typeface="Times New Roman" panose="02020603050405020304" pitchFamily="18" charset="0"/>
              </a:rPr>
              <a:t> в развитии связной речи у детей дошкольного возраста  являются:</a:t>
            </a:r>
          </a:p>
          <a:p>
            <a:pPr algn="just"/>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положительная динамика в развитии памяти: ребенку надо запомнить новое </a:t>
            </a:r>
            <a:r>
              <a:rPr lang="ru-RU" sz="2400" dirty="0" smtClean="0">
                <a:latin typeface="Times New Roman" panose="02020603050405020304" pitchFamily="18" charset="0"/>
                <a:cs typeface="Times New Roman" panose="02020603050405020304" pitchFamily="18" charset="0"/>
              </a:rPr>
              <a:t>словосочетание </a:t>
            </a:r>
            <a:r>
              <a:rPr lang="ru-RU" sz="2400" dirty="0">
                <a:latin typeface="Times New Roman" panose="02020603050405020304" pitchFamily="18" charset="0"/>
                <a:cs typeface="Times New Roman" panose="02020603050405020304" pitchFamily="18" charset="0"/>
              </a:rPr>
              <a:t>и правильно употребить его в нужной ситуации;</a:t>
            </a:r>
          </a:p>
          <a:p>
            <a:pPr algn="just"/>
            <a:r>
              <a:rPr lang="ru-RU" sz="2400" dirty="0">
                <a:latin typeface="Times New Roman" panose="02020603050405020304" pitchFamily="18" charset="0"/>
                <a:cs typeface="Times New Roman" panose="02020603050405020304" pitchFamily="18" charset="0"/>
              </a:rPr>
              <a:t>– активизация мыслительной деятельности: ребенку необходимо решить </a:t>
            </a:r>
            <a:r>
              <a:rPr lang="ru-RU" sz="2400" dirty="0" smtClean="0">
                <a:latin typeface="Times New Roman" panose="02020603050405020304" pitchFamily="18" charset="0"/>
                <a:cs typeface="Times New Roman" panose="02020603050405020304" pitchFamily="18" charset="0"/>
              </a:rPr>
              <a:t>поставленную перед </a:t>
            </a:r>
            <a:r>
              <a:rPr lang="ru-RU" sz="2400" dirty="0">
                <a:latin typeface="Times New Roman" panose="02020603050405020304" pitchFamily="18" charset="0"/>
                <a:cs typeface="Times New Roman" panose="02020603050405020304" pitchFamily="18" charset="0"/>
              </a:rPr>
              <a:t>ним задачу и словесно объяснить, как ее решать (предложить свой вариант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снятие с детей комплексов, развитие их эмоциональной стороны, т. е. ребенок </a:t>
            </a:r>
            <a:r>
              <a:rPr lang="ru-RU" sz="2400" dirty="0" smtClean="0">
                <a:latin typeface="Times New Roman" panose="02020603050405020304" pitchFamily="18" charset="0"/>
                <a:cs typeface="Times New Roman" panose="02020603050405020304" pitchFamily="18" charset="0"/>
              </a:rPr>
              <a:t>не только </a:t>
            </a:r>
            <a:r>
              <a:rPr lang="ru-RU" sz="2400" dirty="0">
                <a:latin typeface="Times New Roman" panose="02020603050405020304" pitchFamily="18" charset="0"/>
                <a:cs typeface="Times New Roman" panose="02020603050405020304" pitchFamily="18" charset="0"/>
              </a:rPr>
              <a:t>понимает, но и сам может изобразить мимикой, жестами различные эмоциональные состояния, объяснить их словами (</a:t>
            </a:r>
            <a:r>
              <a:rPr lang="ru-RU" sz="2400" dirty="0" err="1">
                <a:latin typeface="Times New Roman" panose="02020603050405020304" pitchFamily="18" charset="0"/>
                <a:cs typeface="Times New Roman" panose="02020603050405020304" pitchFamily="18" charset="0"/>
              </a:rPr>
              <a:t>эмпатия</a:t>
            </a:r>
            <a:r>
              <a:rPr lang="ru-RU" sz="2400" dirty="0">
                <a:latin typeface="Times New Roman" panose="02020603050405020304" pitchFamily="18" charset="0"/>
                <a:cs typeface="Times New Roman" panose="02020603050405020304" pitchFamily="18" charset="0"/>
              </a:rPr>
              <a:t>).</a:t>
            </a:r>
          </a:p>
        </p:txBody>
      </p:sp>
      <p:sp>
        <p:nvSpPr>
          <p:cNvPr id="3" name="Номер слайда 2"/>
          <p:cNvSpPr>
            <a:spLocks noGrp="1"/>
          </p:cNvSpPr>
          <p:nvPr>
            <p:ph type="sldNum" sz="quarter" idx="12"/>
          </p:nvPr>
        </p:nvSpPr>
        <p:spPr/>
        <p:txBody>
          <a:bodyPr/>
          <a:lstStyle/>
          <a:p>
            <a:fld id="{02AC1BAA-3687-409F-AB11-4307A985DD9A}" type="slidenum">
              <a:rPr lang="ru-RU" smtClean="0"/>
              <a:t>100</a:t>
            </a:fld>
            <a:endParaRPr lang="ru-RU"/>
          </a:p>
        </p:txBody>
      </p:sp>
    </p:spTree>
    <p:extLst>
      <p:ext uri="{BB962C8B-B14F-4D97-AF65-F5344CB8AC3E}">
        <p14:creationId xmlns:p14="http://schemas.microsoft.com/office/powerpoint/2010/main" val="8037452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154984"/>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 Говорить – значит пользоваться устной речью, выражать свои мысли словами. Чтобы говорить, ребенок должен владеть определенным запасом слов, активно пользоваться им,   строить высказывания, формулировать свою мысль, понимать речь окружающих, уметь слушать и быть внимательным. Таким образом, результативность проводимой работы по использованию приемов ТРИЗ-технологий в процессе формирования связной речи у детей дошкольного возраста соответствует высказыванию Л. С. Выготского о том, что «педагогика должна ориентироваться не на вчерашний, а на завтрашний день детского развития. Только тогда она сумеет вызвать к жизни те процессы развития, которые сейчас лежат в зоне ближайшего развития».</a:t>
            </a:r>
          </a:p>
        </p:txBody>
      </p:sp>
      <p:sp>
        <p:nvSpPr>
          <p:cNvPr id="3" name="Номер слайда 2"/>
          <p:cNvSpPr>
            <a:spLocks noGrp="1"/>
          </p:cNvSpPr>
          <p:nvPr>
            <p:ph type="sldNum" sz="quarter" idx="12"/>
          </p:nvPr>
        </p:nvSpPr>
        <p:spPr/>
        <p:txBody>
          <a:bodyPr/>
          <a:lstStyle/>
          <a:p>
            <a:fld id="{02AC1BAA-3687-409F-AB11-4307A985DD9A}" type="slidenum">
              <a:rPr lang="ru-RU" smtClean="0"/>
              <a:t>101</a:t>
            </a:fld>
            <a:endParaRPr lang="ru-RU"/>
          </a:p>
        </p:txBody>
      </p:sp>
    </p:spTree>
    <p:extLst>
      <p:ext uri="{BB962C8B-B14F-4D97-AF65-F5344CB8AC3E}">
        <p14:creationId xmlns:p14="http://schemas.microsoft.com/office/powerpoint/2010/main" val="6964081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03336" y="502165"/>
            <a:ext cx="9996407" cy="5847755"/>
          </a:xfrm>
          <a:prstGeom prst="rect">
            <a:avLst/>
          </a:prstGeom>
        </p:spPr>
        <p:txBody>
          <a:bodyPr wrap="square">
            <a:spAutoFit/>
          </a:bodyPr>
          <a:lstStyle/>
          <a:p>
            <a:pPr algn="just"/>
            <a:r>
              <a:rPr lang="ru-RU" sz="2200" dirty="0" smtClean="0">
                <a:latin typeface="Times New Roman" panose="02020603050405020304" pitchFamily="18" charset="0"/>
                <a:cs typeface="Times New Roman" panose="02020603050405020304" pitchFamily="18" charset="0"/>
              </a:rPr>
              <a:t>1.Гин </a:t>
            </a:r>
            <a:r>
              <a:rPr lang="ru-RU" sz="2200" dirty="0">
                <a:latin typeface="Times New Roman" panose="02020603050405020304" pitchFamily="18" charset="0"/>
                <a:cs typeface="Times New Roman" panose="02020603050405020304" pitchFamily="18" charset="0"/>
              </a:rPr>
              <a:t>С.И.  Занятия по ТРИЗ в детском саду: пособие для педагогов дошкольных учреждений. Минск, 2007</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2.Гуткович И.Я., Самойлова О.Н. Сборник дидактических игр по формированию системного мышления дошкольников: Пособие для воспитателей детских садов. \под ред. Т.А. </a:t>
            </a:r>
            <a:r>
              <a:rPr lang="ru-RU" sz="2200" dirty="0" err="1">
                <a:latin typeface="Times New Roman" panose="02020603050405020304" pitchFamily="18" charset="0"/>
                <a:cs typeface="Times New Roman" panose="02020603050405020304" pitchFamily="18" charset="0"/>
              </a:rPr>
              <a:t>Сидорчук</a:t>
            </a:r>
            <a:r>
              <a:rPr lang="ru-RU" sz="2200" dirty="0">
                <a:latin typeface="Times New Roman" panose="02020603050405020304" pitchFamily="18" charset="0"/>
                <a:cs typeface="Times New Roman" panose="02020603050405020304" pitchFamily="18" charset="0"/>
              </a:rPr>
              <a:t> - Ульяновск, </a:t>
            </a:r>
            <a:r>
              <a:rPr lang="ru-RU" sz="2200" dirty="0" smtClean="0">
                <a:latin typeface="Times New Roman" panose="02020603050405020304" pitchFamily="18" charset="0"/>
                <a:cs typeface="Times New Roman" panose="02020603050405020304" pitchFamily="18" charset="0"/>
              </a:rPr>
              <a:t>1998</a:t>
            </a:r>
            <a:endParaRPr lang="ru-RU" sz="22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3.Корзун А. В. Веселая дидактика: элементы ТРИЗ и РТВ в работе с дошкольниками. Мн., 2000</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4.Лалаева Р.И. Нарушения речи и их коррекция у детей с задержкой психического развития / Р.И. </a:t>
            </a:r>
            <a:r>
              <a:rPr lang="ru-RU" sz="2200" dirty="0" err="1">
                <a:latin typeface="Times New Roman" panose="02020603050405020304" pitchFamily="18" charset="0"/>
                <a:cs typeface="Times New Roman" panose="02020603050405020304" pitchFamily="18" charset="0"/>
              </a:rPr>
              <a:t>Лалаева</a:t>
            </a:r>
            <a:r>
              <a:rPr lang="ru-RU" sz="2200" dirty="0">
                <a:latin typeface="Times New Roman" panose="02020603050405020304" pitchFamily="18" charset="0"/>
                <a:cs typeface="Times New Roman" panose="02020603050405020304" pitchFamily="18" charset="0"/>
              </a:rPr>
              <a:t>, Н.В. Серебрякова, С.В. Зорина. Москва, 2004</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5.Лебедева И.Л.  Трудный звук, ты наш друг! Практическое пособие для логопедов, воспитателей и родителей. -М.: Вента-граф, 2005</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6.Методика психолого-педагогического обследования дошкольников с задержкой психического развития. Под ред. Н.В. </a:t>
            </a:r>
            <a:r>
              <a:rPr lang="ru-RU" sz="2200" dirty="0" err="1">
                <a:latin typeface="Times New Roman" panose="02020603050405020304" pitchFamily="18" charset="0"/>
                <a:cs typeface="Times New Roman" panose="02020603050405020304" pitchFamily="18" charset="0"/>
              </a:rPr>
              <a:t>Новоторцевой</a:t>
            </a:r>
            <a:r>
              <a:rPr lang="ru-RU" sz="2200" dirty="0">
                <a:latin typeface="Times New Roman" panose="02020603050405020304" pitchFamily="18" charset="0"/>
                <a:cs typeface="Times New Roman" panose="02020603050405020304" pitchFamily="18" charset="0"/>
              </a:rPr>
              <a:t>, Ярославль, 2008</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7.Мурашковска И.Н., </a:t>
            </a:r>
            <a:r>
              <a:rPr lang="ru-RU" sz="2200" dirty="0" err="1">
                <a:latin typeface="Times New Roman" panose="02020603050405020304" pitchFamily="18" charset="0"/>
                <a:cs typeface="Times New Roman" panose="02020603050405020304" pitchFamily="18" charset="0"/>
              </a:rPr>
              <a:t>Валюмс</a:t>
            </a:r>
            <a:r>
              <a:rPr lang="ru-RU" sz="2200" dirty="0">
                <a:latin typeface="Times New Roman" panose="02020603050405020304" pitchFamily="18" charset="0"/>
                <a:cs typeface="Times New Roman" panose="02020603050405020304" pitchFamily="18" charset="0"/>
              </a:rPr>
              <a:t> Н.П. </a:t>
            </a:r>
            <a:r>
              <a:rPr lang="ru-RU" sz="2200" dirty="0" err="1">
                <a:latin typeface="Times New Roman" panose="02020603050405020304" pitchFamily="18" charset="0"/>
                <a:cs typeface="Times New Roman" panose="02020603050405020304" pitchFamily="18" charset="0"/>
              </a:rPr>
              <a:t>Катринка</a:t>
            </a:r>
            <a:r>
              <a:rPr lang="ru-RU" sz="2200" dirty="0">
                <a:latin typeface="Times New Roman" panose="02020603050405020304" pitchFamily="18" charset="0"/>
                <a:cs typeface="Times New Roman" panose="02020603050405020304" pitchFamily="18" charset="0"/>
              </a:rPr>
              <a:t> без запинки  /методика рассказа по картине/. - </a:t>
            </a:r>
            <a:r>
              <a:rPr lang="ru-RU" sz="2200" dirty="0" err="1">
                <a:latin typeface="Times New Roman" panose="02020603050405020304" pitchFamily="18" charset="0"/>
                <a:cs typeface="Times New Roman" panose="02020603050405020304" pitchFamily="18" charset="0"/>
              </a:rPr>
              <a:t>Спб</a:t>
            </a:r>
            <a:r>
              <a:rPr lang="ru-RU" sz="2200" dirty="0">
                <a:latin typeface="Times New Roman" panose="02020603050405020304" pitchFamily="18" charset="0"/>
                <a:cs typeface="Times New Roman" panose="02020603050405020304" pitchFamily="18" charset="0"/>
              </a:rPr>
              <a:t>.: Из-во ТОО ”ТРИЗ-ШАНС”, 1995</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8.Сидорчук Т.А., Хоменко Н.Н.  Технология развития связной речи дошкольников (методическая разработка), 2004.</a:t>
            </a:r>
          </a:p>
        </p:txBody>
      </p:sp>
      <p:sp>
        <p:nvSpPr>
          <p:cNvPr id="3" name="Номер слайда 2"/>
          <p:cNvSpPr>
            <a:spLocks noGrp="1"/>
          </p:cNvSpPr>
          <p:nvPr>
            <p:ph type="sldNum" sz="quarter" idx="12"/>
          </p:nvPr>
        </p:nvSpPr>
        <p:spPr/>
        <p:txBody>
          <a:bodyPr/>
          <a:lstStyle/>
          <a:p>
            <a:fld id="{02AC1BAA-3687-409F-AB11-4307A985DD9A}" type="slidenum">
              <a:rPr lang="ru-RU" smtClean="0"/>
              <a:t>102</a:t>
            </a:fld>
            <a:endParaRPr lang="ru-RU"/>
          </a:p>
        </p:txBody>
      </p:sp>
    </p:spTree>
    <p:extLst>
      <p:ext uri="{BB962C8B-B14F-4D97-AF65-F5344CB8AC3E}">
        <p14:creationId xmlns:p14="http://schemas.microsoft.com/office/powerpoint/2010/main" val="51402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416320"/>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В методике </a:t>
            </a:r>
            <a:r>
              <a:rPr lang="ru-RU" sz="2400" dirty="0">
                <a:latin typeface="Times New Roman" panose="02020603050405020304" pitchFamily="18" charset="0"/>
                <a:cs typeface="Times New Roman" panose="02020603050405020304" pitchFamily="18" charset="0"/>
              </a:rPr>
              <a:t>развития речи детей дошкольного возраста выделяют </a:t>
            </a:r>
            <a:r>
              <a:rPr lang="ru-RU" sz="2400" dirty="0" smtClean="0">
                <a:latin typeface="Times New Roman" panose="02020603050405020304" pitchFamily="18" charset="0"/>
                <a:cs typeface="Times New Roman" panose="02020603050405020304" pitchFamily="18" charset="0"/>
              </a:rPr>
              <a:t>основные задачи:</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1. Развитие словаря.</a:t>
            </a:r>
          </a:p>
          <a:p>
            <a:pPr algn="just"/>
            <a:r>
              <a:rPr lang="ru-RU" sz="2400" dirty="0">
                <a:latin typeface="Times New Roman" panose="02020603050405020304" pitchFamily="18" charset="0"/>
                <a:cs typeface="Times New Roman" panose="02020603050405020304" pitchFamily="18" charset="0"/>
              </a:rPr>
              <a:t>2. Формирование грамматической стороны речи.</a:t>
            </a:r>
          </a:p>
          <a:p>
            <a:pPr algn="just"/>
            <a:r>
              <a:rPr lang="ru-RU" sz="2400" dirty="0">
                <a:latin typeface="Times New Roman" panose="02020603050405020304" pitchFamily="18" charset="0"/>
                <a:cs typeface="Times New Roman" panose="02020603050405020304" pitchFamily="18" charset="0"/>
              </a:rPr>
              <a:t>3. Воспитание звуковой культуры речи.</a:t>
            </a:r>
          </a:p>
          <a:p>
            <a:pPr algn="just"/>
            <a:r>
              <a:rPr lang="ru-RU" sz="2400" dirty="0">
                <a:latin typeface="Times New Roman" panose="02020603050405020304" pitchFamily="18" charset="0"/>
                <a:cs typeface="Times New Roman" panose="02020603050405020304" pitchFamily="18" charset="0"/>
              </a:rPr>
              <a:t>4. Формирование разговорной речи в диалоге.</a:t>
            </a:r>
          </a:p>
          <a:p>
            <a:pPr algn="just"/>
            <a:r>
              <a:rPr lang="ru-RU" sz="2400" dirty="0">
                <a:latin typeface="Times New Roman" panose="02020603050405020304" pitchFamily="18" charset="0"/>
                <a:cs typeface="Times New Roman" panose="02020603050405020304" pitchFamily="18" charset="0"/>
              </a:rPr>
              <a:t>5. Обучение рассказыванию (монологической речи).</a:t>
            </a:r>
          </a:p>
          <a:p>
            <a:pPr algn="just"/>
            <a:r>
              <a:rPr lang="ru-RU" sz="2400" dirty="0">
                <a:latin typeface="Times New Roman" panose="02020603050405020304" pitchFamily="18" charset="0"/>
                <a:cs typeface="Times New Roman" panose="02020603050405020304" pitchFamily="18" charset="0"/>
              </a:rPr>
              <a:t>6. Ознакомление с художественной литературой.</a:t>
            </a:r>
          </a:p>
          <a:p>
            <a:pPr algn="just"/>
            <a:r>
              <a:rPr lang="ru-RU" sz="2400" dirty="0">
                <a:latin typeface="Times New Roman" panose="02020603050405020304" pitchFamily="18" charset="0"/>
                <a:cs typeface="Times New Roman" panose="02020603050405020304" pitchFamily="18" charset="0"/>
              </a:rPr>
              <a:t>7. Подготовка детей к обучению грамоте.</a:t>
            </a:r>
          </a:p>
        </p:txBody>
      </p:sp>
      <p:sp>
        <p:nvSpPr>
          <p:cNvPr id="3" name="Номер слайда 2"/>
          <p:cNvSpPr>
            <a:spLocks noGrp="1"/>
          </p:cNvSpPr>
          <p:nvPr>
            <p:ph type="sldNum" sz="quarter" idx="12"/>
          </p:nvPr>
        </p:nvSpPr>
        <p:spPr/>
        <p:txBody>
          <a:bodyPr/>
          <a:lstStyle/>
          <a:p>
            <a:fld id="{02AC1BAA-3687-409F-AB11-4307A985DD9A}" type="slidenum">
              <a:rPr lang="ru-RU" smtClean="0"/>
              <a:t>11</a:t>
            </a:fld>
            <a:endParaRPr lang="ru-RU"/>
          </a:p>
        </p:txBody>
      </p:sp>
    </p:spTree>
    <p:extLst>
      <p:ext uri="{BB962C8B-B14F-4D97-AF65-F5344CB8AC3E}">
        <p14:creationId xmlns:p14="http://schemas.microsoft.com/office/powerpoint/2010/main" val="304288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03336" y="350500"/>
            <a:ext cx="9996407" cy="6370975"/>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На сегодняшний день </a:t>
            </a:r>
            <a:r>
              <a:rPr lang="ru-RU" sz="2400" dirty="0" smtClean="0">
                <a:latin typeface="Times New Roman" panose="02020603050405020304" pitchFamily="18" charset="0"/>
                <a:cs typeface="Times New Roman" panose="02020603050405020304" pitchFamily="18" charset="0"/>
              </a:rPr>
              <a:t>– образная, </a:t>
            </a:r>
            <a:r>
              <a:rPr lang="ru-RU" sz="2400" dirty="0">
                <a:latin typeface="Times New Roman" panose="02020603050405020304" pitchFamily="18" charset="0"/>
                <a:cs typeface="Times New Roman" panose="02020603050405020304" pitchFamily="18" charset="0"/>
              </a:rPr>
              <a:t>богатая синонимами, дополнениями и описаниями речь у детей дошкольного возраста – явление очень редкое. В речи детей существуют множество проблем.</a:t>
            </a:r>
          </a:p>
          <a:p>
            <a:pPr algn="just"/>
            <a:r>
              <a:rPr lang="ru-RU" sz="2400" dirty="0">
                <a:latin typeface="Times New Roman" panose="02020603050405020304" pitchFamily="18" charset="0"/>
                <a:cs typeface="Times New Roman" panose="02020603050405020304" pitchFamily="18" charset="0"/>
              </a:rPr>
              <a:t>Односложная, состоящая лишь из простых предложений речь. Неспособность грамматически правильно построить распространенное предложение.</a:t>
            </a:r>
          </a:p>
          <a:p>
            <a:pPr algn="just"/>
            <a:r>
              <a:rPr lang="ru-RU" sz="2400" dirty="0">
                <a:latin typeface="Times New Roman" panose="02020603050405020304" pitchFamily="18" charset="0"/>
                <a:cs typeface="Times New Roman" panose="02020603050405020304" pitchFamily="18" charset="0"/>
              </a:rPr>
              <a:t>Бедность речи. Недостаточный словарный запас.</a:t>
            </a:r>
          </a:p>
          <a:p>
            <a:pPr algn="just"/>
            <a:r>
              <a:rPr lang="ru-RU" sz="2400" dirty="0">
                <a:latin typeface="Times New Roman" panose="02020603050405020304" pitchFamily="18" charset="0"/>
                <a:cs typeface="Times New Roman" panose="02020603050405020304" pitchFamily="18" charset="0"/>
              </a:rPr>
              <a:t>Употребление нелитературных слов и выражений.</a:t>
            </a:r>
          </a:p>
          <a:p>
            <a:pPr algn="just"/>
            <a:r>
              <a:rPr lang="ru-RU" sz="2400" dirty="0">
                <a:latin typeface="Times New Roman" panose="02020603050405020304" pitchFamily="18" charset="0"/>
                <a:cs typeface="Times New Roman" panose="02020603050405020304" pitchFamily="18" charset="0"/>
              </a:rPr>
              <a:t>Бедная диалогическая речь: неспособность грамотно и доступно сформулировать вопрос, построить краткий или развернутый ответ.</a:t>
            </a:r>
          </a:p>
          <a:p>
            <a:pPr algn="just"/>
            <a:r>
              <a:rPr lang="ru-RU" sz="2400" dirty="0">
                <a:latin typeface="Times New Roman" panose="02020603050405020304" pitchFamily="18" charset="0"/>
                <a:cs typeface="Times New Roman" panose="02020603050405020304" pitchFamily="18" charset="0"/>
              </a:rPr>
              <a:t>Неспособность построить монолог: например, сюжетный или описательный рассказ на предложенную тему, пересказ текста своими словами.</a:t>
            </a:r>
          </a:p>
          <a:p>
            <a:pPr algn="just"/>
            <a:r>
              <a:rPr lang="ru-RU" sz="2400" dirty="0">
                <a:latin typeface="Times New Roman" panose="02020603050405020304" pitchFamily="18" charset="0"/>
                <a:cs typeface="Times New Roman" panose="02020603050405020304" pitchFamily="18" charset="0"/>
              </a:rPr>
              <a:t>Отсутствие логического обоснования своих утверждений и выводов.</a:t>
            </a:r>
          </a:p>
          <a:p>
            <a:pPr algn="just"/>
            <a:r>
              <a:rPr lang="ru-RU" sz="2400" dirty="0">
                <a:latin typeface="Times New Roman" panose="02020603050405020304" pitchFamily="18" charset="0"/>
                <a:cs typeface="Times New Roman" panose="02020603050405020304" pitchFamily="18" charset="0"/>
              </a:rPr>
              <a:t>Отсутствие навыков культуры речи: неумение использовать интонации, регулировать громкость голоса и темп речи и т. д.</a:t>
            </a:r>
          </a:p>
          <a:p>
            <a:pPr algn="just"/>
            <a:r>
              <a:rPr lang="ru-RU" sz="2400" dirty="0">
                <a:latin typeface="Times New Roman" panose="02020603050405020304" pitchFamily="18" charset="0"/>
                <a:cs typeface="Times New Roman" panose="02020603050405020304" pitchFamily="18" charset="0"/>
              </a:rPr>
              <a:t>Плохая дикция.</a:t>
            </a:r>
          </a:p>
        </p:txBody>
      </p:sp>
      <p:sp>
        <p:nvSpPr>
          <p:cNvPr id="3" name="Номер слайда 2"/>
          <p:cNvSpPr>
            <a:spLocks noGrp="1"/>
          </p:cNvSpPr>
          <p:nvPr>
            <p:ph type="sldNum" sz="quarter" idx="12"/>
          </p:nvPr>
        </p:nvSpPr>
        <p:spPr/>
        <p:txBody>
          <a:bodyPr/>
          <a:lstStyle/>
          <a:p>
            <a:fld id="{02AC1BAA-3687-409F-AB11-4307A985DD9A}" type="slidenum">
              <a:rPr lang="ru-RU" smtClean="0"/>
              <a:t>12</a:t>
            </a:fld>
            <a:endParaRPr lang="ru-RU"/>
          </a:p>
        </p:txBody>
      </p:sp>
    </p:spTree>
    <p:extLst>
      <p:ext uri="{BB962C8B-B14F-4D97-AF65-F5344CB8AC3E}">
        <p14:creationId xmlns:p14="http://schemas.microsoft.com/office/powerpoint/2010/main" val="3913848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416320"/>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Поэтому педагогическое воздействие при развитии речи дошкольников – очень сложное дело. Необходимо научить детей связно, последовательно, грамматически правильно излагать свои мысли, рассказывать о различных событиях из окружающей жизни</a:t>
            </a:r>
            <a:r>
              <a:rPr lang="ru-RU" sz="2400" dirty="0" smtClean="0">
                <a:latin typeface="Times New Roman" panose="02020603050405020304" pitchFamily="18" charset="0"/>
                <a:cs typeface="Times New Roman" panose="02020603050405020304" pitchFamily="18" charset="0"/>
              </a:rPr>
              <a:t>.</a:t>
            </a:r>
          </a:p>
          <a:p>
            <a:pPr algn="just"/>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Учитывая, что в данное время дети перенасыщены информацией, необходимо, чтобы процесс обучения был для них интересным, занимательным, развивающим</a:t>
            </a:r>
            <a:r>
              <a:rPr lang="ru-RU" sz="2400" dirty="0" smtClean="0">
                <a:latin typeface="Times New Roman" panose="02020603050405020304" pitchFamily="18" charset="0"/>
                <a:cs typeface="Times New Roman" panose="02020603050405020304" pitchFamily="18" charset="0"/>
              </a:rPr>
              <a:t>.</a:t>
            </a:r>
          </a:p>
          <a:p>
            <a:pPr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13</a:t>
            </a:fld>
            <a:endParaRPr lang="ru-RU"/>
          </a:p>
        </p:txBody>
      </p:sp>
    </p:spTree>
    <p:extLst>
      <p:ext uri="{BB962C8B-B14F-4D97-AF65-F5344CB8AC3E}">
        <p14:creationId xmlns:p14="http://schemas.microsoft.com/office/powerpoint/2010/main" val="44463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Рассмотрим факторы, облегчающие процесс становления связной речи.</a:t>
            </a:r>
          </a:p>
          <a:p>
            <a:pPr algn="just"/>
            <a:r>
              <a:rPr lang="ru-RU" sz="2400" dirty="0">
                <a:latin typeface="Times New Roman" panose="02020603050405020304" pitchFamily="18" charset="0"/>
                <a:cs typeface="Times New Roman" panose="02020603050405020304" pitchFamily="18" charset="0"/>
              </a:rPr>
              <a:t>Один из таких факторов, по мнению С. Л. Рубинштейна, А. М. </a:t>
            </a:r>
            <a:r>
              <a:rPr lang="ru-RU" sz="2400" dirty="0" err="1">
                <a:latin typeface="Times New Roman" panose="02020603050405020304" pitchFamily="18" charset="0"/>
                <a:cs typeface="Times New Roman" panose="02020603050405020304" pitchFamily="18" charset="0"/>
              </a:rPr>
              <a:t>Леушиной</a:t>
            </a:r>
            <a:r>
              <a:rPr lang="ru-RU" sz="2400" dirty="0">
                <a:latin typeface="Times New Roman" panose="02020603050405020304" pitchFamily="18" charset="0"/>
                <a:cs typeface="Times New Roman" panose="02020603050405020304" pitchFamily="18" charset="0"/>
              </a:rPr>
              <a:t>, Л. В. </a:t>
            </a:r>
            <a:r>
              <a:rPr lang="ru-RU" sz="2400" dirty="0" err="1">
                <a:latin typeface="Times New Roman" panose="02020603050405020304" pitchFamily="18" charset="0"/>
                <a:cs typeface="Times New Roman" panose="02020603050405020304" pitchFamily="18" charset="0"/>
              </a:rPr>
              <a:t>Эльконина</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наглядность.</a:t>
            </a:r>
            <a:r>
              <a:rPr lang="ru-RU" sz="2400" dirty="0">
                <a:latin typeface="Times New Roman" panose="02020603050405020304" pitchFamily="18" charset="0"/>
                <a:cs typeface="Times New Roman" panose="02020603050405020304" pitchFamily="18" charset="0"/>
              </a:rPr>
              <a:t> Рассматривание предметов, картин помогает детям называть предметы, их характерные признаки, производимые с ними действия.</a:t>
            </a:r>
          </a:p>
          <a:p>
            <a:pPr algn="just"/>
            <a:r>
              <a:rPr lang="ru-RU" sz="2400" dirty="0">
                <a:latin typeface="Times New Roman" panose="02020603050405020304" pitchFamily="18" charset="0"/>
                <a:cs typeface="Times New Roman" panose="02020603050405020304" pitchFamily="18" charset="0"/>
              </a:rPr>
              <a:t>В качестве второго вспомогательного фактора мы выделим создание плана высказывания, на значимость которого неоднократно указывал известный психолог Л. С. Выготский. Он отмечал важность последовательного размещения в предварительной схеме всех конкретных элементов высказывания.</a:t>
            </a:r>
          </a:p>
        </p:txBody>
      </p:sp>
      <p:sp>
        <p:nvSpPr>
          <p:cNvPr id="3" name="Номер слайда 2"/>
          <p:cNvSpPr>
            <a:spLocks noGrp="1"/>
          </p:cNvSpPr>
          <p:nvPr>
            <p:ph type="sldNum" sz="quarter" idx="12"/>
          </p:nvPr>
        </p:nvSpPr>
        <p:spPr/>
        <p:txBody>
          <a:bodyPr/>
          <a:lstStyle/>
          <a:p>
            <a:fld id="{02AC1BAA-3687-409F-AB11-4307A985DD9A}" type="slidenum">
              <a:rPr lang="ru-RU" smtClean="0"/>
              <a:t>14</a:t>
            </a:fld>
            <a:endParaRPr lang="ru-RU"/>
          </a:p>
        </p:txBody>
      </p:sp>
    </p:spTree>
    <p:extLst>
      <p:ext uri="{BB962C8B-B14F-4D97-AF65-F5344CB8AC3E}">
        <p14:creationId xmlns:p14="http://schemas.microsoft.com/office/powerpoint/2010/main" val="420317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046988"/>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Развитие связной речи происходит постепенно вместе с развитием мышления и связано с усложнением детской деятельности и формами общения с окружающими людьми</a:t>
            </a:r>
            <a:r>
              <a:rPr lang="ru-RU" sz="2400" dirty="0" smtClean="0">
                <a:latin typeface="Times New Roman" panose="02020603050405020304" pitchFamily="18" charset="0"/>
                <a:cs typeface="Times New Roman" panose="02020603050405020304" pitchFamily="18" charset="0"/>
              </a:rPr>
              <a:t>.</a:t>
            </a:r>
          </a:p>
          <a:p>
            <a:pPr algn="just"/>
            <a:r>
              <a:rPr lang="ru-RU" sz="2400" dirty="0">
                <a:latin typeface="Times New Roman" panose="02020603050405020304" pitchFamily="18" charset="0"/>
                <a:cs typeface="Times New Roman" panose="02020603050405020304" pitchFamily="18" charset="0"/>
              </a:rPr>
              <a:t>Программа детского сада предусматривает обучение диалогической и монологической речи.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Работа </a:t>
            </a:r>
            <a:r>
              <a:rPr lang="ru-RU" sz="2400" dirty="0">
                <a:latin typeface="Times New Roman" panose="02020603050405020304" pitchFamily="18" charset="0"/>
                <a:cs typeface="Times New Roman" panose="02020603050405020304" pitchFamily="18" charset="0"/>
              </a:rPr>
              <a:t>по развитию диалогической речи направлена на формирование умений, необходимых для общения.</a:t>
            </a:r>
          </a:p>
          <a:p>
            <a:pPr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15</a:t>
            </a:fld>
            <a:endParaRPr lang="ru-RU"/>
          </a:p>
        </p:txBody>
      </p:sp>
    </p:spTree>
    <p:extLst>
      <p:ext uri="{BB962C8B-B14F-4D97-AF65-F5344CB8AC3E}">
        <p14:creationId xmlns:p14="http://schemas.microsoft.com/office/powerpoint/2010/main" val="307418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524315"/>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Диалог </a:t>
            </a:r>
            <a:r>
              <a:rPr lang="ru-RU" sz="2400" dirty="0">
                <a:latin typeface="Times New Roman" panose="02020603050405020304" pitchFamily="18" charset="0"/>
                <a:cs typeface="Times New Roman" panose="02020603050405020304" pitchFamily="18" charset="0"/>
              </a:rPr>
              <a:t>– сложная форма социального взаимодействия. Участвовать в диалоге иногда бывает труднее, чем строить монологическое высказывание. Обдумывание своих реплик, вопросов происходит одновременно с восприятием чужой речи. Участие в диалоге требует сложных умений: слушать и правильно понимать мысль, выражаемую собеседником; формулировать в ответ собственное суждение, правильно выражать его средствами языка; менять вслед за мыслями собеседника тему речевого взаимодействия; поддерживать определенный эмоциональный тон; следить за правильностью языковой формы, в которую облекаются мысли; слушать свою речь, чтобы контролировать ее нормативность и, если нужно, вносить соответствующие изменения и поправки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16</a:t>
            </a:fld>
            <a:endParaRPr lang="ru-RU"/>
          </a:p>
        </p:txBody>
      </p:sp>
    </p:spTree>
    <p:extLst>
      <p:ext uri="{BB962C8B-B14F-4D97-AF65-F5344CB8AC3E}">
        <p14:creationId xmlns:p14="http://schemas.microsoft.com/office/powerpoint/2010/main" val="3647720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524315"/>
          </a:xfrm>
          <a:prstGeom prst="rect">
            <a:avLst/>
          </a:prstGeom>
        </p:spPr>
        <p:txBody>
          <a:bodyPr wrap="square">
            <a:spAutoFit/>
          </a:bodyPr>
          <a:lstStyle/>
          <a:p>
            <a:pPr algn="ctr"/>
            <a:r>
              <a:rPr lang="ru-RU" sz="2400" b="1" dirty="0" smtClean="0">
                <a:latin typeface="Times New Roman" panose="02020603050405020304" pitchFamily="18" charset="0"/>
                <a:cs typeface="Times New Roman" panose="02020603050405020304" pitchFamily="18" charset="0"/>
              </a:rPr>
              <a:t>Можно </a:t>
            </a:r>
            <a:r>
              <a:rPr lang="ru-RU" sz="2400" b="1" dirty="0">
                <a:latin typeface="Times New Roman" panose="02020603050405020304" pitchFamily="18" charset="0"/>
                <a:cs typeface="Times New Roman" panose="02020603050405020304" pitchFamily="18" charset="0"/>
              </a:rPr>
              <a:t>выделить несколько групп диалогических умений:</a:t>
            </a:r>
          </a:p>
          <a:p>
            <a:pPr algn="just"/>
            <a:endParaRPr lang="ru-RU"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Собственно речевые </a:t>
            </a:r>
            <a:r>
              <a:rPr lang="ru-RU" sz="2400" dirty="0" smtClean="0">
                <a:latin typeface="Times New Roman" panose="02020603050405020304" pitchFamily="18" charset="0"/>
                <a:cs typeface="Times New Roman" panose="02020603050405020304" pitchFamily="18" charset="0"/>
              </a:rPr>
              <a:t>умения;</a:t>
            </a:r>
          </a:p>
          <a:p>
            <a:pPr algn="just"/>
            <a:endParaRPr lang="ru-RU"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умения </a:t>
            </a:r>
            <a:r>
              <a:rPr lang="ru-RU" sz="2400" dirty="0">
                <a:latin typeface="Times New Roman" panose="02020603050405020304" pitchFamily="18" charset="0"/>
                <a:cs typeface="Times New Roman" panose="02020603050405020304" pitchFamily="18" charset="0"/>
              </a:rPr>
              <a:t>речевого </a:t>
            </a:r>
            <a:r>
              <a:rPr lang="ru-RU" sz="2400" dirty="0" smtClean="0">
                <a:latin typeface="Times New Roman" panose="02020603050405020304" pitchFamily="18" charset="0"/>
                <a:cs typeface="Times New Roman" panose="02020603050405020304" pitchFamily="18" charset="0"/>
              </a:rPr>
              <a:t>этикета;</a:t>
            </a:r>
          </a:p>
          <a:p>
            <a:pPr algn="just"/>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умение </a:t>
            </a:r>
            <a:r>
              <a:rPr lang="ru-RU" sz="2400" dirty="0">
                <a:latin typeface="Times New Roman" panose="02020603050405020304" pitchFamily="18" charset="0"/>
                <a:cs typeface="Times New Roman" panose="02020603050405020304" pitchFamily="18" charset="0"/>
              </a:rPr>
              <a:t>общаться в паре, группе из 3 – 5 человек, в </a:t>
            </a:r>
            <a:r>
              <a:rPr lang="ru-RU" sz="2400" dirty="0" smtClean="0">
                <a:latin typeface="Times New Roman" panose="02020603050405020304" pitchFamily="18" charset="0"/>
                <a:cs typeface="Times New Roman" panose="02020603050405020304" pitchFamily="18" charset="0"/>
              </a:rPr>
              <a:t>коллективе;</a:t>
            </a:r>
            <a:endParaRPr lang="ru-RU" sz="2400" dirty="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умение </a:t>
            </a:r>
            <a:r>
              <a:rPr lang="ru-RU" sz="2400" dirty="0">
                <a:latin typeface="Times New Roman" panose="02020603050405020304" pitchFamily="18" charset="0"/>
                <a:cs typeface="Times New Roman" panose="02020603050405020304" pitchFamily="18" charset="0"/>
              </a:rPr>
              <a:t>общаться для планирования совместных </a:t>
            </a:r>
            <a:r>
              <a:rPr lang="ru-RU" sz="2400" dirty="0" smtClean="0">
                <a:latin typeface="Times New Roman" panose="02020603050405020304" pitchFamily="18" charset="0"/>
                <a:cs typeface="Times New Roman" panose="02020603050405020304" pitchFamily="18" charset="0"/>
              </a:rPr>
              <a:t>действий;</a:t>
            </a:r>
            <a:endParaRPr lang="ru-RU" sz="2400" dirty="0">
              <a:latin typeface="Times New Roman" panose="02020603050405020304" pitchFamily="18" charset="0"/>
              <a:cs typeface="Times New Roman" panose="02020603050405020304" pitchFamily="18" charset="0"/>
            </a:endParaRPr>
          </a:p>
          <a:p>
            <a:pPr algn="just"/>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неречевые </a:t>
            </a:r>
            <a:r>
              <a:rPr lang="ru-RU" sz="2400" dirty="0">
                <a:latin typeface="Times New Roman" panose="02020603050405020304" pitchFamily="18" charset="0"/>
                <a:cs typeface="Times New Roman" panose="02020603050405020304" pitchFamily="18" charset="0"/>
              </a:rPr>
              <a:t>(невербальные) умения – уместное использование мимики, жестов.</a:t>
            </a:r>
          </a:p>
        </p:txBody>
      </p:sp>
      <p:sp>
        <p:nvSpPr>
          <p:cNvPr id="3" name="Номер слайда 2"/>
          <p:cNvSpPr>
            <a:spLocks noGrp="1"/>
          </p:cNvSpPr>
          <p:nvPr>
            <p:ph type="sldNum" sz="quarter" idx="12"/>
          </p:nvPr>
        </p:nvSpPr>
        <p:spPr/>
        <p:txBody>
          <a:bodyPr/>
          <a:lstStyle/>
          <a:p>
            <a:fld id="{02AC1BAA-3687-409F-AB11-4307A985DD9A}" type="slidenum">
              <a:rPr lang="ru-RU" smtClean="0"/>
              <a:t>17</a:t>
            </a:fld>
            <a:endParaRPr lang="ru-RU"/>
          </a:p>
        </p:txBody>
      </p:sp>
    </p:spTree>
    <p:extLst>
      <p:ext uri="{BB962C8B-B14F-4D97-AF65-F5344CB8AC3E}">
        <p14:creationId xmlns:p14="http://schemas.microsoft.com/office/powerpoint/2010/main" val="747293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154984"/>
          </a:xfrm>
          <a:prstGeom prst="rect">
            <a:avLst/>
          </a:prstGeom>
        </p:spPr>
        <p:txBody>
          <a:bodyPr wrap="square">
            <a:spAutoFit/>
          </a:bodyPr>
          <a:lstStyle/>
          <a:p>
            <a:pPr algn="just"/>
            <a:r>
              <a:rPr lang="ru-RU" sz="2400" b="1" i="1" dirty="0" smtClean="0">
                <a:latin typeface="Times New Roman" panose="02020603050405020304" pitchFamily="18" charset="0"/>
                <a:cs typeface="Times New Roman" panose="02020603050405020304" pitchFamily="18" charset="0"/>
              </a:rPr>
              <a:t>Собственно </a:t>
            </a:r>
            <a:r>
              <a:rPr lang="ru-RU" sz="2400" b="1" i="1" dirty="0">
                <a:latin typeface="Times New Roman" panose="02020603050405020304" pitchFamily="18" charset="0"/>
                <a:cs typeface="Times New Roman" panose="02020603050405020304" pitchFamily="18" charset="0"/>
              </a:rPr>
              <a:t>речевые умения: </a:t>
            </a:r>
            <a:r>
              <a:rPr lang="ru-RU" sz="2400" dirty="0">
                <a:latin typeface="Times New Roman" panose="02020603050405020304" pitchFamily="18" charset="0"/>
                <a:cs typeface="Times New Roman" panose="02020603050405020304" pitchFamily="18" charset="0"/>
              </a:rPr>
              <a:t>вступать в общение (уметь и знать, когда и как можно начать разговор со знакомым и незнакомым человеком, занятым, разговаривающим с другими); поддерживать и завершать общение (учитывать условия и ситуацию общения; слушать и слышать собеседника; проявлять инициативу в общении, переспрашивать; доказывать свою точку зрения; выражать отношение к предмету разговора – сравнивать, излагать свое мнение, приводить примеры, оценивать, соглашаться или возражать, спрашивать, отвечать; высказываться логично, связно; говорить выразительно в нормальном темпе, пользоваться интонацией диалога.</a:t>
            </a:r>
          </a:p>
          <a:p>
            <a:pPr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18</a:t>
            </a:fld>
            <a:endParaRPr lang="ru-RU"/>
          </a:p>
        </p:txBody>
      </p:sp>
    </p:spTree>
    <p:extLst>
      <p:ext uri="{BB962C8B-B14F-4D97-AF65-F5344CB8AC3E}">
        <p14:creationId xmlns:p14="http://schemas.microsoft.com/office/powerpoint/2010/main" val="385515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just"/>
            <a:r>
              <a:rPr lang="ru-RU" sz="2400" b="1" i="1" dirty="0" smtClean="0">
                <a:latin typeface="Times New Roman" panose="02020603050405020304" pitchFamily="18" charset="0"/>
                <a:cs typeface="Times New Roman" panose="02020603050405020304" pitchFamily="18" charset="0"/>
              </a:rPr>
              <a:t>Умения </a:t>
            </a:r>
            <a:r>
              <a:rPr lang="ru-RU" sz="2400" b="1" i="1" dirty="0">
                <a:latin typeface="Times New Roman" panose="02020603050405020304" pitchFamily="18" charset="0"/>
                <a:cs typeface="Times New Roman" panose="02020603050405020304" pitchFamily="18" charset="0"/>
              </a:rPr>
              <a:t>речевого </a:t>
            </a:r>
            <a:r>
              <a:rPr lang="ru-RU" sz="2400" b="1" i="1" dirty="0" smtClean="0">
                <a:latin typeface="Times New Roman" panose="02020603050405020304" pitchFamily="18" charset="0"/>
                <a:cs typeface="Times New Roman" panose="02020603050405020304" pitchFamily="18" charset="0"/>
              </a:rPr>
              <a:t>этикета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обращение, знакомство, приветствие, привлечение внимания, приглашение, просьба, согласие и отказ, извинение, жалоба, сочувствие, неодобрение, поздравление, благодарность, прощание и др. </a:t>
            </a:r>
          </a:p>
          <a:p>
            <a:pPr algn="just"/>
            <a:endParaRPr lang="ru-RU" sz="2400" b="1" i="1"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Речевой </a:t>
            </a:r>
            <a:r>
              <a:rPr lang="ru-RU" sz="2400" dirty="0">
                <a:latin typeface="Times New Roman" panose="02020603050405020304" pitchFamily="18" charset="0"/>
                <a:cs typeface="Times New Roman" panose="02020603050405020304" pitchFamily="18" charset="0"/>
              </a:rPr>
              <a:t>этикет – это правила речевого поведения, определяемые взаимоотношениями говорящих, принятые данным национальным коллективом носителей языка, а также малыми социальными группами в зависимости от возраста, социальной принадлежности, обстановки общения (Н. И. </a:t>
            </a:r>
            <a:r>
              <a:rPr lang="ru-RU" sz="2400" dirty="0" err="1">
                <a:latin typeface="Times New Roman" panose="02020603050405020304" pitchFamily="18" charset="0"/>
                <a:cs typeface="Times New Roman" panose="02020603050405020304" pitchFamily="18" charset="0"/>
              </a:rPr>
              <a:t>Формановская</a:t>
            </a:r>
            <a:r>
              <a:rPr lang="ru-RU" sz="2400" dirty="0" smtClean="0">
                <a:latin typeface="Times New Roman" panose="02020603050405020304" pitchFamily="18" charset="0"/>
                <a:cs typeface="Times New Roman" panose="02020603050405020304" pitchFamily="18" charset="0"/>
              </a:rPr>
              <a:t>). </a:t>
            </a:r>
          </a:p>
        </p:txBody>
      </p:sp>
      <p:sp>
        <p:nvSpPr>
          <p:cNvPr id="3" name="Номер слайда 2"/>
          <p:cNvSpPr>
            <a:spLocks noGrp="1"/>
          </p:cNvSpPr>
          <p:nvPr>
            <p:ph type="sldNum" sz="quarter" idx="12"/>
          </p:nvPr>
        </p:nvSpPr>
        <p:spPr/>
        <p:txBody>
          <a:bodyPr/>
          <a:lstStyle/>
          <a:p>
            <a:fld id="{02AC1BAA-3687-409F-AB11-4307A985DD9A}" type="slidenum">
              <a:rPr lang="ru-RU" smtClean="0"/>
              <a:t>19</a:t>
            </a:fld>
            <a:endParaRPr lang="ru-RU"/>
          </a:p>
        </p:txBody>
      </p:sp>
    </p:spTree>
    <p:extLst>
      <p:ext uri="{BB962C8B-B14F-4D97-AF65-F5344CB8AC3E}">
        <p14:creationId xmlns:p14="http://schemas.microsoft.com/office/powerpoint/2010/main" val="67209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olidFill>
            <a:schemeClr val="accent2">
              <a:lumMod val="40000"/>
              <a:lumOff val="60000"/>
            </a:schemeClr>
          </a:solidFill>
        </p:spPr>
        <p:txBody>
          <a:bodyPr>
            <a:normAutofit/>
          </a:bodyPr>
          <a:lstStyle/>
          <a:p>
            <a:pPr marL="0" indent="0" algn="ctr">
              <a:buNone/>
            </a:pPr>
            <a:r>
              <a:rPr lang="ru-RU" sz="6000" dirty="0">
                <a:latin typeface="Times New Roman" panose="02020603050405020304" pitchFamily="18" charset="0"/>
                <a:cs typeface="Times New Roman" panose="02020603050405020304" pitchFamily="18" charset="0"/>
              </a:rPr>
              <a:t>Понятие </a:t>
            </a:r>
            <a:endParaRPr lang="ru-RU" sz="6000" dirty="0" smtClean="0">
              <a:latin typeface="Times New Roman" panose="02020603050405020304" pitchFamily="18" charset="0"/>
              <a:cs typeface="Times New Roman" panose="02020603050405020304" pitchFamily="18" charset="0"/>
            </a:endParaRPr>
          </a:p>
          <a:p>
            <a:pPr marL="0" indent="0" algn="ctr">
              <a:buNone/>
            </a:pPr>
            <a:r>
              <a:rPr lang="ru-RU" sz="6000" dirty="0" smtClean="0">
                <a:latin typeface="Times New Roman" panose="02020603050405020304" pitchFamily="18" charset="0"/>
                <a:cs typeface="Times New Roman" panose="02020603050405020304" pitchFamily="18" charset="0"/>
              </a:rPr>
              <a:t>связной </a:t>
            </a:r>
            <a:r>
              <a:rPr lang="ru-RU" sz="6000" dirty="0">
                <a:latin typeface="Times New Roman" panose="02020603050405020304" pitchFamily="18" charset="0"/>
                <a:cs typeface="Times New Roman" panose="02020603050405020304" pitchFamily="18" charset="0"/>
              </a:rPr>
              <a:t>речи </a:t>
            </a:r>
            <a:endParaRPr lang="ru-RU" sz="6000" dirty="0" smtClean="0">
              <a:latin typeface="Times New Roman" panose="02020603050405020304" pitchFamily="18" charset="0"/>
              <a:cs typeface="Times New Roman" panose="02020603050405020304" pitchFamily="18" charset="0"/>
            </a:endParaRPr>
          </a:p>
          <a:p>
            <a:pPr marL="0" indent="0" algn="ctr">
              <a:buNone/>
            </a:pPr>
            <a:r>
              <a:rPr lang="ru-RU" sz="6000" dirty="0" smtClean="0">
                <a:latin typeface="Times New Roman" panose="02020603050405020304" pitchFamily="18" charset="0"/>
                <a:cs typeface="Times New Roman" panose="02020603050405020304" pitchFamily="18" charset="0"/>
              </a:rPr>
              <a:t>и </a:t>
            </a:r>
            <a:r>
              <a:rPr lang="ru-RU" sz="6000" dirty="0">
                <a:latin typeface="Times New Roman" panose="02020603050405020304" pitchFamily="18" charset="0"/>
                <a:cs typeface="Times New Roman" panose="02020603050405020304" pitchFamily="18" charset="0"/>
              </a:rPr>
              <a:t>ее значение для развития ребенка</a:t>
            </a:r>
          </a:p>
        </p:txBody>
      </p:sp>
      <p:pic>
        <p:nvPicPr>
          <p:cNvPr id="4" name="Picture 20" descr="https://arhivurokov.ru/kopilka/uploads/user_file_562265c7223c5/img_user_file_562265c7223c5_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566" r="24247"/>
          <a:stretch/>
        </p:blipFill>
        <p:spPr bwMode="auto">
          <a:xfrm>
            <a:off x="131126" y="2683945"/>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329243" y="2801213"/>
            <a:ext cx="1101974" cy="13196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2.bp.blogspot.com/-P9nsNYlGoh4/UxrSKcZpgwI/AAAAAAAA3Bk/9ZWyowpzA_0/s1600/0_5dc60_f937e00a_XX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63" r="7108"/>
          <a:stretch/>
        </p:blipFill>
        <p:spPr bwMode="auto">
          <a:xfrm>
            <a:off x="2522498" y="2754952"/>
            <a:ext cx="1188562" cy="13563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8268" y="2683945"/>
            <a:ext cx="1274980" cy="156079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02AC1BAA-3687-409F-AB11-4307A985DD9A}" type="slidenum">
              <a:rPr lang="ru-RU" smtClean="0"/>
              <a:t>2</a:t>
            </a:fld>
            <a:endParaRPr lang="ru-RU"/>
          </a:p>
        </p:txBody>
      </p:sp>
    </p:spTree>
    <p:extLst>
      <p:ext uri="{BB962C8B-B14F-4D97-AF65-F5344CB8AC3E}">
        <p14:creationId xmlns:p14="http://schemas.microsoft.com/office/powerpoint/2010/main" val="69588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893647"/>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В арсенале </a:t>
            </a:r>
            <a:r>
              <a:rPr lang="ru-RU" sz="2400" dirty="0" smtClean="0">
                <a:latin typeface="Times New Roman" panose="02020603050405020304" pitchFamily="18" charset="0"/>
                <a:cs typeface="Times New Roman" panose="02020603050405020304" pitchFamily="18" charset="0"/>
              </a:rPr>
              <a:t>воспитателей существует </a:t>
            </a:r>
            <a:r>
              <a:rPr lang="ru-RU" sz="2400" dirty="0">
                <a:latin typeface="Times New Roman" panose="02020603050405020304" pitchFamily="18" charset="0"/>
                <a:cs typeface="Times New Roman" panose="02020603050405020304" pitchFamily="18" charset="0"/>
              </a:rPr>
              <a:t>множество классических методов и приемов развития связной речи дошкольников</a:t>
            </a:r>
            <a:r>
              <a:rPr lang="ru-RU" sz="2400" dirty="0" smtClean="0">
                <a:latin typeface="Times New Roman" panose="02020603050405020304" pitchFamily="18" charset="0"/>
                <a:cs typeface="Times New Roman" panose="02020603050405020304" pitchFamily="18" charset="0"/>
              </a:rPr>
              <a:t>.</a:t>
            </a:r>
          </a:p>
          <a:p>
            <a:pPr algn="just"/>
            <a:endParaRPr lang="ru-RU" sz="2400" dirty="0">
              <a:latin typeface="Times New Roman" panose="02020603050405020304" pitchFamily="18" charset="0"/>
              <a:cs typeface="Times New Roman" panose="02020603050405020304" pitchFamily="18" charset="0"/>
            </a:endParaRPr>
          </a:p>
          <a:p>
            <a:pPr algn="just"/>
            <a:r>
              <a:rPr lang="ru-RU" sz="2400" b="1" i="1" dirty="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Наглядные: </a:t>
            </a:r>
            <a:r>
              <a:rPr lang="ru-RU" sz="2400" dirty="0" smtClean="0">
                <a:latin typeface="Times New Roman" panose="02020603050405020304" pitchFamily="18" charset="0"/>
                <a:cs typeface="Times New Roman" panose="02020603050405020304" pitchFamily="18" charset="0"/>
              </a:rPr>
              <a:t>наблюдение </a:t>
            </a:r>
            <a:r>
              <a:rPr lang="ru-RU" sz="2400" dirty="0">
                <a:latin typeface="Times New Roman" panose="02020603050405020304" pitchFamily="18" charset="0"/>
                <a:cs typeface="Times New Roman" panose="02020603050405020304" pitchFamily="18" charset="0"/>
              </a:rPr>
              <a:t>во время прогулок, </a:t>
            </a:r>
            <a:r>
              <a:rPr lang="ru-RU" sz="2400" dirty="0" smtClean="0">
                <a:latin typeface="Times New Roman" panose="02020603050405020304" pitchFamily="18" charset="0"/>
                <a:cs typeface="Times New Roman" panose="02020603050405020304" pitchFamily="18" charset="0"/>
              </a:rPr>
              <a:t>экскурсий; рассматривание </a:t>
            </a:r>
            <a:r>
              <a:rPr lang="ru-RU" sz="2400" dirty="0">
                <a:latin typeface="Times New Roman" panose="02020603050405020304" pitchFamily="18" charset="0"/>
                <a:cs typeface="Times New Roman" panose="02020603050405020304" pitchFamily="18" charset="0"/>
              </a:rPr>
              <a:t>конкретного объекта и наблюдение за </a:t>
            </a:r>
            <a:r>
              <a:rPr lang="ru-RU" sz="2400" dirty="0" smtClean="0">
                <a:latin typeface="Times New Roman" panose="02020603050405020304" pitchFamily="18" charset="0"/>
                <a:cs typeface="Times New Roman" panose="02020603050405020304" pitchFamily="18" charset="0"/>
              </a:rPr>
              <a:t>ним; знакомство </a:t>
            </a:r>
            <a:r>
              <a:rPr lang="ru-RU" sz="2400" dirty="0">
                <a:latin typeface="Times New Roman" panose="02020603050405020304" pitchFamily="18" charset="0"/>
                <a:cs typeface="Times New Roman" panose="02020603050405020304" pitchFamily="18" charset="0"/>
              </a:rPr>
              <a:t>с объектом опосредованным путем, т. е. по средством фотографий, картин, картинок, </a:t>
            </a:r>
            <a:r>
              <a:rPr lang="ru-RU" sz="2400" dirty="0" smtClean="0">
                <a:latin typeface="Times New Roman" panose="02020603050405020304" pitchFamily="18" charset="0"/>
                <a:cs typeface="Times New Roman" panose="02020603050405020304" pitchFamily="18" charset="0"/>
              </a:rPr>
              <a:t>кинофильмов; организация наблюдения; демонстрация </a:t>
            </a:r>
            <a:r>
              <a:rPr lang="ru-RU" sz="2400" dirty="0">
                <a:latin typeface="Times New Roman" panose="02020603050405020304" pitchFamily="18" charset="0"/>
                <a:cs typeface="Times New Roman" panose="02020603050405020304" pitchFamily="18" charset="0"/>
              </a:rPr>
              <a:t>иллюстраций, картин, предмета, макета и т. д</a:t>
            </a:r>
            <a:r>
              <a:rPr lang="ru-RU" sz="2400" dirty="0" smtClean="0">
                <a:latin typeface="Times New Roman" panose="02020603050405020304" pitchFamily="18" charset="0"/>
                <a:cs typeface="Times New Roman" panose="02020603050405020304" pitchFamily="18" charset="0"/>
              </a:rPr>
              <a:t>.; просмотров </a:t>
            </a:r>
            <a:r>
              <a:rPr lang="ru-RU" sz="2400" dirty="0">
                <a:latin typeface="Times New Roman" panose="02020603050405020304" pitchFamily="18" charset="0"/>
                <a:cs typeface="Times New Roman" panose="02020603050405020304" pitchFamily="18" charset="0"/>
              </a:rPr>
              <a:t>видеофильмов. </a:t>
            </a:r>
          </a:p>
          <a:p>
            <a:pPr algn="just"/>
            <a:r>
              <a:rPr lang="ru-RU" sz="2400" b="1" i="1" dirty="0" smtClean="0">
                <a:latin typeface="Times New Roman" panose="02020603050405020304" pitchFamily="18" charset="0"/>
                <a:cs typeface="Times New Roman" panose="02020603050405020304" pitchFamily="18" charset="0"/>
              </a:rPr>
              <a:t>• Словесные: </a:t>
            </a:r>
            <a:r>
              <a:rPr lang="ru-RU" sz="2400" dirty="0" smtClean="0">
                <a:latin typeface="Times New Roman" panose="02020603050405020304" pitchFamily="18" charset="0"/>
                <a:cs typeface="Times New Roman" panose="02020603050405020304" pitchFamily="18" charset="0"/>
              </a:rPr>
              <a:t>заучивание наизусть; пересказ; составление </a:t>
            </a:r>
            <a:r>
              <a:rPr lang="ru-RU" sz="2400" dirty="0">
                <a:latin typeface="Times New Roman" panose="02020603050405020304" pitchFamily="18" charset="0"/>
                <a:cs typeface="Times New Roman" panose="02020603050405020304" pitchFamily="18" charset="0"/>
              </a:rPr>
              <a:t>различных видов </a:t>
            </a:r>
            <a:r>
              <a:rPr lang="ru-RU" sz="2400" dirty="0" smtClean="0">
                <a:latin typeface="Times New Roman" panose="02020603050405020304" pitchFamily="18" charset="0"/>
                <a:cs typeface="Times New Roman" panose="02020603050405020304" pitchFamily="18" charset="0"/>
              </a:rPr>
              <a:t>рассказов; беседы; речевой образец; повтор; вопрос.</a:t>
            </a:r>
            <a:endParaRPr lang="ru-RU" sz="2400" dirty="0">
              <a:latin typeface="Times New Roman" panose="02020603050405020304" pitchFamily="18" charset="0"/>
              <a:cs typeface="Times New Roman" panose="02020603050405020304" pitchFamily="18" charset="0"/>
            </a:endParaRPr>
          </a:p>
          <a:p>
            <a:pPr algn="just"/>
            <a:r>
              <a:rPr lang="ru-RU" sz="2400" b="1" i="1" dirty="0" smtClean="0">
                <a:latin typeface="Times New Roman" panose="02020603050405020304" pitchFamily="18" charset="0"/>
                <a:cs typeface="Times New Roman" panose="02020603050405020304" pitchFamily="18" charset="0"/>
              </a:rPr>
              <a:t>• Игровые: </a:t>
            </a:r>
            <a:r>
              <a:rPr lang="ru-RU" sz="2400" dirty="0" smtClean="0">
                <a:latin typeface="Times New Roman" panose="02020603050405020304" pitchFamily="18" charset="0"/>
                <a:cs typeface="Times New Roman" panose="02020603050405020304" pitchFamily="18" charset="0"/>
              </a:rPr>
              <a:t>дидактические игры-упражнения; театрализованные игры; сюжетно-ролевые игры</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и </a:t>
            </a:r>
            <a:r>
              <a:rPr lang="ru-RU" sz="2400" dirty="0">
                <a:latin typeface="Times New Roman" panose="02020603050405020304" pitchFamily="18" charset="0"/>
                <a:cs typeface="Times New Roman" panose="02020603050405020304" pitchFamily="18" charset="0"/>
              </a:rPr>
              <a:t>другие виды игр с речевым содержанием. </a:t>
            </a:r>
          </a:p>
          <a:p>
            <a:pPr algn="just"/>
            <a:r>
              <a:rPr lang="ru-RU" sz="2400" b="1" i="1" dirty="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Косвенные: </a:t>
            </a:r>
            <a:r>
              <a:rPr lang="ru-RU" sz="2400" dirty="0" smtClean="0">
                <a:latin typeface="Times New Roman" panose="02020603050405020304" pitchFamily="18" charset="0"/>
                <a:cs typeface="Times New Roman" panose="02020603050405020304" pitchFamily="18" charset="0"/>
              </a:rPr>
              <a:t>подсказка; совет; исправление; реплика; замечание</a:t>
            </a:r>
            <a:r>
              <a:rPr lang="ru-RU" sz="2400" dirty="0">
                <a:latin typeface="Times New Roman" panose="02020603050405020304" pitchFamily="18" charset="0"/>
                <a:cs typeface="Times New Roman" panose="02020603050405020304" pitchFamily="18" charset="0"/>
              </a:rPr>
              <a:t>. </a:t>
            </a:r>
          </a:p>
        </p:txBody>
      </p:sp>
      <p:sp>
        <p:nvSpPr>
          <p:cNvPr id="3" name="Номер слайда 2"/>
          <p:cNvSpPr>
            <a:spLocks noGrp="1"/>
          </p:cNvSpPr>
          <p:nvPr>
            <p:ph type="sldNum" sz="quarter" idx="12"/>
          </p:nvPr>
        </p:nvSpPr>
        <p:spPr/>
        <p:txBody>
          <a:bodyPr/>
          <a:lstStyle/>
          <a:p>
            <a:fld id="{02AC1BAA-3687-409F-AB11-4307A985DD9A}" type="slidenum">
              <a:rPr lang="ru-RU" smtClean="0"/>
              <a:t>20</a:t>
            </a:fld>
            <a:endParaRPr lang="ru-RU"/>
          </a:p>
        </p:txBody>
      </p:sp>
    </p:spTree>
    <p:extLst>
      <p:ext uri="{BB962C8B-B14F-4D97-AF65-F5344CB8AC3E}">
        <p14:creationId xmlns:p14="http://schemas.microsoft.com/office/powerpoint/2010/main" val="1129731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046988"/>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Чтобы научить детей связно излагать свои мысли, рассказывать о различных событиях окружающей среды, наряду с традиционными методиками можно в работе с дошкольниками использовать  и инновационные комбинированные методы.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Такие </a:t>
            </a:r>
            <a:r>
              <a:rPr lang="ru-RU" sz="2400" dirty="0">
                <a:latin typeface="Times New Roman" panose="02020603050405020304" pitchFamily="18" charset="0"/>
                <a:cs typeface="Times New Roman" panose="02020603050405020304" pitchFamily="18" charset="0"/>
              </a:rPr>
              <a:t>как, мнемотехника (наглядное моделирование), элементы ТРИЗ, постановка проблемного вопроса, прием «</a:t>
            </a:r>
            <a:r>
              <a:rPr lang="ru-RU" sz="2400" dirty="0" err="1">
                <a:latin typeface="Times New Roman" panose="02020603050405020304" pitchFamily="18" charset="0"/>
                <a:cs typeface="Times New Roman" panose="02020603050405020304" pitchFamily="18" charset="0"/>
              </a:rPr>
              <a:t>ИЗОсказка</a:t>
            </a:r>
            <a:r>
              <a:rPr lang="ru-RU" sz="2400" dirty="0">
                <a:latin typeface="Times New Roman" panose="02020603050405020304" pitchFamily="18" charset="0"/>
                <a:cs typeface="Times New Roman" panose="02020603050405020304" pitchFamily="18" charset="0"/>
              </a:rPr>
              <a:t>». Вышеназванные технологии являются скорее только инструментарием основных методов и приемов, но не самостоятельной развивающей детскую речь единицей. </a:t>
            </a:r>
          </a:p>
        </p:txBody>
      </p:sp>
      <p:sp>
        <p:nvSpPr>
          <p:cNvPr id="3" name="Номер слайда 2"/>
          <p:cNvSpPr>
            <a:spLocks noGrp="1"/>
          </p:cNvSpPr>
          <p:nvPr>
            <p:ph type="sldNum" sz="quarter" idx="12"/>
          </p:nvPr>
        </p:nvSpPr>
        <p:spPr/>
        <p:txBody>
          <a:bodyPr/>
          <a:lstStyle/>
          <a:p>
            <a:fld id="{02AC1BAA-3687-409F-AB11-4307A985DD9A}" type="slidenum">
              <a:rPr lang="ru-RU" smtClean="0"/>
              <a:t>21</a:t>
            </a:fld>
            <a:endParaRPr lang="ru-RU"/>
          </a:p>
        </p:txBody>
      </p:sp>
    </p:spTree>
    <p:extLst>
      <p:ext uri="{BB962C8B-B14F-4D97-AF65-F5344CB8AC3E}">
        <p14:creationId xmlns:p14="http://schemas.microsoft.com/office/powerpoint/2010/main" val="2352343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olidFill>
            <a:schemeClr val="accent2">
              <a:lumMod val="40000"/>
              <a:lumOff val="60000"/>
            </a:schemeClr>
          </a:solidFill>
        </p:spPr>
        <p:txBody>
          <a:bodyPr>
            <a:normAutofit/>
          </a:bodyPr>
          <a:lstStyle/>
          <a:p>
            <a:pPr marL="0" indent="0" algn="ctr">
              <a:buNone/>
            </a:pPr>
            <a:r>
              <a:rPr lang="ru-RU" sz="6000" dirty="0" smtClean="0">
                <a:latin typeface="Times New Roman" panose="02020603050405020304" pitchFamily="18" charset="0"/>
                <a:cs typeface="Times New Roman" panose="02020603050405020304" pitchFamily="18" charset="0"/>
              </a:rPr>
              <a:t>Нетрадиционный прием развития речи</a:t>
            </a:r>
          </a:p>
          <a:p>
            <a:pPr marL="0" indent="0" algn="ctr">
              <a:buNone/>
            </a:pPr>
            <a:r>
              <a:rPr lang="ru-RU" sz="6000" dirty="0" smtClean="0">
                <a:latin typeface="Times New Roman" panose="02020603050405020304" pitchFamily="18" charset="0"/>
                <a:cs typeface="Times New Roman" panose="02020603050405020304" pitchFamily="18" charset="0"/>
              </a:rPr>
              <a:t>ИЗОСКАЗКА</a:t>
            </a:r>
            <a:endParaRPr lang="ru-RU" sz="6000" dirty="0">
              <a:latin typeface="Times New Roman" panose="02020603050405020304" pitchFamily="18" charset="0"/>
              <a:cs typeface="Times New Roman" panose="02020603050405020304" pitchFamily="18" charset="0"/>
            </a:endParaRPr>
          </a:p>
        </p:txBody>
      </p:sp>
      <p:pic>
        <p:nvPicPr>
          <p:cNvPr id="4" name="Picture 20" descr="https://arhivurokov.ru/kopilka/uploads/user_file_562265c7223c5/img_user_file_562265c7223c5_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566" r="24247"/>
          <a:stretch/>
        </p:blipFill>
        <p:spPr bwMode="auto">
          <a:xfrm>
            <a:off x="131126" y="2683945"/>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329243" y="2801213"/>
            <a:ext cx="1101974" cy="13196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2.bp.blogspot.com/-P9nsNYlGoh4/UxrSKcZpgwI/AAAAAAAA3Bk/9ZWyowpzA_0/s1600/0_5dc60_f937e00a_XX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63" r="7108"/>
          <a:stretch/>
        </p:blipFill>
        <p:spPr bwMode="auto">
          <a:xfrm>
            <a:off x="2522498" y="2754952"/>
            <a:ext cx="1188562" cy="13563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8268" y="2683945"/>
            <a:ext cx="1274980" cy="156079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02AC1BAA-3687-409F-AB11-4307A985DD9A}" type="slidenum">
              <a:rPr lang="ru-RU" smtClean="0"/>
              <a:t>22</a:t>
            </a:fld>
            <a:endParaRPr lang="ru-RU"/>
          </a:p>
        </p:txBody>
      </p:sp>
    </p:spTree>
    <p:extLst>
      <p:ext uri="{BB962C8B-B14F-4D97-AF65-F5344CB8AC3E}">
        <p14:creationId xmlns:p14="http://schemas.microsoft.com/office/powerpoint/2010/main" val="3213510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046988"/>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Можно рассадить детей в </a:t>
            </a:r>
            <a:r>
              <a:rPr lang="ru-RU" sz="2400" dirty="0">
                <a:latin typeface="Times New Roman" panose="02020603050405020304" pitchFamily="18" charset="0"/>
                <a:cs typeface="Times New Roman" panose="02020603050405020304" pitchFamily="18" charset="0"/>
              </a:rPr>
              <a:t>кружок за </a:t>
            </a:r>
            <a:r>
              <a:rPr lang="ru-RU" sz="2400" dirty="0" smtClean="0">
                <a:latin typeface="Times New Roman" panose="02020603050405020304" pitchFamily="18" charset="0"/>
                <a:cs typeface="Times New Roman" panose="02020603050405020304" pitchFamily="18" charset="0"/>
              </a:rPr>
              <a:t>столом, раздать </a:t>
            </a:r>
            <a:r>
              <a:rPr lang="ru-RU" sz="2400" dirty="0">
                <a:latin typeface="Times New Roman" panose="02020603050405020304" pitchFamily="18" charset="0"/>
                <a:cs typeface="Times New Roman" panose="02020603050405020304" pitchFamily="18" charset="0"/>
              </a:rPr>
              <a:t>несколько небольших </a:t>
            </a:r>
            <a:r>
              <a:rPr lang="ru-RU" sz="2400" dirty="0" smtClean="0">
                <a:latin typeface="Times New Roman" panose="02020603050405020304" pitchFamily="18" charset="0"/>
                <a:cs typeface="Times New Roman" panose="02020603050405020304" pitchFamily="18" charset="0"/>
              </a:rPr>
              <a:t>кусочков пластилина</a:t>
            </a:r>
            <a:r>
              <a:rPr lang="ru-RU" sz="2400" dirty="0">
                <a:latin typeface="Times New Roman" panose="02020603050405020304" pitchFamily="18" charset="0"/>
                <a:cs typeface="Times New Roman" panose="02020603050405020304" pitchFamily="18" charset="0"/>
              </a:rPr>
              <a:t>. В ходе рассказывания сказки, быстрыми движениями способом вытягивания </a:t>
            </a:r>
            <a:r>
              <a:rPr lang="ru-RU" sz="2400" dirty="0" smtClean="0">
                <a:latin typeface="Times New Roman" panose="02020603050405020304" pitchFamily="18" charset="0"/>
                <a:cs typeface="Times New Roman" panose="02020603050405020304" pitchFamily="18" charset="0"/>
              </a:rPr>
              <a:t>воспитатель лепит и предлагает </a:t>
            </a:r>
            <a:r>
              <a:rPr lang="ru-RU" sz="2400" dirty="0">
                <a:latin typeface="Times New Roman" panose="02020603050405020304" pitchFamily="18" charset="0"/>
                <a:cs typeface="Times New Roman" panose="02020603050405020304" pitchFamily="18" charset="0"/>
              </a:rPr>
              <a:t>детям лепить вместе </a:t>
            </a:r>
            <a:r>
              <a:rPr lang="ru-RU" sz="2400" dirty="0" smtClean="0">
                <a:latin typeface="Times New Roman" panose="02020603050405020304" pitchFamily="18" charset="0"/>
                <a:cs typeface="Times New Roman" panose="02020603050405020304" pitchFamily="18" charset="0"/>
              </a:rPr>
              <a:t>сказочных </a:t>
            </a:r>
            <a:r>
              <a:rPr lang="ru-RU" sz="2400" dirty="0">
                <a:latin typeface="Times New Roman" panose="02020603050405020304" pitchFamily="18" charset="0"/>
                <a:cs typeface="Times New Roman" panose="02020603050405020304" pitchFamily="18" charset="0"/>
              </a:rPr>
              <a:t>героев. Дети сосредоточены на лепке, при этом у них активно разминаются пальчики рук. А звучащая сказка, является естественным продолжением их действий.</a:t>
            </a:r>
          </a:p>
          <a:p>
            <a:pPr algn="just"/>
            <a:r>
              <a:rPr lang="ru-RU" sz="2400" dirty="0">
                <a:latin typeface="Times New Roman" panose="02020603050405020304" pitchFamily="18" charset="0"/>
                <a:cs typeface="Times New Roman" panose="02020603050405020304" pitchFamily="18" charset="0"/>
              </a:rPr>
              <a:t>Вот как это выглядит со стороны…</a:t>
            </a:r>
          </a:p>
          <a:p>
            <a:pPr algn="just"/>
            <a:r>
              <a:rPr lang="ru-RU" sz="2400" dirty="0">
                <a:latin typeface="Times New Roman" panose="02020603050405020304" pitchFamily="18" charset="0"/>
                <a:cs typeface="Times New Roman" panose="02020603050405020304" pitchFamily="18" charset="0"/>
              </a:rPr>
              <a:t>Например: </a:t>
            </a:r>
            <a:r>
              <a:rPr lang="ru-RU" sz="2400" dirty="0" smtClean="0">
                <a:latin typeface="Times New Roman" panose="02020603050405020304" pitchFamily="18" charset="0"/>
                <a:cs typeface="Times New Roman" panose="02020603050405020304" pitchFamily="18" charset="0"/>
              </a:rPr>
              <a:t>читаем сказку </a:t>
            </a:r>
            <a:r>
              <a:rPr lang="ru-RU" sz="2400" dirty="0">
                <a:latin typeface="Times New Roman" panose="02020603050405020304" pitchFamily="18" charset="0"/>
                <a:cs typeface="Times New Roman" panose="02020603050405020304" pitchFamily="18" charset="0"/>
              </a:rPr>
              <a:t>«Репка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23</a:t>
            </a:fld>
            <a:endParaRPr lang="ru-RU"/>
          </a:p>
        </p:txBody>
      </p:sp>
    </p:spTree>
    <p:extLst>
      <p:ext uri="{BB962C8B-B14F-4D97-AF65-F5344CB8AC3E}">
        <p14:creationId xmlns:p14="http://schemas.microsoft.com/office/powerpoint/2010/main" val="1710825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В: Посадил дед (быстрыми движениями лепит репку) показывает ее детям. Что посадил дед? Покажите свою репку (дети точно копировали движения рук воспитателя)…</a:t>
            </a:r>
          </a:p>
          <a:p>
            <a:pPr algn="just"/>
            <a:r>
              <a:rPr lang="ru-RU" sz="2400" dirty="0">
                <a:latin typeface="Times New Roman" panose="02020603050405020304" pitchFamily="18" charset="0"/>
                <a:cs typeface="Times New Roman" panose="02020603050405020304" pitchFamily="18" charset="0"/>
              </a:rPr>
              <a:t>В: Выросла репка большая-пребольшая (вытягивает пластилиновую репку). Какая выросла репка? Покажи свою репку…</a:t>
            </a:r>
          </a:p>
          <a:p>
            <a:pPr algn="just"/>
            <a:r>
              <a:rPr lang="ru-RU" sz="2400" dirty="0">
                <a:latin typeface="Times New Roman" panose="02020603050405020304" pitchFamily="18" charset="0"/>
                <a:cs typeface="Times New Roman" panose="02020603050405020304" pitchFamily="18" charset="0"/>
              </a:rPr>
              <a:t>Воспитатель катает большой пластилиновый шарик. Ставлю его около репки. (дети тоже раскатывают шарик)</a:t>
            </a:r>
          </a:p>
          <a:p>
            <a:pPr algn="just"/>
            <a:r>
              <a:rPr lang="ru-RU" sz="2400" dirty="0">
                <a:latin typeface="Times New Roman" panose="02020603050405020304" pitchFamily="18" charset="0"/>
                <a:cs typeface="Times New Roman" panose="02020603050405020304" pitchFamily="18" charset="0"/>
              </a:rPr>
              <a:t>В: Стал тянуть дед репку. Тянет-потянет. Вытянуть не может... Что стал делать дед? и т.д. </a:t>
            </a:r>
            <a:endParaRPr lang="ru-RU" sz="2400" dirty="0" smtClean="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24</a:t>
            </a:fld>
            <a:endParaRPr lang="ru-RU"/>
          </a:p>
        </p:txBody>
      </p:sp>
    </p:spTree>
    <p:extLst>
      <p:ext uri="{BB962C8B-B14F-4D97-AF65-F5344CB8AC3E}">
        <p14:creationId xmlns:p14="http://schemas.microsoft.com/office/powerpoint/2010/main" val="1474913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154984"/>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Так рождается «пластилиновая сказка». Дети быстро в процессе лепки запоминают ее.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Во-первых </a:t>
            </a:r>
            <a:r>
              <a:rPr lang="ru-RU" sz="2400" dirty="0">
                <a:latin typeface="Times New Roman" panose="02020603050405020304" pitchFamily="18" charset="0"/>
                <a:cs typeface="Times New Roman" panose="02020603050405020304" pitchFamily="18" charset="0"/>
              </a:rPr>
              <a:t>потому, что в данном случае взаимодействуют сразу три вида памяти: тактильная, слуховая и зрительная.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Во-вторых</a:t>
            </a:r>
            <a:r>
              <a:rPr lang="ru-RU" sz="2400" dirty="0">
                <a:latin typeface="Times New Roman" panose="02020603050405020304" pitchFamily="18" charset="0"/>
                <a:cs typeface="Times New Roman" panose="02020603050405020304" pitchFamily="18" charset="0"/>
              </a:rPr>
              <a:t>, у детей повышается интерес к сказке слепленной своими руками.</a:t>
            </a:r>
          </a:p>
          <a:p>
            <a:pPr algn="just"/>
            <a:r>
              <a:rPr lang="ru-RU" sz="2400" dirty="0">
                <a:latin typeface="Times New Roman" panose="02020603050405020304" pitchFamily="18" charset="0"/>
                <a:cs typeface="Times New Roman" panose="02020603050405020304" pitchFamily="18" charset="0"/>
              </a:rPr>
              <a:t>Когда у детей формируются элементарные навыки в рисовании (вторая половина года) то я прием ИЗОСКАЗКА начала использовать в сочетании сказка-рисунок. По той же схеме. При использовании приема ИЗОСКАЗКА я не обращает внимание на технику рисования или лепки, эта детская деятельность служит для развития мелкой моторики.</a:t>
            </a:r>
          </a:p>
        </p:txBody>
      </p:sp>
      <p:sp>
        <p:nvSpPr>
          <p:cNvPr id="3" name="Номер слайда 2"/>
          <p:cNvSpPr>
            <a:spLocks noGrp="1"/>
          </p:cNvSpPr>
          <p:nvPr>
            <p:ph type="sldNum" sz="quarter" idx="12"/>
          </p:nvPr>
        </p:nvSpPr>
        <p:spPr/>
        <p:txBody>
          <a:bodyPr/>
          <a:lstStyle/>
          <a:p>
            <a:fld id="{02AC1BAA-3687-409F-AB11-4307A985DD9A}" type="slidenum">
              <a:rPr lang="ru-RU" smtClean="0"/>
              <a:t>25</a:t>
            </a:fld>
            <a:endParaRPr lang="ru-RU"/>
          </a:p>
        </p:txBody>
      </p:sp>
    </p:spTree>
    <p:extLst>
      <p:ext uri="{BB962C8B-B14F-4D97-AF65-F5344CB8AC3E}">
        <p14:creationId xmlns:p14="http://schemas.microsoft.com/office/powerpoint/2010/main" val="137438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046988"/>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Таким </a:t>
            </a:r>
            <a:r>
              <a:rPr lang="ru-RU" sz="2400" dirty="0">
                <a:latin typeface="Times New Roman" panose="02020603050405020304" pitchFamily="18" charset="0"/>
                <a:cs typeface="Times New Roman" panose="02020603050405020304" pitchFamily="18" charset="0"/>
              </a:rPr>
              <a:t>образом, прием </a:t>
            </a:r>
            <a:r>
              <a:rPr lang="ru-RU" sz="2400" dirty="0" err="1">
                <a:latin typeface="Times New Roman" panose="02020603050405020304" pitchFamily="18" charset="0"/>
                <a:cs typeface="Times New Roman" panose="02020603050405020304" pitchFamily="18" charset="0"/>
              </a:rPr>
              <a:t>ИЗОсказка</a:t>
            </a:r>
            <a:r>
              <a:rPr lang="ru-RU"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активизирует </a:t>
            </a:r>
            <a:r>
              <a:rPr lang="ru-RU" sz="2400" dirty="0">
                <a:latin typeface="Times New Roman" panose="02020603050405020304" pitchFamily="18" charset="0"/>
                <a:cs typeface="Times New Roman" panose="02020603050405020304" pitchFamily="18" charset="0"/>
              </a:rPr>
              <a:t>связную речь детей, формирует творческие способности воспитанников;</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способствует </a:t>
            </a:r>
            <a:r>
              <a:rPr lang="ru-RU" sz="2400" dirty="0">
                <a:latin typeface="Times New Roman" panose="02020603050405020304" pitchFamily="18" charset="0"/>
                <a:cs typeface="Times New Roman" panose="02020603050405020304" pitchFamily="18" charset="0"/>
              </a:rPr>
              <a:t>взаимодействию сразу трех видов памяти: тактильной, слуховой и зрительной;</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повышает </a:t>
            </a:r>
            <a:r>
              <a:rPr lang="ru-RU" sz="2400" dirty="0">
                <a:latin typeface="Times New Roman" panose="02020603050405020304" pitchFamily="18" charset="0"/>
                <a:cs typeface="Times New Roman" panose="02020603050405020304" pitchFamily="18" charset="0"/>
              </a:rPr>
              <a:t>интерес детей к рассказыванию сказки, слепленной или нарисованной своими руками;</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развивает </a:t>
            </a:r>
            <a:r>
              <a:rPr lang="ru-RU" sz="2400" dirty="0">
                <a:latin typeface="Times New Roman" panose="02020603050405020304" pitchFamily="18" charset="0"/>
                <a:cs typeface="Times New Roman" panose="02020603050405020304" pitchFamily="18" charset="0"/>
              </a:rPr>
              <a:t>мелкую моторику.</a:t>
            </a:r>
          </a:p>
        </p:txBody>
      </p:sp>
      <p:sp>
        <p:nvSpPr>
          <p:cNvPr id="3" name="Номер слайда 2"/>
          <p:cNvSpPr>
            <a:spLocks noGrp="1"/>
          </p:cNvSpPr>
          <p:nvPr>
            <p:ph type="sldNum" sz="quarter" idx="12"/>
          </p:nvPr>
        </p:nvSpPr>
        <p:spPr/>
        <p:txBody>
          <a:bodyPr/>
          <a:lstStyle/>
          <a:p>
            <a:fld id="{02AC1BAA-3687-409F-AB11-4307A985DD9A}" type="slidenum">
              <a:rPr lang="ru-RU" smtClean="0"/>
              <a:t>26</a:t>
            </a:fld>
            <a:endParaRPr lang="ru-RU"/>
          </a:p>
        </p:txBody>
      </p:sp>
    </p:spTree>
    <p:extLst>
      <p:ext uri="{BB962C8B-B14F-4D97-AF65-F5344CB8AC3E}">
        <p14:creationId xmlns:p14="http://schemas.microsoft.com/office/powerpoint/2010/main" val="976252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olidFill>
            <a:schemeClr val="accent2">
              <a:lumMod val="40000"/>
              <a:lumOff val="60000"/>
            </a:schemeClr>
          </a:solidFill>
        </p:spPr>
        <p:txBody>
          <a:bodyPr>
            <a:normAutofit/>
          </a:bodyPr>
          <a:lstStyle/>
          <a:p>
            <a:pPr marL="0" indent="0" algn="ctr">
              <a:buNone/>
            </a:pPr>
            <a:endParaRPr lang="ru-RU" sz="6000" dirty="0" smtClean="0">
              <a:latin typeface="Times New Roman" panose="02020603050405020304" pitchFamily="18" charset="0"/>
              <a:cs typeface="Times New Roman" panose="02020603050405020304" pitchFamily="18" charset="0"/>
            </a:endParaRPr>
          </a:p>
          <a:p>
            <a:pPr marL="0" indent="0" algn="ctr">
              <a:buNone/>
            </a:pPr>
            <a:r>
              <a:rPr lang="ru-RU" sz="6000" dirty="0" smtClean="0">
                <a:latin typeface="Times New Roman" panose="02020603050405020304" pitchFamily="18" charset="0"/>
                <a:cs typeface="Times New Roman" panose="02020603050405020304" pitchFamily="18" charset="0"/>
              </a:rPr>
              <a:t>Нетрадиционный прием </a:t>
            </a:r>
          </a:p>
          <a:p>
            <a:pPr marL="0" indent="0" algn="ctr">
              <a:buNone/>
            </a:pPr>
            <a:r>
              <a:rPr lang="ru-RU" sz="6000" dirty="0" smtClean="0">
                <a:latin typeface="Times New Roman" panose="02020603050405020304" pitchFamily="18" charset="0"/>
                <a:cs typeface="Times New Roman" panose="02020603050405020304" pitchFamily="18" charset="0"/>
              </a:rPr>
              <a:t>развития речи</a:t>
            </a:r>
          </a:p>
          <a:p>
            <a:pPr marL="0" indent="0" algn="ctr">
              <a:buNone/>
            </a:pPr>
            <a:r>
              <a:rPr lang="ru-RU" sz="5400" dirty="0" smtClean="0">
                <a:latin typeface="Times New Roman" panose="02020603050405020304" pitchFamily="18" charset="0"/>
                <a:cs typeface="Times New Roman" panose="02020603050405020304" pitchFamily="18" charset="0"/>
              </a:rPr>
              <a:t>МНЕМОТЕХНИКА</a:t>
            </a:r>
            <a:endParaRPr lang="ru-RU" sz="5400" dirty="0">
              <a:latin typeface="Times New Roman" panose="02020603050405020304" pitchFamily="18" charset="0"/>
              <a:cs typeface="Times New Roman" panose="02020603050405020304" pitchFamily="18" charset="0"/>
            </a:endParaRPr>
          </a:p>
        </p:txBody>
      </p:sp>
      <p:pic>
        <p:nvPicPr>
          <p:cNvPr id="4" name="Picture 20" descr="https://arhivurokov.ru/kopilka/uploads/user_file_562265c7223c5/img_user_file_562265c7223c5_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566" r="24247"/>
          <a:stretch/>
        </p:blipFill>
        <p:spPr bwMode="auto">
          <a:xfrm>
            <a:off x="131126" y="2683945"/>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329243" y="2801213"/>
            <a:ext cx="1101974" cy="13196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2.bp.blogspot.com/-P9nsNYlGoh4/UxrSKcZpgwI/AAAAAAAA3Bk/9ZWyowpzA_0/s1600/0_5dc60_f937e00a_XX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63" r="7108"/>
          <a:stretch/>
        </p:blipFill>
        <p:spPr bwMode="auto">
          <a:xfrm>
            <a:off x="2522498" y="2754952"/>
            <a:ext cx="1188562" cy="13563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8268" y="2683945"/>
            <a:ext cx="1274980" cy="156079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02AC1BAA-3687-409F-AB11-4307A985DD9A}" type="slidenum">
              <a:rPr lang="ru-RU" smtClean="0"/>
              <a:t>27</a:t>
            </a:fld>
            <a:endParaRPr lang="ru-RU"/>
          </a:p>
        </p:txBody>
      </p:sp>
    </p:spTree>
    <p:extLst>
      <p:ext uri="{BB962C8B-B14F-4D97-AF65-F5344CB8AC3E}">
        <p14:creationId xmlns:p14="http://schemas.microsoft.com/office/powerpoint/2010/main" val="3318188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457952"/>
          </a:xfrm>
          <a:prstGeom prst="rect">
            <a:avLst/>
          </a:prstGeom>
        </p:spPr>
        <p:txBody>
          <a:bodyPr wrap="square">
            <a:spAutoFit/>
          </a:bodyPr>
          <a:lstStyle/>
          <a:p>
            <a:pPr algn="just">
              <a:buFont typeface="Wingdings" panose="05000000000000000000" pitchFamily="2" charset="2"/>
              <a:buNone/>
            </a:pPr>
            <a:r>
              <a:rPr lang="ru-RU" sz="2400" dirty="0" smtClean="0">
                <a:latin typeface="Times New Roman" panose="02020603050405020304" pitchFamily="18" charset="0"/>
                <a:cs typeface="Times New Roman" panose="02020603050405020304" pitchFamily="18" charset="0"/>
              </a:rPr>
              <a:t>Мнемотехника – </a:t>
            </a:r>
            <a:r>
              <a:rPr lang="ru-RU" sz="2400" dirty="0">
                <a:latin typeface="Times New Roman" panose="02020603050405020304" pitchFamily="18" charset="0"/>
                <a:cs typeface="Times New Roman" panose="02020603050405020304" pitchFamily="18" charset="0"/>
              </a:rPr>
              <a:t>это система методов и приемов, обеспечивающих успешное освоение детьми знаний об особенностях объектов природы, об окружающем мире, эффективное запоминание структуры рассказа, сохранение и воспроизведение информации, и конечно развитие речи.</a:t>
            </a:r>
            <a:br>
              <a:rPr lang="ru-RU" sz="2400" dirty="0">
                <a:latin typeface="Times New Roman" panose="02020603050405020304" pitchFamily="18" charset="0"/>
                <a:cs typeface="Times New Roman" panose="02020603050405020304" pitchFamily="18" charset="0"/>
              </a:rPr>
            </a:br>
            <a:endParaRPr lang="ru-RU" sz="2400" b="1" i="1" dirty="0" smtClean="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r>
              <a:rPr lang="ru-RU" altLang="ru-RU" sz="2400" b="1" i="1" dirty="0" smtClean="0">
                <a:solidFill>
                  <a:srgbClr val="FF0000"/>
                </a:solidFill>
                <a:latin typeface="Times New Roman" panose="02020603050405020304" pitchFamily="18" charset="0"/>
                <a:cs typeface="Times New Roman" panose="02020603050405020304" pitchFamily="18" charset="0"/>
              </a:rPr>
              <a:t>Мнемотехника</a:t>
            </a:r>
            <a:r>
              <a:rPr lang="ru-RU" altLang="ru-RU" sz="2400" b="1" i="1" dirty="0" smtClean="0">
                <a:latin typeface="Times New Roman" panose="02020603050405020304" pitchFamily="18" charset="0"/>
                <a:cs typeface="Times New Roman" panose="02020603050405020304" pitchFamily="18" charset="0"/>
              </a:rPr>
              <a:t> </a:t>
            </a:r>
            <a:r>
              <a:rPr lang="ru-RU" altLang="ru-RU" sz="2400" i="1" dirty="0" smtClean="0">
                <a:latin typeface="Times New Roman" panose="02020603050405020304" pitchFamily="18" charset="0"/>
                <a:cs typeface="Times New Roman" panose="02020603050405020304" pitchFamily="18" charset="0"/>
              </a:rPr>
              <a:t>– </a:t>
            </a:r>
            <a:r>
              <a:rPr lang="ru-RU" altLang="ru-RU" sz="2400" dirty="0" smtClean="0">
                <a:latin typeface="Times New Roman" panose="02020603050405020304" pitchFamily="18" charset="0"/>
                <a:cs typeface="Times New Roman" panose="02020603050405020304" pitchFamily="18" charset="0"/>
              </a:rPr>
              <a:t>это </a:t>
            </a:r>
            <a:r>
              <a:rPr lang="ru-RU" altLang="ru-RU" sz="2400" dirty="0">
                <a:latin typeface="Times New Roman" panose="02020603050405020304" pitchFamily="18" charset="0"/>
                <a:cs typeface="Times New Roman" panose="02020603050405020304" pitchFamily="18" charset="0"/>
              </a:rPr>
              <a:t>совокупность правил и приемов, облегчающих процесс запоминания информации. </a:t>
            </a:r>
          </a:p>
          <a:p>
            <a:pPr algn="just">
              <a:buFont typeface="Wingdings" panose="05000000000000000000" pitchFamily="2" charset="2"/>
              <a:buNone/>
            </a:pPr>
            <a:endParaRPr lang="ru-RU" altLang="ru-RU" sz="2400" i="1" dirty="0">
              <a:latin typeface="Times New Roman" panose="02020603050405020304" pitchFamily="18" charset="0"/>
              <a:cs typeface="Times New Roman" panose="02020603050405020304" pitchFamily="18" charset="0"/>
            </a:endParaRPr>
          </a:p>
          <a:p>
            <a:pPr>
              <a:buFont typeface="Wingdings" panose="05000000000000000000" pitchFamily="2" charset="2"/>
              <a:buNone/>
            </a:pPr>
            <a:r>
              <a:rPr lang="ru-RU" altLang="ru-RU" sz="2400" i="1" dirty="0">
                <a:latin typeface="Times New Roman" panose="02020603050405020304" pitchFamily="18" charset="0"/>
                <a:cs typeface="Times New Roman" panose="02020603050405020304" pitchFamily="18" charset="0"/>
              </a:rPr>
              <a:t>           Примером может служить всем знакомая фраза</a:t>
            </a:r>
            <a:endParaRPr lang="ru-RU" altLang="ru-RU" sz="2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None/>
            </a:pPr>
            <a:r>
              <a:rPr lang="ru-RU" altLang="ru-RU" sz="2400" dirty="0">
                <a:latin typeface="Times New Roman" panose="02020603050405020304" pitchFamily="18" charset="0"/>
                <a:cs typeface="Times New Roman" panose="02020603050405020304" pitchFamily="18" charset="0"/>
              </a:rPr>
              <a:t>«</a:t>
            </a:r>
            <a:r>
              <a:rPr lang="ru-RU" altLang="ru-RU" sz="2400" b="1" dirty="0">
                <a:solidFill>
                  <a:srgbClr val="FF0000"/>
                </a:solidFill>
                <a:latin typeface="Times New Roman" panose="02020603050405020304" pitchFamily="18" charset="0"/>
                <a:cs typeface="Times New Roman" panose="02020603050405020304" pitchFamily="18" charset="0"/>
              </a:rPr>
              <a:t>Каждый</a:t>
            </a:r>
            <a:r>
              <a:rPr lang="ru-RU" altLang="ru-RU" sz="2400" b="1" dirty="0">
                <a:latin typeface="Times New Roman" panose="02020603050405020304" pitchFamily="18" charset="0"/>
                <a:cs typeface="Times New Roman" panose="02020603050405020304" pitchFamily="18" charset="0"/>
              </a:rPr>
              <a:t> </a:t>
            </a:r>
            <a:r>
              <a:rPr lang="ru-RU" altLang="ru-RU" sz="2400" b="1" dirty="0">
                <a:solidFill>
                  <a:srgbClr val="FFC000"/>
                </a:solidFill>
                <a:latin typeface="Times New Roman" panose="02020603050405020304" pitchFamily="18" charset="0"/>
                <a:cs typeface="Times New Roman" panose="02020603050405020304" pitchFamily="18" charset="0"/>
              </a:rPr>
              <a:t>Охотник</a:t>
            </a:r>
            <a:r>
              <a:rPr lang="ru-RU" altLang="ru-RU" sz="2400" b="1" dirty="0">
                <a:latin typeface="Times New Roman" panose="02020603050405020304" pitchFamily="18" charset="0"/>
                <a:cs typeface="Times New Roman" panose="02020603050405020304" pitchFamily="18" charset="0"/>
              </a:rPr>
              <a:t> </a:t>
            </a:r>
            <a:r>
              <a:rPr lang="ru-RU" altLang="ru-RU" sz="2400" b="1" dirty="0">
                <a:solidFill>
                  <a:srgbClr val="FFFF00"/>
                </a:solidFill>
                <a:latin typeface="Times New Roman" panose="02020603050405020304" pitchFamily="18" charset="0"/>
                <a:cs typeface="Times New Roman" panose="02020603050405020304" pitchFamily="18" charset="0"/>
              </a:rPr>
              <a:t>Желает</a:t>
            </a:r>
            <a:r>
              <a:rPr lang="ru-RU" altLang="ru-RU" sz="2400" b="1" dirty="0">
                <a:latin typeface="Times New Roman" panose="02020603050405020304" pitchFamily="18" charset="0"/>
                <a:cs typeface="Times New Roman" panose="02020603050405020304" pitchFamily="18" charset="0"/>
              </a:rPr>
              <a:t> </a:t>
            </a:r>
            <a:r>
              <a:rPr lang="ru-RU" altLang="ru-RU" sz="2400" b="1" dirty="0">
                <a:solidFill>
                  <a:srgbClr val="00B050"/>
                </a:solidFill>
                <a:latin typeface="Times New Roman" panose="02020603050405020304" pitchFamily="18" charset="0"/>
                <a:cs typeface="Times New Roman" panose="02020603050405020304" pitchFamily="18" charset="0"/>
              </a:rPr>
              <a:t>Знать</a:t>
            </a:r>
            <a:r>
              <a:rPr lang="ru-RU" altLang="ru-RU" sz="2400" b="1" dirty="0">
                <a:latin typeface="Times New Roman" panose="02020603050405020304" pitchFamily="18" charset="0"/>
                <a:cs typeface="Times New Roman" panose="02020603050405020304" pitchFamily="18" charset="0"/>
              </a:rPr>
              <a:t> </a:t>
            </a:r>
            <a:r>
              <a:rPr lang="ru-RU" altLang="ru-RU" sz="2400" b="1" dirty="0">
                <a:solidFill>
                  <a:srgbClr val="00B0F0"/>
                </a:solidFill>
                <a:latin typeface="Times New Roman" panose="02020603050405020304" pitchFamily="18" charset="0"/>
                <a:cs typeface="Times New Roman" panose="02020603050405020304" pitchFamily="18" charset="0"/>
              </a:rPr>
              <a:t>Где</a:t>
            </a:r>
            <a:r>
              <a:rPr lang="ru-RU" altLang="ru-RU" sz="2400" b="1" dirty="0">
                <a:latin typeface="Times New Roman" panose="02020603050405020304" pitchFamily="18" charset="0"/>
                <a:cs typeface="Times New Roman" panose="02020603050405020304" pitchFamily="18" charset="0"/>
              </a:rPr>
              <a:t> </a:t>
            </a:r>
            <a:r>
              <a:rPr lang="ru-RU" altLang="ru-RU" sz="2400" b="1" dirty="0">
                <a:solidFill>
                  <a:srgbClr val="0070C0"/>
                </a:solidFill>
                <a:latin typeface="Times New Roman" panose="02020603050405020304" pitchFamily="18" charset="0"/>
                <a:cs typeface="Times New Roman" panose="02020603050405020304" pitchFamily="18" charset="0"/>
              </a:rPr>
              <a:t>Сидит</a:t>
            </a:r>
            <a:r>
              <a:rPr lang="ru-RU" altLang="ru-RU" sz="2400" b="1" dirty="0">
                <a:latin typeface="Times New Roman" panose="02020603050405020304" pitchFamily="18" charset="0"/>
                <a:cs typeface="Times New Roman" panose="02020603050405020304" pitchFamily="18" charset="0"/>
              </a:rPr>
              <a:t> </a:t>
            </a:r>
            <a:r>
              <a:rPr lang="ru-RU" altLang="ru-RU" sz="2400" b="1" dirty="0">
                <a:solidFill>
                  <a:srgbClr val="7030A0"/>
                </a:solidFill>
                <a:latin typeface="Times New Roman" panose="02020603050405020304" pitchFamily="18" charset="0"/>
                <a:cs typeface="Times New Roman" panose="02020603050405020304" pitchFamily="18" charset="0"/>
              </a:rPr>
              <a:t>Фазан</a:t>
            </a:r>
            <a:r>
              <a:rPr lang="ru-RU" altLang="ru-RU" sz="2400" dirty="0">
                <a:latin typeface="Times New Roman" panose="02020603050405020304" pitchFamily="18" charset="0"/>
                <a:cs typeface="Times New Roman" panose="02020603050405020304" pitchFamily="18" charset="0"/>
              </a:rPr>
              <a:t>», </a:t>
            </a:r>
            <a:r>
              <a:rPr lang="ru-RU" altLang="ru-RU" sz="2400" i="1" dirty="0">
                <a:latin typeface="Times New Roman" panose="02020603050405020304" pitchFamily="18" charset="0"/>
                <a:cs typeface="Times New Roman" panose="02020603050405020304" pitchFamily="18" charset="0"/>
              </a:rPr>
              <a:t>которая </a:t>
            </a:r>
            <a:r>
              <a:rPr lang="ru-RU" altLang="ru-RU" sz="2400" i="1" dirty="0" smtClean="0">
                <a:latin typeface="Times New Roman" panose="02020603050405020304" pitchFamily="18" charset="0"/>
                <a:cs typeface="Times New Roman" panose="02020603050405020304" pitchFamily="18" charset="0"/>
              </a:rPr>
              <a:t>помогает запомнить цвета </a:t>
            </a:r>
            <a:r>
              <a:rPr lang="ru-RU" altLang="ru-RU" sz="2400" i="1" dirty="0">
                <a:latin typeface="Times New Roman" panose="02020603050405020304" pitchFamily="18" charset="0"/>
                <a:cs typeface="Times New Roman" panose="02020603050405020304" pitchFamily="18" charset="0"/>
              </a:rPr>
              <a:t>радуги. </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28</a:t>
            </a:fld>
            <a:endParaRPr lang="ru-RU"/>
          </a:p>
        </p:txBody>
      </p:sp>
    </p:spTree>
    <p:extLst>
      <p:ext uri="{BB962C8B-B14F-4D97-AF65-F5344CB8AC3E}">
        <p14:creationId xmlns:p14="http://schemas.microsoft.com/office/powerpoint/2010/main" val="1002546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Мнемотехнику в дошкольной педагогике называют по-разному: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Воробьева </a:t>
            </a:r>
            <a:r>
              <a:rPr lang="ru-RU" sz="2400" dirty="0">
                <a:latin typeface="Times New Roman" panose="02020603050405020304" pitchFamily="18" charset="0"/>
                <a:cs typeface="Times New Roman" panose="02020603050405020304" pitchFamily="18" charset="0"/>
              </a:rPr>
              <a:t>Валентина Константиновна называет эту методику сенсорно-графическими схемами,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Ткаченко </a:t>
            </a:r>
            <a:r>
              <a:rPr lang="ru-RU" sz="2400" dirty="0">
                <a:latin typeface="Times New Roman" panose="02020603050405020304" pitchFamily="18" charset="0"/>
                <a:cs typeface="Times New Roman" panose="02020603050405020304" pitchFamily="18" charset="0"/>
              </a:rPr>
              <a:t>Татьяна Александровна – предметно-схематическими </a:t>
            </a:r>
            <a:r>
              <a:rPr lang="ru-RU" sz="2400" dirty="0" smtClean="0">
                <a:latin typeface="Times New Roman" panose="02020603050405020304" pitchFamily="18" charset="0"/>
                <a:cs typeface="Times New Roman" panose="02020603050405020304" pitchFamily="18" charset="0"/>
              </a:rPr>
              <a:t>моделями, </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Глухов </a:t>
            </a:r>
            <a:r>
              <a:rPr lang="ru-RU" sz="2400" dirty="0">
                <a:latin typeface="Times New Roman" panose="02020603050405020304" pitchFamily="18" charset="0"/>
                <a:cs typeface="Times New Roman" panose="02020603050405020304" pitchFamily="18" charset="0"/>
              </a:rPr>
              <a:t>В. П. </a:t>
            </a:r>
            <a:r>
              <a:rPr lang="ru-RU" sz="2400" dirty="0" smtClean="0">
                <a:latin typeface="Times New Roman" panose="02020603050405020304" pitchFamily="18" charset="0"/>
                <a:cs typeface="Times New Roman" panose="02020603050405020304" pitchFamily="18" charset="0"/>
              </a:rPr>
              <a:t>– блоками-квадратами, </a:t>
            </a:r>
          </a:p>
          <a:p>
            <a:pPr marL="342900" indent="-342900" algn="just">
              <a:buFont typeface="Wingdings" panose="05000000000000000000" pitchFamily="2" charset="2"/>
              <a:buChar char="ü"/>
            </a:pPr>
            <a:r>
              <a:rPr lang="ru-RU" sz="2400" dirty="0" err="1" smtClean="0">
                <a:latin typeface="Times New Roman" panose="02020603050405020304" pitchFamily="18" charset="0"/>
                <a:cs typeface="Times New Roman" panose="02020603050405020304" pitchFamily="18" charset="0"/>
              </a:rPr>
              <a:t>Большева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Т. В. – коллажем,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err="1" smtClean="0">
                <a:latin typeface="Times New Roman" panose="02020603050405020304" pitchFamily="18" charset="0"/>
                <a:cs typeface="Times New Roman" panose="02020603050405020304" pitchFamily="18" charset="0"/>
              </a:rPr>
              <a:t>Ефименкова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Л. Н – схемой составления рассказа</a:t>
            </a:r>
            <a:r>
              <a:rPr lang="ru-RU" sz="2400" dirty="0" smtClean="0">
                <a:latin typeface="Times New Roman" panose="02020603050405020304" pitchFamily="18" charset="0"/>
                <a:cs typeface="Times New Roman" panose="02020603050405020304" pitchFamily="18" charset="0"/>
              </a:rPr>
              <a:t>.</a:t>
            </a:r>
          </a:p>
          <a:p>
            <a:pPr algn="just"/>
            <a:endParaRPr lang="ru-RU" sz="2400" dirty="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29</a:t>
            </a:fld>
            <a:endParaRPr lang="ru-RU"/>
          </a:p>
        </p:txBody>
      </p:sp>
    </p:spTree>
    <p:extLst>
      <p:ext uri="{BB962C8B-B14F-4D97-AF65-F5344CB8AC3E}">
        <p14:creationId xmlns:p14="http://schemas.microsoft.com/office/powerpoint/2010/main" val="312521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524315"/>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Речь </a:t>
            </a:r>
            <a:r>
              <a:rPr lang="ru-RU" sz="2400" dirty="0" smtClean="0">
                <a:latin typeface="Times New Roman" panose="02020603050405020304" pitchFamily="18" charset="0"/>
                <a:cs typeface="Times New Roman" panose="02020603050405020304" pitchFamily="18" charset="0"/>
              </a:rPr>
              <a:t>– это </a:t>
            </a:r>
            <a:r>
              <a:rPr lang="ru-RU" sz="2400" dirty="0">
                <a:latin typeface="Times New Roman" panose="02020603050405020304" pitchFamily="18" charset="0"/>
                <a:cs typeface="Times New Roman" panose="02020603050405020304" pitchFamily="18" charset="0"/>
              </a:rPr>
              <a:t>деятельность, в процессе которой люди общаются друг с другом посредством родного языка.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Связная </a:t>
            </a:r>
            <a:r>
              <a:rPr lang="ru-RU" sz="2400" dirty="0">
                <a:latin typeface="Times New Roman" panose="02020603050405020304" pitchFamily="18" charset="0"/>
                <a:cs typeface="Times New Roman" panose="02020603050405020304" pitchFamily="18" charset="0"/>
              </a:rPr>
              <a:t>речь – это высшая форма речи мыслительной деятельности, которая определяет уровень речевого и умственного развития ребенка. Овладение связной устной речью – важнейшее условие успешной подготовки детей к обучению в школе.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настоящее время проблема развития речи становится особенно актуальной и значимой на современном этапе образования</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Главной и отличительной чертой общества на данный момент является подмена живого человеческого общения общением через гаджеты, недостаток общения родителей со своими детьми, игнорирование речевых трудностей лишь увеличивает число дошкольников с недостатками речи. </a:t>
            </a:r>
          </a:p>
        </p:txBody>
      </p:sp>
      <p:sp>
        <p:nvSpPr>
          <p:cNvPr id="3" name="Номер слайда 2"/>
          <p:cNvSpPr>
            <a:spLocks noGrp="1"/>
          </p:cNvSpPr>
          <p:nvPr>
            <p:ph type="sldNum" sz="quarter" idx="12"/>
          </p:nvPr>
        </p:nvSpPr>
        <p:spPr/>
        <p:txBody>
          <a:bodyPr/>
          <a:lstStyle/>
          <a:p>
            <a:fld id="{02AC1BAA-3687-409F-AB11-4307A985DD9A}" type="slidenum">
              <a:rPr lang="ru-RU" smtClean="0"/>
              <a:t>3</a:t>
            </a:fld>
            <a:endParaRPr lang="ru-RU"/>
          </a:p>
        </p:txBody>
      </p:sp>
    </p:spTree>
    <p:extLst>
      <p:ext uri="{BB962C8B-B14F-4D97-AF65-F5344CB8AC3E}">
        <p14:creationId xmlns:p14="http://schemas.microsoft.com/office/powerpoint/2010/main" val="3692775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Из истории </a:t>
            </a:r>
            <a:r>
              <a:rPr lang="ru-RU" sz="2400" b="1" dirty="0" smtClean="0">
                <a:latin typeface="Times New Roman" panose="02020603050405020304" pitchFamily="18" charset="0"/>
                <a:cs typeface="Times New Roman" panose="02020603050405020304" pitchFamily="18" charset="0"/>
              </a:rPr>
              <a:t>мнемотехники:</a:t>
            </a:r>
          </a:p>
          <a:p>
            <a:pPr algn="just"/>
            <a:endParaRPr lang="ru-RU" sz="2400" dirty="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Мнемотехника  </a:t>
            </a:r>
            <a:r>
              <a:rPr lang="ru-RU" sz="2400" dirty="0">
                <a:latin typeface="Times New Roman" panose="02020603050405020304" pitchFamily="18" charset="0"/>
                <a:cs typeface="Times New Roman" panose="02020603050405020304" pitchFamily="18" charset="0"/>
              </a:rPr>
              <a:t>насчитывает как минимум две тысячи лет. </a:t>
            </a:r>
          </a:p>
          <a:p>
            <a:pPr algn="just"/>
            <a:r>
              <a:rPr lang="ru-RU" sz="2400" dirty="0">
                <a:latin typeface="Times New Roman" panose="02020603050405020304" pitchFamily="18" charset="0"/>
                <a:cs typeface="Times New Roman" panose="02020603050405020304" pitchFamily="18" charset="0"/>
              </a:rPr>
              <a:t>Считается, что термин «мнемоника» введен Пифагором Самосским в 6 веке до н. э. </a:t>
            </a:r>
          </a:p>
          <a:p>
            <a:pPr algn="just"/>
            <a:r>
              <a:rPr lang="ru-RU" sz="2400" dirty="0">
                <a:latin typeface="Times New Roman" panose="02020603050405020304" pitchFamily="18" charset="0"/>
                <a:cs typeface="Times New Roman" panose="02020603050405020304" pitchFamily="18" charset="0"/>
              </a:rPr>
              <a:t>Первый сохранившийся труд по мнемонике приписывают Цицерону.  </a:t>
            </a:r>
          </a:p>
          <a:p>
            <a:pPr algn="just"/>
            <a:r>
              <a:rPr lang="ru-RU" sz="2400" dirty="0">
                <a:latin typeface="Times New Roman" panose="02020603050405020304" pitchFamily="18" charset="0"/>
                <a:cs typeface="Times New Roman" panose="02020603050405020304" pitchFamily="18" charset="0"/>
              </a:rPr>
              <a:t>Мнемотехникой интересовался Аристотель и обучал этому искусству своего ученика Александра Македонского. </a:t>
            </a:r>
          </a:p>
          <a:p>
            <a:pPr algn="just"/>
            <a:r>
              <a:rPr lang="ru-RU" sz="2400" dirty="0">
                <a:latin typeface="Times New Roman" panose="02020603050405020304" pitchFamily="18" charset="0"/>
                <a:cs typeface="Times New Roman" panose="02020603050405020304" pitchFamily="18" charset="0"/>
              </a:rPr>
              <a:t>Феноменальной памятью, основанной на мнемотехнике, обладали Юлий Цезарь и Наполеон Бонапарт.</a:t>
            </a:r>
          </a:p>
        </p:txBody>
      </p:sp>
      <p:sp>
        <p:nvSpPr>
          <p:cNvPr id="3" name="Номер слайда 2"/>
          <p:cNvSpPr>
            <a:spLocks noGrp="1"/>
          </p:cNvSpPr>
          <p:nvPr>
            <p:ph type="sldNum" sz="quarter" idx="12"/>
          </p:nvPr>
        </p:nvSpPr>
        <p:spPr/>
        <p:txBody>
          <a:bodyPr/>
          <a:lstStyle/>
          <a:p>
            <a:fld id="{02AC1BAA-3687-409F-AB11-4307A985DD9A}" type="slidenum">
              <a:rPr lang="ru-RU" smtClean="0"/>
              <a:t>30</a:t>
            </a:fld>
            <a:endParaRPr lang="ru-RU"/>
          </a:p>
        </p:txBody>
      </p:sp>
    </p:spTree>
    <p:extLst>
      <p:ext uri="{BB962C8B-B14F-4D97-AF65-F5344CB8AC3E}">
        <p14:creationId xmlns:p14="http://schemas.microsoft.com/office/powerpoint/2010/main" val="3748446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416320"/>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Мнемотаблицы – это дидактический </a:t>
            </a:r>
            <a:r>
              <a:rPr lang="ru-RU" sz="2400" b="1" dirty="0" smtClean="0">
                <a:latin typeface="Times New Roman" panose="02020603050405020304" pitchFamily="18" charset="0"/>
                <a:cs typeface="Times New Roman" panose="02020603050405020304" pitchFamily="18" charset="0"/>
              </a:rPr>
              <a:t>материал, который </a:t>
            </a:r>
            <a:r>
              <a:rPr lang="ru-RU" sz="2400" b="1" dirty="0">
                <a:latin typeface="Times New Roman" panose="02020603050405020304" pitchFamily="18" charset="0"/>
                <a:cs typeface="Times New Roman" panose="02020603050405020304" pitchFamily="18" charset="0"/>
              </a:rPr>
              <a:t>можно использовать </a:t>
            </a:r>
            <a:r>
              <a:rPr lang="ru-RU" sz="2400" b="1" dirty="0" smtClean="0">
                <a:latin typeface="Times New Roman" panose="02020603050405020304" pitchFamily="18" charset="0"/>
                <a:cs typeface="Times New Roman" panose="02020603050405020304" pitchFamily="18" charset="0"/>
              </a:rPr>
              <a:t>для:</a:t>
            </a:r>
          </a:p>
          <a:p>
            <a:pPr algn="ctr"/>
            <a:endParaRPr lang="ru-RU" sz="2400" b="1" dirty="0" smtClean="0">
              <a:latin typeface="Times New Roman" panose="02020603050405020304" pitchFamily="18" charset="0"/>
              <a:cs typeface="Times New Roman" panose="02020603050405020304" pitchFamily="18" charset="0"/>
            </a:endParaRPr>
          </a:p>
          <a:p>
            <a:pPr marL="342900" indent="-342900" algn="ct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обогащения </a:t>
            </a:r>
            <a:r>
              <a:rPr lang="ru-RU" sz="2400" dirty="0">
                <a:latin typeface="Times New Roman" panose="02020603050405020304" pitchFamily="18" charset="0"/>
                <a:cs typeface="Times New Roman" panose="02020603050405020304" pitchFamily="18" charset="0"/>
              </a:rPr>
              <a:t>словарного </a:t>
            </a:r>
            <a:r>
              <a:rPr lang="ru-RU" sz="2400" dirty="0" smtClean="0">
                <a:latin typeface="Times New Roman" panose="02020603050405020304" pitchFamily="18" charset="0"/>
                <a:cs typeface="Times New Roman" panose="02020603050405020304" pitchFamily="18" charset="0"/>
              </a:rPr>
              <a:t>запаса;</a:t>
            </a:r>
          </a:p>
          <a:p>
            <a:pPr marL="342900" indent="-342900" algn="ct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обучения </a:t>
            </a:r>
            <a:r>
              <a:rPr lang="ru-RU" sz="2400" dirty="0">
                <a:latin typeface="Times New Roman" panose="02020603050405020304" pitchFamily="18" charset="0"/>
                <a:cs typeface="Times New Roman" panose="02020603050405020304" pitchFamily="18" charset="0"/>
              </a:rPr>
              <a:t>составлению </a:t>
            </a:r>
            <a:r>
              <a:rPr lang="ru-RU" sz="2400" dirty="0" smtClean="0">
                <a:latin typeface="Times New Roman" panose="02020603050405020304" pitchFamily="18" charset="0"/>
                <a:cs typeface="Times New Roman" panose="02020603050405020304" pitchFamily="18" charset="0"/>
              </a:rPr>
              <a:t>рассказа;</a:t>
            </a:r>
          </a:p>
          <a:p>
            <a:pPr marL="342900" indent="-342900" algn="ct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пересказов </a:t>
            </a:r>
            <a:r>
              <a:rPr lang="ru-RU" sz="2400" dirty="0">
                <a:latin typeface="Times New Roman" panose="02020603050405020304" pitchFamily="18" charset="0"/>
                <a:cs typeface="Times New Roman" panose="02020603050405020304" pitchFamily="18" charset="0"/>
              </a:rPr>
              <a:t>художественной </a:t>
            </a:r>
            <a:r>
              <a:rPr lang="ru-RU" sz="2400" dirty="0" smtClean="0">
                <a:latin typeface="Times New Roman" panose="02020603050405020304" pitchFamily="18" charset="0"/>
                <a:cs typeface="Times New Roman" panose="02020603050405020304" pitchFamily="18" charset="0"/>
              </a:rPr>
              <a:t>литературы;</a:t>
            </a:r>
          </a:p>
          <a:p>
            <a:pPr marL="342900" indent="-342900" algn="ct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отгадывания </a:t>
            </a:r>
            <a:r>
              <a:rPr lang="ru-RU" sz="2400" dirty="0">
                <a:latin typeface="Times New Roman" panose="02020603050405020304" pitchFamily="18" charset="0"/>
                <a:cs typeface="Times New Roman" panose="02020603050405020304" pitchFamily="18" charset="0"/>
              </a:rPr>
              <a:t>и загадывания </a:t>
            </a:r>
            <a:r>
              <a:rPr lang="ru-RU" sz="2400" dirty="0" smtClean="0">
                <a:latin typeface="Times New Roman" panose="02020603050405020304" pitchFamily="18" charset="0"/>
                <a:cs typeface="Times New Roman" panose="02020603050405020304" pitchFamily="18" charset="0"/>
              </a:rPr>
              <a:t>загадок;</a:t>
            </a:r>
          </a:p>
          <a:p>
            <a:pPr marL="342900" indent="-342900" algn="ct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заучивания </a:t>
            </a:r>
            <a:r>
              <a:rPr lang="ru-RU" sz="2400" dirty="0">
                <a:latin typeface="Times New Roman" panose="02020603050405020304" pitchFamily="18" charset="0"/>
                <a:cs typeface="Times New Roman" panose="02020603050405020304" pitchFamily="18" charset="0"/>
              </a:rPr>
              <a:t>стихов.</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31</a:t>
            </a:fld>
            <a:endParaRPr lang="ru-RU"/>
          </a:p>
        </p:txBody>
      </p:sp>
    </p:spTree>
    <p:extLst>
      <p:ext uri="{BB962C8B-B14F-4D97-AF65-F5344CB8AC3E}">
        <p14:creationId xmlns:p14="http://schemas.microsoft.com/office/powerpoint/2010/main" val="2757923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61665"/>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Структура мнемотехники</a:t>
            </a:r>
          </a:p>
        </p:txBody>
      </p:sp>
      <p:pic>
        <p:nvPicPr>
          <p:cNvPr id="3" name="Рисунок 2"/>
          <p:cNvPicPr>
            <a:picLocks noChangeAspect="1"/>
          </p:cNvPicPr>
          <p:nvPr/>
        </p:nvPicPr>
        <p:blipFill rotWithShape="1">
          <a:blip r:embed="rId7"/>
          <a:srcRect l="14063" t="17349" r="8670" b="8085"/>
          <a:stretch/>
        </p:blipFill>
        <p:spPr>
          <a:xfrm>
            <a:off x="1782305" y="1596325"/>
            <a:ext cx="8779015" cy="4765604"/>
          </a:xfrm>
          <a:prstGeom prst="rect">
            <a:avLst/>
          </a:prstGeom>
        </p:spPr>
      </p:pic>
      <p:sp>
        <p:nvSpPr>
          <p:cNvPr id="4" name="Номер слайда 3"/>
          <p:cNvSpPr>
            <a:spLocks noGrp="1"/>
          </p:cNvSpPr>
          <p:nvPr>
            <p:ph type="sldNum" sz="quarter" idx="12"/>
          </p:nvPr>
        </p:nvSpPr>
        <p:spPr/>
        <p:txBody>
          <a:bodyPr/>
          <a:lstStyle/>
          <a:p>
            <a:fld id="{02AC1BAA-3687-409F-AB11-4307A985DD9A}" type="slidenum">
              <a:rPr lang="ru-RU" smtClean="0"/>
              <a:t>32</a:t>
            </a:fld>
            <a:endParaRPr lang="ru-RU"/>
          </a:p>
        </p:txBody>
      </p:sp>
    </p:spTree>
    <p:extLst>
      <p:ext uri="{BB962C8B-B14F-4D97-AF65-F5344CB8AC3E}">
        <p14:creationId xmlns:p14="http://schemas.microsoft.com/office/powerpoint/2010/main" val="2812975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830997"/>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Мнемотаблица – это схема, в которую заложенная определенная информация. </a:t>
            </a:r>
          </a:p>
        </p:txBody>
      </p:sp>
      <p:sp>
        <p:nvSpPr>
          <p:cNvPr id="3" name="Номер слайда 2"/>
          <p:cNvSpPr>
            <a:spLocks noGrp="1"/>
          </p:cNvSpPr>
          <p:nvPr>
            <p:ph type="sldNum" sz="quarter" idx="12"/>
          </p:nvPr>
        </p:nvSpPr>
        <p:spPr/>
        <p:txBody>
          <a:bodyPr/>
          <a:lstStyle/>
          <a:p>
            <a:fld id="{02AC1BAA-3687-409F-AB11-4307A985DD9A}" type="slidenum">
              <a:rPr lang="ru-RU" smtClean="0"/>
              <a:t>33</a:t>
            </a:fld>
            <a:endParaRPr lang="ru-RU"/>
          </a:p>
        </p:txBody>
      </p:sp>
      <p:pic>
        <p:nvPicPr>
          <p:cNvPr id="4" name="Рисунок 3"/>
          <p:cNvPicPr>
            <a:picLocks noChangeAspect="1"/>
          </p:cNvPicPr>
          <p:nvPr/>
        </p:nvPicPr>
        <p:blipFill>
          <a:blip r:embed="rId6"/>
          <a:stretch>
            <a:fillRect/>
          </a:stretch>
        </p:blipFill>
        <p:spPr>
          <a:xfrm>
            <a:off x="2113788" y="1931823"/>
            <a:ext cx="8518050" cy="4747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6911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1200329"/>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Дидактический материал в форме </a:t>
            </a:r>
            <a:r>
              <a:rPr lang="ru-RU" sz="2400" dirty="0" err="1">
                <a:latin typeface="Times New Roman" panose="02020603050405020304" pitchFamily="18" charset="0"/>
                <a:cs typeface="Times New Roman" panose="02020603050405020304" pitchFamily="18" charset="0"/>
              </a:rPr>
              <a:t>мнемотаблиц</a:t>
            </a:r>
            <a:r>
              <a:rPr lang="ru-RU" sz="2400" dirty="0">
                <a:latin typeface="Times New Roman" panose="02020603050405020304" pitchFamily="18" charset="0"/>
                <a:cs typeface="Times New Roman" panose="02020603050405020304" pitchFamily="18" charset="0"/>
              </a:rPr>
              <a:t> и схем-моделей облегчает детям овладение связной речью, делает рассказы (сказок, стихов) четкими, связными и последовательными.</a:t>
            </a:r>
          </a:p>
        </p:txBody>
      </p:sp>
      <p:sp>
        <p:nvSpPr>
          <p:cNvPr id="3" name="Номер слайда 2"/>
          <p:cNvSpPr>
            <a:spLocks noGrp="1"/>
          </p:cNvSpPr>
          <p:nvPr>
            <p:ph type="sldNum" sz="quarter" idx="12"/>
          </p:nvPr>
        </p:nvSpPr>
        <p:spPr/>
        <p:txBody>
          <a:bodyPr/>
          <a:lstStyle/>
          <a:p>
            <a:fld id="{02AC1BAA-3687-409F-AB11-4307A985DD9A}" type="slidenum">
              <a:rPr lang="ru-RU" smtClean="0"/>
              <a:t>34</a:t>
            </a:fld>
            <a:endParaRPr lang="ru-RU"/>
          </a:p>
        </p:txBody>
      </p:sp>
      <p:pic>
        <p:nvPicPr>
          <p:cNvPr id="4" name="Рисунок 3"/>
          <p:cNvPicPr>
            <a:picLocks noChangeAspect="1"/>
          </p:cNvPicPr>
          <p:nvPr/>
        </p:nvPicPr>
        <p:blipFill>
          <a:blip r:embed="rId6"/>
          <a:stretch>
            <a:fillRect/>
          </a:stretch>
        </p:blipFill>
        <p:spPr>
          <a:xfrm>
            <a:off x="1699162" y="2359877"/>
            <a:ext cx="8903340" cy="3465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2871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61665"/>
          </a:xfrm>
          <a:prstGeom prst="rect">
            <a:avLst/>
          </a:prstGeom>
        </p:spPr>
        <p:txBody>
          <a:bodyPr wrap="square">
            <a:spAutoFit/>
          </a:bodyPr>
          <a:lstStyle/>
          <a:p>
            <a:pPr algn="ctr"/>
            <a:r>
              <a:rPr lang="ru-RU" sz="2400" dirty="0" smtClean="0">
                <a:latin typeface="Times New Roman" panose="02020603050405020304" pitchFamily="18" charset="0"/>
                <a:cs typeface="Times New Roman" panose="02020603050405020304" pitchFamily="18" charset="0"/>
              </a:rPr>
              <a:t>Примеры </a:t>
            </a:r>
            <a:r>
              <a:rPr lang="ru-RU" sz="2400" dirty="0" err="1" smtClean="0">
                <a:latin typeface="Times New Roman" panose="02020603050405020304" pitchFamily="18" charset="0"/>
                <a:cs typeface="Times New Roman" panose="02020603050405020304" pitchFamily="18" charset="0"/>
              </a:rPr>
              <a:t>мнемотаблиц</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35</a:t>
            </a:fld>
            <a:endParaRPr lang="ru-RU"/>
          </a:p>
        </p:txBody>
      </p:sp>
      <p:pic>
        <p:nvPicPr>
          <p:cNvPr id="8" name="Объект 8"/>
          <p:cNvPicPr>
            <a:picLocks noChangeAspect="1"/>
          </p:cNvPicPr>
          <p:nvPr/>
        </p:nvPicPr>
        <p:blipFill rotWithShape="1">
          <a:blip r:embed="rId6"/>
          <a:srcRect r="61856"/>
          <a:stretch/>
        </p:blipFill>
        <p:spPr>
          <a:xfrm>
            <a:off x="1549831" y="1759403"/>
            <a:ext cx="3835489" cy="3901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a:picLocks noChangeAspect="1"/>
          </p:cNvPicPr>
          <p:nvPr/>
        </p:nvPicPr>
        <p:blipFill rotWithShape="1">
          <a:blip r:embed="rId7"/>
          <a:srcRect r="63039"/>
          <a:stretch/>
        </p:blipFill>
        <p:spPr>
          <a:xfrm>
            <a:off x="6752817" y="1806092"/>
            <a:ext cx="3911373" cy="4200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3871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154984"/>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Данные схемы служат своеобразным зрительным планом для создания монологов, помогают детям выстраивать:</a:t>
            </a:r>
          </a:p>
          <a:p>
            <a:pPr algn="just"/>
            <a:r>
              <a:rPr lang="ru-RU" sz="2400" dirty="0">
                <a:latin typeface="Times New Roman" panose="02020603050405020304" pitchFamily="18" charset="0"/>
                <a:cs typeface="Times New Roman" panose="02020603050405020304" pitchFamily="18" charset="0"/>
              </a:rPr>
              <a:t>- строение рассказа,</a:t>
            </a:r>
          </a:p>
          <a:p>
            <a:pPr algn="just"/>
            <a:r>
              <a:rPr lang="ru-RU" sz="2400" dirty="0">
                <a:latin typeface="Times New Roman" panose="02020603050405020304" pitchFamily="18" charset="0"/>
                <a:cs typeface="Times New Roman" panose="02020603050405020304" pitchFamily="18" charset="0"/>
              </a:rPr>
              <a:t>- последовательность рассказа,</a:t>
            </a:r>
          </a:p>
          <a:p>
            <a:pPr algn="just"/>
            <a:r>
              <a:rPr lang="ru-RU" sz="2400" dirty="0">
                <a:latin typeface="Times New Roman" panose="02020603050405020304" pitchFamily="18" charset="0"/>
                <a:cs typeface="Times New Roman" panose="02020603050405020304" pitchFamily="18" charset="0"/>
              </a:rPr>
              <a:t>- лексико-грамматическую наполняемость рассказа.</a:t>
            </a:r>
          </a:p>
          <a:p>
            <a:pPr algn="just"/>
            <a:r>
              <a:rPr lang="ru-RU" sz="2400" dirty="0">
                <a:latin typeface="Times New Roman" panose="02020603050405020304" pitchFamily="18" charset="0"/>
                <a:cs typeface="Times New Roman" panose="02020603050405020304" pitchFamily="18" charset="0"/>
              </a:rPr>
              <a:t>Хотелось бы рассказать ещё о применении модельных схем при заучивании стихотворений. Использование моделирования облегчает и ускоряет процесс запоминания и усвоения текстов, формирует приемы работы с памятью. При этом виде деятельности включаются не только слуховые, но и зрительные анализаторы. Дети легко вспоминают картинку, а потом припоминают слова.</a:t>
            </a:r>
          </a:p>
        </p:txBody>
      </p:sp>
      <p:sp>
        <p:nvSpPr>
          <p:cNvPr id="3" name="Номер слайда 2"/>
          <p:cNvSpPr>
            <a:spLocks noGrp="1"/>
          </p:cNvSpPr>
          <p:nvPr>
            <p:ph type="sldNum" sz="quarter" idx="12"/>
          </p:nvPr>
        </p:nvSpPr>
        <p:spPr/>
        <p:txBody>
          <a:bodyPr/>
          <a:lstStyle/>
          <a:p>
            <a:fld id="{02AC1BAA-3687-409F-AB11-4307A985DD9A}" type="slidenum">
              <a:rPr lang="ru-RU" smtClean="0"/>
              <a:t>36</a:t>
            </a:fld>
            <a:endParaRPr lang="ru-RU"/>
          </a:p>
        </p:txBody>
      </p:sp>
    </p:spTree>
    <p:extLst>
      <p:ext uri="{BB962C8B-B14F-4D97-AF65-F5344CB8AC3E}">
        <p14:creationId xmlns:p14="http://schemas.microsoft.com/office/powerpoint/2010/main" val="1747276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При ознакомлении с художественной литературой и при обучении составлению рассказов я широко использую мнемотехнику. Вместе с детьми беседуем по тексту, рассматриваем иллюстрации и отслеживаем последовательность заранее приготовленной модели к данному произведению. А в более старшем возрасте – дети сами под руководством взрослого учатся выбирать нужные элементы модели, последовательно их располагать в единую модельную цепь, которые необходимы для пересказа литературного произведения.</a:t>
            </a:r>
          </a:p>
          <a:p>
            <a:pPr algn="just"/>
            <a:r>
              <a:rPr lang="ru-RU" sz="2400" dirty="0">
                <a:latin typeface="Times New Roman" panose="02020603050405020304" pitchFamily="18" charset="0"/>
                <a:cs typeface="Times New Roman" panose="02020603050405020304" pitchFamily="18" charset="0"/>
              </a:rPr>
              <a:t>Таким образом, постепенно осуществляется переход от творчества воспитателя к совместному творчеству ребенка со взрослым. </a:t>
            </a:r>
          </a:p>
        </p:txBody>
      </p:sp>
      <p:sp>
        <p:nvSpPr>
          <p:cNvPr id="3" name="Номер слайда 2"/>
          <p:cNvSpPr>
            <a:spLocks noGrp="1"/>
          </p:cNvSpPr>
          <p:nvPr>
            <p:ph type="sldNum" sz="quarter" idx="12"/>
          </p:nvPr>
        </p:nvSpPr>
        <p:spPr/>
        <p:txBody>
          <a:bodyPr/>
          <a:lstStyle/>
          <a:p>
            <a:fld id="{02AC1BAA-3687-409F-AB11-4307A985DD9A}" type="slidenum">
              <a:rPr lang="ru-RU" smtClean="0"/>
              <a:t>37</a:t>
            </a:fld>
            <a:endParaRPr lang="ru-RU"/>
          </a:p>
        </p:txBody>
      </p:sp>
    </p:spTree>
    <p:extLst>
      <p:ext uri="{BB962C8B-B14F-4D97-AF65-F5344CB8AC3E}">
        <p14:creationId xmlns:p14="http://schemas.microsoft.com/office/powerpoint/2010/main" val="49434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5262979"/>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Если на начальном этапе работы даю готовые схемы, то на следующем – коллективно выдвигаем и обсуждаем различные версии и отбираем наиболее удачные варианты, т. е. здесь педагог выступает как равноправный партнер, который незаметно помогает ребенку находить и выбирать наиболее удачные решения, оформлять их в целостное произведение. Постепенно ребенок начинает проявлять творческую самостоятельность, т. е. </a:t>
            </a:r>
            <a:r>
              <a:rPr lang="ru-RU" sz="2400" dirty="0" err="1">
                <a:latin typeface="Times New Roman" panose="02020603050405020304" pitchFamily="18" charset="0"/>
                <a:cs typeface="Times New Roman" panose="02020603050405020304" pitchFamily="18" charset="0"/>
              </a:rPr>
              <a:t>мнемотаблицы</a:t>
            </a:r>
            <a:r>
              <a:rPr lang="ru-RU" sz="2400" dirty="0">
                <a:latin typeface="Times New Roman" panose="02020603050405020304" pitchFamily="18" charset="0"/>
                <a:cs typeface="Times New Roman" panose="02020603050405020304" pitchFamily="18" charset="0"/>
              </a:rPr>
              <a:t> создаем, придумываем вместе, сообща</a:t>
            </a:r>
            <a:r>
              <a:rPr lang="ru-RU" sz="2400" dirty="0" smtClean="0">
                <a:latin typeface="Times New Roman" panose="02020603050405020304" pitchFamily="18" charset="0"/>
                <a:cs typeface="Times New Roman" panose="02020603050405020304" pitchFamily="18" charset="0"/>
              </a:rPr>
              <a:t>.</a:t>
            </a:r>
          </a:p>
          <a:p>
            <a:pPr algn="just"/>
            <a:r>
              <a:rPr lang="ru-RU" sz="2400" dirty="0">
                <a:latin typeface="Times New Roman" panose="02020603050405020304" pitchFamily="18" charset="0"/>
                <a:cs typeface="Times New Roman" panose="02020603050405020304" pitchFamily="18" charset="0"/>
              </a:rPr>
              <a:t>После развивающих занятий с использованием </a:t>
            </a:r>
            <a:r>
              <a:rPr lang="ru-RU" sz="2400" dirty="0" err="1">
                <a:latin typeface="Times New Roman" panose="02020603050405020304" pitchFamily="18" charset="0"/>
                <a:cs typeface="Times New Roman" panose="02020603050405020304" pitchFamily="18" charset="0"/>
              </a:rPr>
              <a:t>мнемотаблиц</a:t>
            </a:r>
            <a:r>
              <a:rPr lang="ru-RU" sz="2400" dirty="0">
                <a:latin typeface="Times New Roman" panose="02020603050405020304" pitchFamily="18" charset="0"/>
                <a:cs typeface="Times New Roman" panose="02020603050405020304" pitchFamily="18" charset="0"/>
              </a:rPr>
              <a:t> , дети составляют сказки практически на любую тему, используя лексику, соблюдая общие принципы построения сюжета, пробуют свои силы в таких вечно волнующих темах, как добро, дружба, хитрость, жадность. В этих сказках отражается собственные переживания ребенка, его понимание окружающей жизни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38</a:t>
            </a:fld>
            <a:endParaRPr lang="ru-RU"/>
          </a:p>
        </p:txBody>
      </p:sp>
    </p:spTree>
    <p:extLst>
      <p:ext uri="{BB962C8B-B14F-4D97-AF65-F5344CB8AC3E}">
        <p14:creationId xmlns:p14="http://schemas.microsoft.com/office/powerpoint/2010/main" val="4036324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416320"/>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Но </a:t>
            </a:r>
            <a:r>
              <a:rPr lang="ru-RU" sz="2400" dirty="0">
                <a:latin typeface="Times New Roman" panose="02020603050405020304" pitchFamily="18" charset="0"/>
                <a:cs typeface="Times New Roman" panose="02020603050405020304" pitchFamily="18" charset="0"/>
              </a:rPr>
              <a:t>надо отметить, что дошкольники начинают испытывать некоторые </a:t>
            </a:r>
            <a:r>
              <a:rPr lang="ru-RU" sz="2400" dirty="0" smtClean="0">
                <a:latin typeface="Times New Roman" panose="02020603050405020304" pitchFamily="18" charset="0"/>
                <a:cs typeface="Times New Roman" panose="02020603050405020304" pitchFamily="18" charset="0"/>
              </a:rPr>
              <a:t>сложности, </a:t>
            </a:r>
            <a:r>
              <a:rPr lang="ru-RU" sz="2400" dirty="0">
                <a:latin typeface="Times New Roman" panose="02020603050405020304" pitchFamily="18" charset="0"/>
                <a:cs typeface="Times New Roman" panose="02020603050405020304" pitchFamily="18" charset="0"/>
              </a:rPr>
              <a:t>так как трудно следовать предложенному плану модели. Очень часто первые рассказы по моделям получаются очень схематичными. Чтобы этих сложностей было как можно меньше, в программное содержание каждой </a:t>
            </a:r>
            <a:r>
              <a:rPr lang="ru-RU" sz="2400" dirty="0" err="1">
                <a:latin typeface="Times New Roman" panose="02020603050405020304" pitchFamily="18" charset="0"/>
                <a:cs typeface="Times New Roman" panose="02020603050405020304" pitchFamily="18" charset="0"/>
              </a:rPr>
              <a:t>мнемотаблицы</a:t>
            </a:r>
            <a:r>
              <a:rPr lang="ru-RU" sz="2400" dirty="0">
                <a:latin typeface="Times New Roman" panose="02020603050405020304" pitchFamily="18" charset="0"/>
                <a:cs typeface="Times New Roman" panose="02020603050405020304" pitchFamily="18" charset="0"/>
              </a:rPr>
              <a:t> необходимо вводить задачи по активизации и обогащению словаря.</a:t>
            </a:r>
          </a:p>
          <a:p>
            <a:pPr algn="just"/>
            <a:r>
              <a:rPr lang="ru-RU" sz="2400" dirty="0">
                <a:latin typeface="Times New Roman" panose="02020603050405020304" pitchFamily="18" charset="0"/>
                <a:cs typeface="Times New Roman" panose="02020603050405020304" pitchFamily="18" charset="0"/>
              </a:rPr>
              <a:t>Всё перечисленное </a:t>
            </a:r>
            <a:r>
              <a:rPr lang="ru-RU" sz="2400" dirty="0" smtClean="0">
                <a:latin typeface="Times New Roman" panose="02020603050405020304" pitchFamily="18" charset="0"/>
                <a:cs typeface="Times New Roman" panose="02020603050405020304" pitchFamily="18" charset="0"/>
              </a:rPr>
              <a:t>– это </a:t>
            </a:r>
            <a:r>
              <a:rPr lang="ru-RU" sz="2400" dirty="0">
                <a:latin typeface="Times New Roman" panose="02020603050405020304" pitchFamily="18" charset="0"/>
                <a:cs typeface="Times New Roman" panose="02020603050405020304" pitchFamily="18" charset="0"/>
              </a:rPr>
              <a:t>только определенные виды деятельности детей по развитию речи. Но я считаю, и думаю, что вы согласитесь, что применять модельные схемы можно и на других занятиях.</a:t>
            </a:r>
          </a:p>
        </p:txBody>
      </p:sp>
      <p:sp>
        <p:nvSpPr>
          <p:cNvPr id="3" name="Номер слайда 2"/>
          <p:cNvSpPr>
            <a:spLocks noGrp="1"/>
          </p:cNvSpPr>
          <p:nvPr>
            <p:ph type="sldNum" sz="quarter" idx="12"/>
          </p:nvPr>
        </p:nvSpPr>
        <p:spPr/>
        <p:txBody>
          <a:bodyPr/>
          <a:lstStyle/>
          <a:p>
            <a:fld id="{02AC1BAA-3687-409F-AB11-4307A985DD9A}" type="slidenum">
              <a:rPr lang="ru-RU" smtClean="0"/>
              <a:t>39</a:t>
            </a:fld>
            <a:endParaRPr lang="ru-RU"/>
          </a:p>
        </p:txBody>
      </p:sp>
    </p:spTree>
    <p:extLst>
      <p:ext uri="{BB962C8B-B14F-4D97-AF65-F5344CB8AC3E}">
        <p14:creationId xmlns:p14="http://schemas.microsoft.com/office/powerpoint/2010/main" val="189653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Основная функция связной речи – коммуникативная. Она осуществляется в двух основных формах – диалоге и монологе. Каждая из этих форм имеет свои особенности, которые определяют характер методики их формирования.</a:t>
            </a:r>
          </a:p>
          <a:p>
            <a:pPr algn="just"/>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В лингвистической и психологической литературе диалогическая и монологическая речь рассматриваются в плане их противопоставления. Они отличаются по своей коммуникативной направленности, лингвистической и психологической природе.</a:t>
            </a:r>
          </a:p>
          <a:p>
            <a:pPr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4</a:t>
            </a:fld>
            <a:endParaRPr lang="ru-RU"/>
          </a:p>
        </p:txBody>
      </p:sp>
    </p:spTree>
    <p:extLst>
      <p:ext uri="{BB962C8B-B14F-4D97-AF65-F5344CB8AC3E}">
        <p14:creationId xmlns:p14="http://schemas.microsoft.com/office/powerpoint/2010/main" val="1171642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416320"/>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Мнемотехника </a:t>
            </a:r>
            <a:r>
              <a:rPr lang="ru-RU" sz="2400" b="1" dirty="0" smtClean="0">
                <a:latin typeface="Times New Roman" panose="02020603050405020304" pitchFamily="18" charset="0"/>
                <a:cs typeface="Times New Roman" panose="02020603050405020304" pitchFamily="18" charset="0"/>
              </a:rPr>
              <a:t>многофункциональна</a:t>
            </a:r>
            <a:endParaRPr lang="ru-RU" sz="2400" b="1" dirty="0">
              <a:latin typeface="Times New Roman" panose="02020603050405020304" pitchFamily="18" charset="0"/>
              <a:cs typeface="Times New Roman" panose="02020603050405020304" pitchFamily="18" charset="0"/>
            </a:endParaRPr>
          </a:p>
          <a:p>
            <a:pPr algn="ctr"/>
            <a:endParaRPr lang="ru-RU" sz="2400" b="1"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На </a:t>
            </a:r>
            <a:r>
              <a:rPr lang="ru-RU" sz="2400" dirty="0">
                <a:latin typeface="Times New Roman" panose="02020603050405020304" pitchFamily="18" charset="0"/>
                <a:cs typeface="Times New Roman" panose="02020603050405020304" pitchFamily="18" charset="0"/>
              </a:rPr>
              <a:t>основе их можно создать разнообразные дидактические игры. Продумывая разнообразные модели с детьми, необходимо только придерживаться следующих </a:t>
            </a:r>
            <a:r>
              <a:rPr lang="ru-RU" sz="2400" dirty="0" smtClean="0">
                <a:latin typeface="Times New Roman" panose="02020603050405020304" pitchFamily="18" charset="0"/>
                <a:cs typeface="Times New Roman" panose="02020603050405020304" pitchFamily="18" charset="0"/>
              </a:rPr>
              <a:t>требований:</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модель </a:t>
            </a:r>
            <a:r>
              <a:rPr lang="ru-RU" sz="2400" dirty="0">
                <a:latin typeface="Times New Roman" panose="02020603050405020304" pitchFamily="18" charset="0"/>
                <a:cs typeface="Times New Roman" panose="02020603050405020304" pitchFamily="18" charset="0"/>
              </a:rPr>
              <a:t>должна отображать обобщённый образ </a:t>
            </a:r>
            <a:r>
              <a:rPr lang="ru-RU" sz="2400" dirty="0" smtClean="0">
                <a:latin typeface="Times New Roman" panose="02020603050405020304" pitchFamily="18" charset="0"/>
                <a:cs typeface="Times New Roman" panose="02020603050405020304" pitchFamily="18" charset="0"/>
              </a:rPr>
              <a:t>предмета;</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раскрывать </a:t>
            </a:r>
            <a:r>
              <a:rPr lang="ru-RU" sz="2400" dirty="0">
                <a:latin typeface="Times New Roman" panose="02020603050405020304" pitchFamily="18" charset="0"/>
                <a:cs typeface="Times New Roman" panose="02020603050405020304" pitchFamily="18" charset="0"/>
              </a:rPr>
              <a:t>существенное в </a:t>
            </a:r>
            <a:r>
              <a:rPr lang="ru-RU" sz="2400" dirty="0" smtClean="0">
                <a:latin typeface="Times New Roman" panose="02020603050405020304" pitchFamily="18" charset="0"/>
                <a:cs typeface="Times New Roman" panose="02020603050405020304" pitchFamily="18" charset="0"/>
              </a:rPr>
              <a:t>объекте;</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замысел </a:t>
            </a:r>
            <a:r>
              <a:rPr lang="ru-RU" sz="2400" dirty="0">
                <a:latin typeface="Times New Roman" panose="02020603050405020304" pitchFamily="18" charset="0"/>
                <a:cs typeface="Times New Roman" panose="02020603050405020304" pitchFamily="18" charset="0"/>
              </a:rPr>
              <a:t>по созданию модели следует обсуждать с детьми, что бы она была им понятна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40</a:t>
            </a:fld>
            <a:endParaRPr lang="ru-RU"/>
          </a:p>
        </p:txBody>
      </p:sp>
    </p:spTree>
    <p:extLst>
      <p:ext uri="{BB962C8B-B14F-4D97-AF65-F5344CB8AC3E}">
        <p14:creationId xmlns:p14="http://schemas.microsoft.com/office/powerpoint/2010/main" val="2692062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893647"/>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Мнемотехника – это система методов и приемов, обеспечивающих успешное освоение детьми знаний об особенностях объектов природы, об окружающем мире, эффективное запоминание структуры рассказа, сохранение и воспроизведение информации, и конечно развитие речи.</a:t>
            </a:r>
          </a:p>
          <a:p>
            <a:pPr algn="just"/>
            <a:r>
              <a:rPr lang="ru-RU" sz="2400" dirty="0">
                <a:latin typeface="Times New Roman" panose="02020603050405020304" pitchFamily="18" charset="0"/>
                <a:cs typeface="Times New Roman" panose="02020603050405020304" pitchFamily="18" charset="0"/>
              </a:rPr>
              <a:t>Как любая работа, мнемотехника строится от простого к сложному. Необходимо начинать работу с простейших </a:t>
            </a:r>
            <a:r>
              <a:rPr lang="ru-RU" sz="2400" dirty="0" err="1">
                <a:latin typeface="Times New Roman" panose="02020603050405020304" pitchFamily="18" charset="0"/>
                <a:cs typeface="Times New Roman" panose="02020603050405020304" pitchFamily="18" charset="0"/>
              </a:rPr>
              <a:t>мнемоквадратов</a:t>
            </a:r>
            <a:r>
              <a:rPr lang="ru-RU" sz="2400" dirty="0">
                <a:latin typeface="Times New Roman" panose="02020603050405020304" pitchFamily="18" charset="0"/>
                <a:cs typeface="Times New Roman" panose="02020603050405020304" pitchFamily="18" charset="0"/>
              </a:rPr>
              <a:t>, последовательно переходить к </a:t>
            </a:r>
            <a:r>
              <a:rPr lang="ru-RU" sz="2400" dirty="0" err="1">
                <a:latin typeface="Times New Roman" panose="02020603050405020304" pitchFamily="18" charset="0"/>
                <a:cs typeface="Times New Roman" panose="02020603050405020304" pitchFamily="18" charset="0"/>
              </a:rPr>
              <a:t>мнемодорожкам</a:t>
            </a:r>
            <a:r>
              <a:rPr lang="ru-RU" sz="2400" dirty="0">
                <a:latin typeface="Times New Roman" panose="02020603050405020304" pitchFamily="18" charset="0"/>
                <a:cs typeface="Times New Roman" panose="02020603050405020304" pitchFamily="18" charset="0"/>
              </a:rPr>
              <a:t>, и позже - к </a:t>
            </a:r>
            <a:r>
              <a:rPr lang="ru-RU" sz="2400" dirty="0" err="1">
                <a:latin typeface="Times New Roman" panose="02020603050405020304" pitchFamily="18" charset="0"/>
                <a:cs typeface="Times New Roman" panose="02020603050405020304" pitchFamily="18" charset="0"/>
              </a:rPr>
              <a:t>мнемотаблицам</a:t>
            </a:r>
            <a:r>
              <a:rPr lang="ru-RU" sz="2400" dirty="0">
                <a:latin typeface="Times New Roman" panose="02020603050405020304" pitchFamily="18" charset="0"/>
                <a:cs typeface="Times New Roman" panose="02020603050405020304" pitchFamily="18" charset="0"/>
              </a:rPr>
              <a:t>.</a:t>
            </a:r>
          </a:p>
          <a:p>
            <a:pPr algn="just"/>
            <a:r>
              <a:rPr lang="ru-RU" sz="2400" dirty="0">
                <a:latin typeface="Times New Roman" panose="02020603050405020304" pitchFamily="18" charset="0"/>
                <a:cs typeface="Times New Roman" panose="02020603050405020304" pitchFamily="18" charset="0"/>
              </a:rPr>
              <a:t>Содержание </a:t>
            </a:r>
            <a:r>
              <a:rPr lang="ru-RU" sz="2400" dirty="0" err="1">
                <a:latin typeface="Times New Roman" panose="02020603050405020304" pitchFamily="18" charset="0"/>
                <a:cs typeface="Times New Roman" panose="02020603050405020304" pitchFamily="18" charset="0"/>
              </a:rPr>
              <a:t>мнемотаблицы</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это </a:t>
            </a:r>
            <a:r>
              <a:rPr lang="ru-RU" sz="2400" dirty="0">
                <a:latin typeface="Times New Roman" panose="02020603050405020304" pitchFamily="18" charset="0"/>
                <a:cs typeface="Times New Roman" panose="02020603050405020304" pitchFamily="18" charset="0"/>
              </a:rPr>
              <a:t>графическое или частично графическое изображение персонажей сказки, явлений природы, некоторых действий и др. путем выделения главных смысловых звеньев сюжета рассказа. Главное – нужно передать условно-наглядную схему, изобразить так, чтобы нарисованное было понятно детям.</a:t>
            </a:r>
          </a:p>
        </p:txBody>
      </p:sp>
      <p:sp>
        <p:nvSpPr>
          <p:cNvPr id="3" name="Номер слайда 2"/>
          <p:cNvSpPr>
            <a:spLocks noGrp="1"/>
          </p:cNvSpPr>
          <p:nvPr>
            <p:ph type="sldNum" sz="quarter" idx="12"/>
          </p:nvPr>
        </p:nvSpPr>
        <p:spPr/>
        <p:txBody>
          <a:bodyPr/>
          <a:lstStyle/>
          <a:p>
            <a:fld id="{02AC1BAA-3687-409F-AB11-4307A985DD9A}" type="slidenum">
              <a:rPr lang="ru-RU" smtClean="0"/>
              <a:t>41</a:t>
            </a:fld>
            <a:endParaRPr lang="ru-RU"/>
          </a:p>
        </p:txBody>
      </p:sp>
    </p:spTree>
    <p:extLst>
      <p:ext uri="{BB962C8B-B14F-4D97-AF65-F5344CB8AC3E}">
        <p14:creationId xmlns:p14="http://schemas.microsoft.com/office/powerpoint/2010/main" val="1431085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Тематические </a:t>
            </a:r>
            <a:r>
              <a:rPr lang="ru-RU" sz="2400" dirty="0" err="1">
                <a:latin typeface="Times New Roman" panose="02020603050405020304" pitchFamily="18" charset="0"/>
                <a:cs typeface="Times New Roman" panose="02020603050405020304" pitchFamily="18" charset="0"/>
              </a:rPr>
              <a:t>мнемотаблицы</a:t>
            </a:r>
            <a:r>
              <a:rPr lang="ru-RU" sz="2400" dirty="0">
                <a:latin typeface="Times New Roman" panose="02020603050405020304" pitchFamily="18" charset="0"/>
                <a:cs typeface="Times New Roman" panose="02020603050405020304" pitchFamily="18" charset="0"/>
              </a:rPr>
              <a:t> для составления описательных рассказов об игрушках, посуде, одежде, овощах и фруктах, птицах, животных, насекомых. </a:t>
            </a:r>
          </a:p>
          <a:p>
            <a:pPr algn="just"/>
            <a:r>
              <a:rPr lang="ru-RU" sz="2400" dirty="0">
                <a:latin typeface="Times New Roman" panose="02020603050405020304" pitchFamily="18" charset="0"/>
                <a:cs typeface="Times New Roman" panose="02020603050405020304" pitchFamily="18" charset="0"/>
              </a:rPr>
              <a:t>Данные схемы помогают детям самостоятельно определить главные свойства и признаки рассматриваемого предмета, установить последовательность изложения выявленных признаков; обогащают словарный запас детей.</a:t>
            </a:r>
          </a:p>
          <a:p>
            <a:pPr algn="just"/>
            <a:r>
              <a:rPr lang="ru-RU" sz="2400" dirty="0">
                <a:latin typeface="Times New Roman" panose="02020603050405020304" pitchFamily="18" charset="0"/>
                <a:cs typeface="Times New Roman" panose="02020603050405020304" pitchFamily="18" charset="0"/>
              </a:rPr>
              <a:t>Для изготовления этих картинок не требуются художественные способности: любой педагог в состоянии нарисовать подобные символические изображения предметов и объектов к выбранному рассказу.</a:t>
            </a:r>
          </a:p>
        </p:txBody>
      </p:sp>
      <p:sp>
        <p:nvSpPr>
          <p:cNvPr id="3" name="Номер слайда 2"/>
          <p:cNvSpPr>
            <a:spLocks noGrp="1"/>
          </p:cNvSpPr>
          <p:nvPr>
            <p:ph type="sldNum" sz="quarter" idx="12"/>
          </p:nvPr>
        </p:nvSpPr>
        <p:spPr/>
        <p:txBody>
          <a:bodyPr/>
          <a:lstStyle/>
          <a:p>
            <a:fld id="{02AC1BAA-3687-409F-AB11-4307A985DD9A}" type="slidenum">
              <a:rPr lang="ru-RU" smtClean="0"/>
              <a:t>42</a:t>
            </a:fld>
            <a:endParaRPr lang="ru-RU"/>
          </a:p>
        </p:txBody>
      </p:sp>
    </p:spTree>
    <p:extLst>
      <p:ext uri="{BB962C8B-B14F-4D97-AF65-F5344CB8AC3E}">
        <p14:creationId xmlns:p14="http://schemas.microsoft.com/office/powerpoint/2010/main" val="2402109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5262979"/>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Для детей младшего и среднего дошкольного возраста необходимо давать цветные </a:t>
            </a:r>
            <a:r>
              <a:rPr lang="ru-RU" sz="2400" dirty="0" err="1">
                <a:latin typeface="Times New Roman" panose="02020603050405020304" pitchFamily="18" charset="0"/>
                <a:cs typeface="Times New Roman" panose="02020603050405020304" pitchFamily="18" charset="0"/>
              </a:rPr>
              <a:t>мнемотаблицы</a:t>
            </a:r>
            <a:r>
              <a:rPr lang="ru-RU" sz="2400" dirty="0">
                <a:latin typeface="Times New Roman" panose="02020603050405020304" pitchFamily="18" charset="0"/>
                <a:cs typeface="Times New Roman" panose="02020603050405020304" pitchFamily="18" charset="0"/>
              </a:rPr>
              <a:t>, т. к. у детей остаются в памяти отдельные образы: елочка </a:t>
            </a:r>
            <a:r>
              <a:rPr lang="ru-RU" sz="2400" dirty="0" smtClean="0">
                <a:latin typeface="Times New Roman" panose="02020603050405020304" pitchFamily="18" charset="0"/>
                <a:cs typeface="Times New Roman" panose="02020603050405020304" pitchFamily="18" charset="0"/>
              </a:rPr>
              <a:t>– зеленая, </a:t>
            </a:r>
            <a:r>
              <a:rPr lang="ru-RU" sz="2400" dirty="0">
                <a:latin typeface="Times New Roman" panose="02020603050405020304" pitchFamily="18" charset="0"/>
                <a:cs typeface="Times New Roman" panose="02020603050405020304" pitchFamily="18" charset="0"/>
              </a:rPr>
              <a:t>ягодка – красная. Позже </a:t>
            </a:r>
            <a:r>
              <a:rPr lang="ru-RU" sz="2400" dirty="0" smtClean="0">
                <a:latin typeface="Times New Roman" panose="02020603050405020304" pitchFamily="18" charset="0"/>
                <a:cs typeface="Times New Roman" panose="02020603050405020304" pitchFamily="18" charset="0"/>
              </a:rPr>
              <a:t>– усложнять </a:t>
            </a:r>
            <a:r>
              <a:rPr lang="ru-RU" sz="2400" dirty="0">
                <a:latin typeface="Times New Roman" panose="02020603050405020304" pitchFamily="18" charset="0"/>
                <a:cs typeface="Times New Roman" panose="02020603050405020304" pitchFamily="18" charset="0"/>
              </a:rPr>
              <a:t>или заменять другой заставкой </a:t>
            </a:r>
            <a:r>
              <a:rPr lang="ru-RU" sz="2400" dirty="0" smtClean="0">
                <a:latin typeface="Times New Roman" panose="02020603050405020304" pitchFamily="18" charset="0"/>
                <a:cs typeface="Times New Roman" panose="02020603050405020304" pitchFamily="18" charset="0"/>
              </a:rPr>
              <a:t>– изобразить </a:t>
            </a:r>
            <a:r>
              <a:rPr lang="ru-RU" sz="2400" dirty="0">
                <a:latin typeface="Times New Roman" panose="02020603050405020304" pitchFamily="18" charset="0"/>
                <a:cs typeface="Times New Roman" panose="02020603050405020304" pitchFamily="18" charset="0"/>
              </a:rPr>
              <a:t>персонажа в графическом виде. Например: лиса – состоит из оранжевых геометрических фигур (треугольника и круга), медведь – большой коричневый круг и т. д. Для детей старшего возраста схемы желательно рисовать в одном цвете, чтобы не вовлекать внимание на яркость символических изображений.</a:t>
            </a:r>
          </a:p>
          <a:p>
            <a:pPr algn="just"/>
            <a:r>
              <a:rPr lang="ru-RU" sz="2400" dirty="0">
                <a:latin typeface="Times New Roman" panose="02020603050405020304" pitchFamily="18" charset="0"/>
                <a:cs typeface="Times New Roman" panose="02020603050405020304" pitchFamily="18" charset="0"/>
              </a:rPr>
              <a:t>Для систематизирования знаний детей о сезонных изменениях существуют модельные схемы, предложенные Бондаренко Т. М., Воробьевой В. К., Ткаченко Т. А. и др. Но не всегда готовые модельные схемы устраивают по содержанию, поэтому мы вместе с детьми дополняем и уточняем схемы. </a:t>
            </a:r>
            <a:r>
              <a:rPr lang="ru-RU" sz="2400" b="1" i="1" dirty="0">
                <a:latin typeface="Times New Roman" panose="02020603050405020304" pitchFamily="18" charset="0"/>
                <a:cs typeface="Times New Roman" panose="02020603050405020304" pitchFamily="18" charset="0"/>
              </a:rPr>
              <a:t>Совместно с детьми составили </a:t>
            </a:r>
            <a:r>
              <a:rPr lang="ru-RU" sz="2400" b="1" i="1" dirty="0" err="1">
                <a:latin typeface="Times New Roman" panose="02020603050405020304" pitchFamily="18" charset="0"/>
                <a:cs typeface="Times New Roman" panose="02020603050405020304" pitchFamily="18" charset="0"/>
              </a:rPr>
              <a:t>мнемотаблицы</a:t>
            </a:r>
            <a:r>
              <a:rPr lang="ru-RU" sz="2400" b="1" i="1" dirty="0">
                <a:latin typeface="Times New Roman" panose="02020603050405020304" pitchFamily="18" charset="0"/>
                <a:cs typeface="Times New Roman" panose="02020603050405020304" pitchFamily="18" charset="0"/>
              </a:rPr>
              <a:t> по блокам "Зима", "Весна", "Лето", "Осень".</a:t>
            </a:r>
          </a:p>
        </p:txBody>
      </p:sp>
      <p:sp>
        <p:nvSpPr>
          <p:cNvPr id="3" name="Номер слайда 2"/>
          <p:cNvSpPr>
            <a:spLocks noGrp="1"/>
          </p:cNvSpPr>
          <p:nvPr>
            <p:ph type="sldNum" sz="quarter" idx="12"/>
          </p:nvPr>
        </p:nvSpPr>
        <p:spPr/>
        <p:txBody>
          <a:bodyPr/>
          <a:lstStyle/>
          <a:p>
            <a:fld id="{02AC1BAA-3687-409F-AB11-4307A985DD9A}" type="slidenum">
              <a:rPr lang="ru-RU" smtClean="0"/>
              <a:t>43</a:t>
            </a:fld>
            <a:endParaRPr lang="ru-RU"/>
          </a:p>
        </p:txBody>
      </p:sp>
    </p:spTree>
    <p:extLst>
      <p:ext uri="{BB962C8B-B14F-4D97-AF65-F5344CB8AC3E}">
        <p14:creationId xmlns:p14="http://schemas.microsoft.com/office/powerpoint/2010/main" val="18306866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Суть работы с </a:t>
            </a:r>
            <a:r>
              <a:rPr lang="ru-RU" sz="2400" b="1" dirty="0" err="1">
                <a:latin typeface="Times New Roman" panose="02020603050405020304" pitchFamily="18" charset="0"/>
                <a:cs typeface="Times New Roman" panose="02020603050405020304" pitchFamily="18" charset="0"/>
              </a:rPr>
              <a:t>мнемотаблицами</a:t>
            </a:r>
            <a:r>
              <a:rPr lang="ru-RU" sz="2400" b="1" dirty="0">
                <a:latin typeface="Times New Roman" panose="02020603050405020304" pitchFamily="18" charset="0"/>
                <a:cs typeface="Times New Roman" panose="02020603050405020304" pitchFamily="18" charset="0"/>
              </a:rPr>
              <a:t> заключается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в следующих этапах</a:t>
            </a:r>
            <a:r>
              <a:rPr lang="ru-RU" sz="2400" b="1" dirty="0" smtClean="0">
                <a:latin typeface="Times New Roman" panose="02020603050405020304" pitchFamily="18" charset="0"/>
                <a:cs typeface="Times New Roman" panose="02020603050405020304" pitchFamily="18" charset="0"/>
              </a:rPr>
              <a:t>:</a:t>
            </a:r>
          </a:p>
          <a:p>
            <a:pPr algn="just"/>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1. Рассматривание таблицы и разбор того, что на ней изображено.</a:t>
            </a:r>
          </a:p>
          <a:p>
            <a:pPr algn="just"/>
            <a:r>
              <a:rPr lang="ru-RU" sz="2400" dirty="0">
                <a:latin typeface="Times New Roman" panose="02020603050405020304" pitchFamily="18" charset="0"/>
                <a:cs typeface="Times New Roman" panose="02020603050405020304" pitchFamily="18" charset="0"/>
              </a:rPr>
              <a:t>2. Перекодировка информации, т. е. преобразование из абстрактных символов в образы.</a:t>
            </a:r>
          </a:p>
          <a:p>
            <a:pPr algn="just"/>
            <a:r>
              <a:rPr lang="ru-RU" sz="2400" dirty="0">
                <a:latin typeface="Times New Roman" panose="02020603050405020304" pitchFamily="18" charset="0"/>
                <a:cs typeface="Times New Roman" panose="02020603050405020304" pitchFamily="18" charset="0"/>
              </a:rPr>
              <a:t>3. После перекодировки осуществляется пересказ, составление рассказа по заданной </a:t>
            </a:r>
            <a:r>
              <a:rPr lang="ru-RU" sz="2400" dirty="0" smtClean="0">
                <a:latin typeface="Times New Roman" panose="02020603050405020304" pitchFamily="18" charset="0"/>
                <a:cs typeface="Times New Roman" panose="02020603050405020304" pitchFamily="18" charset="0"/>
              </a:rPr>
              <a:t>теме, </a:t>
            </a:r>
            <a:r>
              <a:rPr lang="ru-RU" sz="2400" dirty="0">
                <a:latin typeface="Times New Roman" panose="02020603050405020304" pitchFamily="18" charset="0"/>
                <a:cs typeface="Times New Roman" panose="02020603050405020304" pitchFamily="18" charset="0"/>
              </a:rPr>
              <a:t>то есть происходит отработка метода запоминания.</a:t>
            </a:r>
          </a:p>
          <a:p>
            <a:pPr algn="just"/>
            <a:r>
              <a:rPr lang="ru-RU" sz="2400" dirty="0">
                <a:latin typeface="Times New Roman" panose="02020603050405020304" pitchFamily="18" charset="0"/>
                <a:cs typeface="Times New Roman" panose="02020603050405020304" pitchFamily="18" charset="0"/>
              </a:rPr>
              <a:t>4. Зарисовка </a:t>
            </a:r>
            <a:r>
              <a:rPr lang="ru-RU" sz="2400" dirty="0" err="1">
                <a:latin typeface="Times New Roman" panose="02020603050405020304" pitchFamily="18" charset="0"/>
                <a:cs typeface="Times New Roman" panose="02020603050405020304" pitchFamily="18" charset="0"/>
              </a:rPr>
              <a:t>мнемотаблиц</a:t>
            </a:r>
            <a:r>
              <a:rPr lang="ru-RU" sz="2400" dirty="0">
                <a:latin typeface="Times New Roman" panose="02020603050405020304" pitchFamily="18" charset="0"/>
                <a:cs typeface="Times New Roman" panose="02020603050405020304" pitchFamily="18" charset="0"/>
              </a:rPr>
              <a:t> детьми (в старших группах</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5. Рассказывание по </a:t>
            </a:r>
            <a:r>
              <a:rPr lang="ru-RU" sz="2400" dirty="0" err="1">
                <a:latin typeface="Times New Roman" panose="02020603050405020304" pitchFamily="18" charset="0"/>
                <a:cs typeface="Times New Roman" panose="02020603050405020304" pitchFamily="18" charset="0"/>
              </a:rPr>
              <a:t>мнемотаблицам</a:t>
            </a:r>
            <a:r>
              <a:rPr lang="ru-RU" sz="2400" dirty="0">
                <a:latin typeface="Times New Roman" panose="02020603050405020304" pitchFamily="18" charset="0"/>
                <a:cs typeface="Times New Roman" panose="02020603050405020304" pitchFamily="18" charset="0"/>
              </a:rPr>
              <a:t>, созданными детьми.</a:t>
            </a:r>
          </a:p>
        </p:txBody>
      </p:sp>
      <p:sp>
        <p:nvSpPr>
          <p:cNvPr id="3" name="Номер слайда 2"/>
          <p:cNvSpPr>
            <a:spLocks noGrp="1"/>
          </p:cNvSpPr>
          <p:nvPr>
            <p:ph type="sldNum" sz="quarter" idx="12"/>
          </p:nvPr>
        </p:nvSpPr>
        <p:spPr/>
        <p:txBody>
          <a:bodyPr/>
          <a:lstStyle/>
          <a:p>
            <a:fld id="{02AC1BAA-3687-409F-AB11-4307A985DD9A}" type="slidenum">
              <a:rPr lang="ru-RU" smtClean="0"/>
              <a:t>44</a:t>
            </a:fld>
            <a:endParaRPr lang="ru-RU"/>
          </a:p>
        </p:txBody>
      </p:sp>
    </p:spTree>
    <p:extLst>
      <p:ext uri="{BB962C8B-B14F-4D97-AF65-F5344CB8AC3E}">
        <p14:creationId xmlns:p14="http://schemas.microsoft.com/office/powerpoint/2010/main" val="4226895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Мнемотаблицами не ограничивается вся работа по развитию связной речи у детей. Это – прежде всего как начальная, «пусковая», наиболее значимая и эффективная работа, так как использование </a:t>
            </a:r>
            <a:r>
              <a:rPr lang="ru-RU" sz="2400" dirty="0" err="1">
                <a:latin typeface="Times New Roman" panose="02020603050405020304" pitchFamily="18" charset="0"/>
                <a:cs typeface="Times New Roman" panose="02020603050405020304" pitchFamily="18" charset="0"/>
              </a:rPr>
              <a:t>мнемотаблиц</a:t>
            </a:r>
            <a:r>
              <a:rPr lang="ru-RU" sz="2400" dirty="0">
                <a:latin typeface="Times New Roman" panose="02020603050405020304" pitchFamily="18" charset="0"/>
                <a:cs typeface="Times New Roman" panose="02020603050405020304" pitchFamily="18" charset="0"/>
              </a:rPr>
              <a:t> позволяет детям легче воспринимать и перерабатывать зрительную информацию, сохранять и воспроизводить её.</a:t>
            </a:r>
          </a:p>
          <a:p>
            <a:pPr algn="just"/>
            <a:r>
              <a:rPr lang="ru-RU" sz="2400" dirty="0">
                <a:latin typeface="Times New Roman" panose="02020603050405020304" pitchFamily="18" charset="0"/>
                <a:cs typeface="Times New Roman" panose="02020603050405020304" pitchFamily="18" charset="0"/>
              </a:rPr>
              <a:t>Параллельно с этой работой необходимы речевые игры, обязательны использование настольно-печатных игр, которые помогают детям научиться классифицировать предметы, развивать речь, зрительное восприятие, образное и логическое мышление, внимание, наблюдательность, интерес к окружающему миру, навыки самопроверки.</a:t>
            </a:r>
          </a:p>
        </p:txBody>
      </p:sp>
      <p:sp>
        <p:nvSpPr>
          <p:cNvPr id="3" name="Номер слайда 2"/>
          <p:cNvSpPr>
            <a:spLocks noGrp="1"/>
          </p:cNvSpPr>
          <p:nvPr>
            <p:ph type="sldNum" sz="quarter" idx="12"/>
          </p:nvPr>
        </p:nvSpPr>
        <p:spPr/>
        <p:txBody>
          <a:bodyPr/>
          <a:lstStyle/>
          <a:p>
            <a:fld id="{02AC1BAA-3687-409F-AB11-4307A985DD9A}" type="slidenum">
              <a:rPr lang="ru-RU" smtClean="0"/>
              <a:t>45</a:t>
            </a:fld>
            <a:endParaRPr lang="ru-RU"/>
          </a:p>
        </p:txBody>
      </p:sp>
    </p:spTree>
    <p:extLst>
      <p:ext uri="{BB962C8B-B14F-4D97-AF65-F5344CB8AC3E}">
        <p14:creationId xmlns:p14="http://schemas.microsoft.com/office/powerpoint/2010/main" val="770330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524315"/>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Как любая работа, мнемотехника строится от простого к сложному. Необходимо начинать работу с простейших </a:t>
            </a:r>
            <a:r>
              <a:rPr lang="ru-RU" sz="2400" dirty="0" err="1">
                <a:latin typeface="Times New Roman" panose="02020603050405020304" pitchFamily="18" charset="0"/>
                <a:cs typeface="Times New Roman" panose="02020603050405020304" pitchFamily="18" charset="0"/>
              </a:rPr>
              <a:t>мнемоквадратов</a:t>
            </a:r>
            <a:r>
              <a:rPr lang="ru-RU" sz="2400" dirty="0">
                <a:latin typeface="Times New Roman" panose="02020603050405020304" pitchFamily="18" charset="0"/>
                <a:cs typeface="Times New Roman" panose="02020603050405020304" pitchFamily="18" charset="0"/>
              </a:rPr>
              <a:t>, последовательно переходить к </a:t>
            </a:r>
            <a:r>
              <a:rPr lang="ru-RU" sz="2400" dirty="0" err="1">
                <a:latin typeface="Times New Roman" panose="02020603050405020304" pitchFamily="18" charset="0"/>
                <a:cs typeface="Times New Roman" panose="02020603050405020304" pitchFamily="18" charset="0"/>
              </a:rPr>
              <a:t>мнемодорожкам</a:t>
            </a:r>
            <a:r>
              <a:rPr lang="ru-RU" sz="2400" dirty="0">
                <a:latin typeface="Times New Roman" panose="02020603050405020304" pitchFamily="18" charset="0"/>
                <a:cs typeface="Times New Roman" panose="02020603050405020304" pitchFamily="18" charset="0"/>
              </a:rPr>
              <a:t>, и позже </a:t>
            </a:r>
            <a:r>
              <a:rPr lang="ru-RU" sz="2400" dirty="0" smtClean="0">
                <a:latin typeface="Times New Roman" panose="02020603050405020304" pitchFamily="18" charset="0"/>
                <a:cs typeface="Times New Roman" panose="02020603050405020304" pitchFamily="18" charset="0"/>
              </a:rPr>
              <a:t>– к  </a:t>
            </a:r>
            <a:r>
              <a:rPr lang="ru-RU" sz="2400" dirty="0" err="1">
                <a:latin typeface="Times New Roman" panose="02020603050405020304" pitchFamily="18" charset="0"/>
                <a:cs typeface="Times New Roman" panose="02020603050405020304" pitchFamily="18" charset="0"/>
              </a:rPr>
              <a:t>мнемотаблицам</a:t>
            </a:r>
            <a:r>
              <a:rPr lang="ru-RU" sz="2400" dirty="0">
                <a:latin typeface="Times New Roman" panose="02020603050405020304" pitchFamily="18" charset="0"/>
                <a:cs typeface="Times New Roman" panose="02020603050405020304" pitchFamily="18" charset="0"/>
              </a:rPr>
              <a:t>.</a:t>
            </a:r>
          </a:p>
          <a:p>
            <a:pPr algn="just"/>
            <a:r>
              <a:rPr lang="ru-RU" sz="2400" dirty="0">
                <a:latin typeface="Times New Roman" panose="02020603050405020304" pitchFamily="18" charset="0"/>
                <a:cs typeface="Times New Roman" panose="02020603050405020304" pitchFamily="18" charset="0"/>
              </a:rPr>
              <a:t>В процессе обучения связной описательной речи моделирование служит средством планирования высказывания.</a:t>
            </a:r>
          </a:p>
          <a:p>
            <a:pPr algn="just"/>
            <a:r>
              <a:rPr lang="ru-RU" sz="2400" dirty="0">
                <a:latin typeface="Times New Roman" panose="02020603050405020304" pitchFamily="18" charset="0"/>
                <a:cs typeface="Times New Roman" panose="02020603050405020304" pitchFamily="18" charset="0"/>
              </a:rPr>
              <a:t>Прием наглядного моделирования может быть использован в работе над всеми видами связного монологического высказывания: </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пересказ</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составление </a:t>
            </a:r>
            <a:r>
              <a:rPr lang="ru-RU" sz="2400" dirty="0">
                <a:latin typeface="Times New Roman" panose="02020603050405020304" pitchFamily="18" charset="0"/>
                <a:cs typeface="Times New Roman" panose="02020603050405020304" pitchFamily="18" charset="0"/>
              </a:rPr>
              <a:t>рассказов по картине и серии картин;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описательный </a:t>
            </a:r>
            <a:r>
              <a:rPr lang="ru-RU" sz="2400" dirty="0">
                <a:latin typeface="Times New Roman" panose="02020603050405020304" pitchFamily="18" charset="0"/>
                <a:cs typeface="Times New Roman" panose="02020603050405020304" pitchFamily="18" charset="0"/>
              </a:rPr>
              <a:t>рассказ;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творческий </a:t>
            </a:r>
            <a:r>
              <a:rPr lang="ru-RU" sz="2400" dirty="0">
                <a:latin typeface="Times New Roman" panose="02020603050405020304" pitchFamily="18" charset="0"/>
                <a:cs typeface="Times New Roman" panose="02020603050405020304" pitchFamily="18" charset="0"/>
              </a:rPr>
              <a:t>рассказ. </a:t>
            </a:r>
          </a:p>
        </p:txBody>
      </p:sp>
      <p:sp>
        <p:nvSpPr>
          <p:cNvPr id="3" name="Номер слайда 2"/>
          <p:cNvSpPr>
            <a:spLocks noGrp="1"/>
          </p:cNvSpPr>
          <p:nvPr>
            <p:ph type="sldNum" sz="quarter" idx="12"/>
          </p:nvPr>
        </p:nvSpPr>
        <p:spPr/>
        <p:txBody>
          <a:bodyPr/>
          <a:lstStyle/>
          <a:p>
            <a:fld id="{02AC1BAA-3687-409F-AB11-4307A985DD9A}" type="slidenum">
              <a:rPr lang="ru-RU" smtClean="0"/>
              <a:t>46</a:t>
            </a:fld>
            <a:endParaRPr lang="ru-RU"/>
          </a:p>
        </p:txBody>
      </p:sp>
    </p:spTree>
    <p:extLst>
      <p:ext uri="{BB962C8B-B14F-4D97-AF65-F5344CB8AC3E}">
        <p14:creationId xmlns:p14="http://schemas.microsoft.com/office/powerpoint/2010/main" val="974492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193899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Учить детей дошкольного возраста составлять описательные рассказы – очень важный аспект их развития.</a:t>
            </a:r>
          </a:p>
          <a:p>
            <a:pPr algn="just"/>
            <a:r>
              <a:rPr lang="ru-RU" sz="2400" dirty="0">
                <a:latin typeface="Times New Roman" panose="02020603050405020304" pitchFamily="18" charset="0"/>
                <a:cs typeface="Times New Roman" panose="02020603050405020304" pitchFamily="18" charset="0"/>
              </a:rPr>
              <a:t>Опорные схемы делают высказывания детей чёткими, связными и последовательными, они выступают в роли плана – подсказки. Значит, малыш может строить по ним свой рассказ.</a:t>
            </a:r>
          </a:p>
        </p:txBody>
      </p:sp>
      <p:sp>
        <p:nvSpPr>
          <p:cNvPr id="3" name="Номер слайда 2"/>
          <p:cNvSpPr>
            <a:spLocks noGrp="1"/>
          </p:cNvSpPr>
          <p:nvPr>
            <p:ph type="sldNum" sz="quarter" idx="12"/>
          </p:nvPr>
        </p:nvSpPr>
        <p:spPr/>
        <p:txBody>
          <a:bodyPr/>
          <a:lstStyle/>
          <a:p>
            <a:fld id="{02AC1BAA-3687-409F-AB11-4307A985DD9A}" type="slidenum">
              <a:rPr lang="ru-RU" smtClean="0"/>
              <a:t>47</a:t>
            </a:fld>
            <a:endParaRPr lang="ru-RU"/>
          </a:p>
        </p:txBody>
      </p:sp>
    </p:spTree>
    <p:extLst>
      <p:ext uri="{BB962C8B-B14F-4D97-AF65-F5344CB8AC3E}">
        <p14:creationId xmlns:p14="http://schemas.microsoft.com/office/powerpoint/2010/main" val="3583286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893647"/>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Этапы работы со </a:t>
            </a:r>
            <a:r>
              <a:rPr lang="ru-RU" sz="2400" b="1" dirty="0" smtClean="0">
                <a:latin typeface="Times New Roman" panose="02020603050405020304" pitchFamily="18" charset="0"/>
                <a:cs typeface="Times New Roman" panose="02020603050405020304" pitchFamily="18" charset="0"/>
              </a:rPr>
              <a:t>схемой-моделью:</a:t>
            </a:r>
          </a:p>
          <a:p>
            <a:pPr algn="ctr"/>
            <a:endParaRPr lang="ru-RU" sz="2400" b="1"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учить </a:t>
            </a:r>
            <a:r>
              <a:rPr lang="ru-RU" sz="2400" dirty="0">
                <a:latin typeface="Times New Roman" panose="02020603050405020304" pitchFamily="18" charset="0"/>
                <a:cs typeface="Times New Roman" panose="02020603050405020304" pitchFamily="18" charset="0"/>
              </a:rPr>
              <a:t>детей заменять ключевые слова в предложениях значками-символами;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учить </a:t>
            </a:r>
            <a:r>
              <a:rPr lang="ru-RU" sz="2400" dirty="0">
                <a:latin typeface="Times New Roman" panose="02020603050405020304" pitchFamily="18" charset="0"/>
                <a:cs typeface="Times New Roman" panose="02020603050405020304" pitchFamily="18" charset="0"/>
              </a:rPr>
              <a:t>зарисовывать предметы и яв­ления природы не только символами, но и буквами, а так­же простыми словами (мама, дом, еда) </a:t>
            </a:r>
            <a:r>
              <a:rPr lang="ru-RU" sz="2400" dirty="0" smtClean="0">
                <a:latin typeface="Times New Roman" panose="02020603050405020304" pitchFamily="18" charset="0"/>
                <a:cs typeface="Times New Roman" panose="02020603050405020304" pitchFamily="18" charset="0"/>
              </a:rPr>
              <a:t>– если </a:t>
            </a:r>
            <a:r>
              <a:rPr lang="ru-RU" sz="2400" dirty="0">
                <a:latin typeface="Times New Roman" panose="02020603050405020304" pitchFamily="18" charset="0"/>
                <a:cs typeface="Times New Roman" panose="02020603050405020304" pitchFamily="18" charset="0"/>
              </a:rPr>
              <a:t>дети умеют читать и </a:t>
            </a:r>
            <a:r>
              <a:rPr lang="ru-RU" sz="2400" dirty="0" smtClean="0">
                <a:latin typeface="Times New Roman" panose="02020603050405020304" pitchFamily="18" charset="0"/>
                <a:cs typeface="Times New Roman" panose="02020603050405020304" pitchFamily="18" charset="0"/>
              </a:rPr>
              <a:t>писать;</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самостоятельно</a:t>
            </a:r>
            <a:r>
              <a:rPr lang="ru-RU" sz="2400" dirty="0">
                <a:latin typeface="Times New Roman" panose="02020603050405020304" pitchFamily="18" charset="0"/>
                <a:cs typeface="Times New Roman" panose="02020603050405020304" pitchFamily="18" charset="0"/>
              </a:rPr>
              <a:t>, с помощью знаков-символов, заполнять </a:t>
            </a:r>
            <a:r>
              <a:rPr lang="ru-RU" sz="2400" dirty="0" smtClean="0">
                <a:latin typeface="Times New Roman" panose="02020603050405020304" pitchFamily="18" charset="0"/>
                <a:cs typeface="Times New Roman" panose="02020603050405020304" pitchFamily="18" charset="0"/>
              </a:rPr>
              <a:t>схему-модель;</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использовать </a:t>
            </a:r>
            <a:r>
              <a:rPr lang="ru-RU" sz="2400" dirty="0">
                <a:latin typeface="Times New Roman" panose="02020603050405020304" pitchFamily="18" charset="0"/>
                <a:cs typeface="Times New Roman" panose="02020603050405020304" pitchFamily="18" charset="0"/>
              </a:rPr>
              <a:t>схему-модель как план </a:t>
            </a:r>
            <a:r>
              <a:rPr lang="ru-RU" sz="2400" dirty="0" smtClean="0">
                <a:latin typeface="Times New Roman" panose="02020603050405020304" pitchFamily="18" charset="0"/>
                <a:cs typeface="Times New Roman" panose="02020603050405020304" pitchFamily="18" charset="0"/>
              </a:rPr>
              <a:t>пере­сказа;</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закреплять </a:t>
            </a:r>
            <a:r>
              <a:rPr lang="ru-RU" sz="2400" dirty="0">
                <a:latin typeface="Times New Roman" panose="02020603050405020304" pitchFamily="18" charset="0"/>
                <a:cs typeface="Times New Roman" panose="02020603050405020304" pitchFamily="18" charset="0"/>
              </a:rPr>
              <a:t>изученный материал путем неоднократного по­вторения рассказа с опорой на составленную ранее схему- модель.</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48</a:t>
            </a:fld>
            <a:endParaRPr lang="ru-RU"/>
          </a:p>
        </p:txBody>
      </p:sp>
    </p:spTree>
    <p:extLst>
      <p:ext uri="{BB962C8B-B14F-4D97-AF65-F5344CB8AC3E}">
        <p14:creationId xmlns:p14="http://schemas.microsoft.com/office/powerpoint/2010/main" val="1546757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416320"/>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Описательные рассказы составляются детьми в начале за­нятия или в его конце. Для закрепления полученных знаний можно изготовить с детьми альбомы по пройденной теме с рассказами и рисунками детей. Самое удивительное, что дети способны придумать свои собственные схемы-модели и </a:t>
            </a:r>
            <a:r>
              <a:rPr lang="ru-RU" sz="2400" dirty="0" err="1">
                <a:latin typeface="Times New Roman" panose="02020603050405020304" pitchFamily="18" charset="0"/>
                <a:cs typeface="Times New Roman" panose="02020603050405020304" pitchFamily="18" charset="0"/>
              </a:rPr>
              <a:t>мнемотаблицы</a:t>
            </a:r>
            <a:r>
              <a:rPr lang="ru-RU" sz="2400" dirty="0">
                <a:latin typeface="Times New Roman" panose="02020603050405020304" pitchFamily="18" charset="0"/>
                <a:cs typeface="Times New Roman" panose="02020603050405020304" pitchFamily="18" charset="0"/>
              </a:rPr>
              <a:t>, пользуясь известными им символами кодирова­ния информации.</a:t>
            </a:r>
          </a:p>
          <a:p>
            <a:pPr algn="just"/>
            <a:r>
              <a:rPr lang="ru-RU" sz="2400" dirty="0">
                <a:latin typeface="Times New Roman" panose="02020603050405020304" pitchFamily="18" charset="0"/>
                <a:cs typeface="Times New Roman" panose="02020603050405020304" pitchFamily="18" charset="0"/>
              </a:rPr>
              <a:t>Мнемотаблицы особенно эффективны при разучивании стихотворений. </a:t>
            </a:r>
          </a:p>
          <a:p>
            <a:pPr algn="just"/>
            <a:r>
              <a:rPr lang="ru-RU" sz="2400" dirty="0">
                <a:latin typeface="Times New Roman" panose="02020603050405020304" pitchFamily="18" charset="0"/>
                <a:cs typeface="Times New Roman" panose="02020603050405020304" pitchFamily="18" charset="0"/>
              </a:rPr>
              <a:t>Использование опорных рисунков для обучения заучиванию стихотворений увлекает детей, превращает занятие в </a:t>
            </a:r>
            <a:r>
              <a:rPr lang="ru-RU" sz="2400" dirty="0" smtClean="0">
                <a:latin typeface="Times New Roman" panose="02020603050405020304" pitchFamily="18" charset="0"/>
                <a:cs typeface="Times New Roman" panose="02020603050405020304" pitchFamily="18" charset="0"/>
              </a:rPr>
              <a:t>игру. </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49</a:t>
            </a:fld>
            <a:endParaRPr lang="ru-RU"/>
          </a:p>
        </p:txBody>
      </p:sp>
    </p:spTree>
    <p:extLst>
      <p:ext uri="{BB962C8B-B14F-4D97-AF65-F5344CB8AC3E}">
        <p14:creationId xmlns:p14="http://schemas.microsoft.com/office/powerpoint/2010/main" val="274945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Диалогическая речь представляет собой особенно яркое проявление коммуникативной функции языка. Ученые называют диалог первичной естественной формой языкового общения, классической формой речевого общения. Главной особенностью диалога является чередование говорения одного собеседника с прослушиванием и последующим говорением другого. Важно, что в диалоге собеседники всегда знают, о чем идет речь, и не нуждаются в развертывании мысли и высказывания. Устная диалогическая речь протекает в конкретной ситуации и сопровождается жестами, мимикой, интонацией. Отсюда и языковое оформление диалога. Речь в нем может быть неполной, сокращенной, иногда фрагментарной. </a:t>
            </a:r>
          </a:p>
        </p:txBody>
      </p:sp>
      <p:sp>
        <p:nvSpPr>
          <p:cNvPr id="3" name="Номер слайда 2"/>
          <p:cNvSpPr>
            <a:spLocks noGrp="1"/>
          </p:cNvSpPr>
          <p:nvPr>
            <p:ph type="sldNum" sz="quarter" idx="12"/>
          </p:nvPr>
        </p:nvSpPr>
        <p:spPr/>
        <p:txBody>
          <a:bodyPr/>
          <a:lstStyle/>
          <a:p>
            <a:fld id="{02AC1BAA-3687-409F-AB11-4307A985DD9A}" type="slidenum">
              <a:rPr lang="ru-RU" smtClean="0"/>
              <a:t>5</a:t>
            </a:fld>
            <a:endParaRPr lang="ru-RU"/>
          </a:p>
        </p:txBody>
      </p:sp>
    </p:spTree>
    <p:extLst>
      <p:ext uri="{BB962C8B-B14F-4D97-AF65-F5344CB8AC3E}">
        <p14:creationId xmlns:p14="http://schemas.microsoft.com/office/powerpoint/2010/main" val="1808059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5632311"/>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Этапы работы над стихотворением</a:t>
            </a:r>
            <a:r>
              <a:rPr lang="ru-RU" sz="2400" b="1" dirty="0" smtClean="0">
                <a:latin typeface="Times New Roman" panose="02020603050405020304" pitchFamily="18" charset="0"/>
                <a:cs typeface="Times New Roman" panose="02020603050405020304" pitchFamily="18" charset="0"/>
              </a:rPr>
              <a:t>:</a:t>
            </a:r>
          </a:p>
          <a:p>
            <a:pPr algn="ctr"/>
            <a:endParaRPr lang="ru-RU" sz="24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Выразительное </a:t>
            </a:r>
            <a:r>
              <a:rPr lang="ru-RU" sz="2400" dirty="0">
                <a:latin typeface="Times New Roman" panose="02020603050405020304" pitchFamily="18" charset="0"/>
                <a:cs typeface="Times New Roman" panose="02020603050405020304" pitchFamily="18" charset="0"/>
              </a:rPr>
              <a:t>чтение </a:t>
            </a:r>
            <a:r>
              <a:rPr lang="ru-RU" sz="2400" dirty="0" smtClean="0">
                <a:latin typeface="Times New Roman" panose="02020603050405020304" pitchFamily="18" charset="0"/>
                <a:cs typeface="Times New Roman" panose="02020603050405020304" pitchFamily="18" charset="0"/>
              </a:rPr>
              <a:t>стихотворения.</a:t>
            </a:r>
          </a:p>
          <a:p>
            <a:pPr marL="342900" indent="-342900">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Сообщение</a:t>
            </a:r>
            <a:r>
              <a:rPr lang="ru-RU" sz="2400" dirty="0">
                <a:latin typeface="Times New Roman" panose="02020603050405020304" pitchFamily="18" charset="0"/>
                <a:cs typeface="Times New Roman" panose="02020603050405020304" pitchFamily="18" charset="0"/>
              </a:rPr>
              <a:t>, что это стихотворение дети будут учить наизусть. Затем еще раз чтение стихотворения с опорой на </a:t>
            </a:r>
            <a:r>
              <a:rPr lang="ru-RU" sz="2400" dirty="0" err="1" smtClean="0">
                <a:latin typeface="Times New Roman" panose="02020603050405020304" pitchFamily="18" charset="0"/>
                <a:cs typeface="Times New Roman" panose="02020603050405020304" pitchFamily="18" charset="0"/>
              </a:rPr>
              <a:t>мнемотаблицу</a:t>
            </a:r>
            <a:r>
              <a:rPr lang="ru-RU" sz="24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Вопросы </a:t>
            </a:r>
            <a:r>
              <a:rPr lang="ru-RU" sz="2400" dirty="0">
                <a:latin typeface="Times New Roman" panose="02020603050405020304" pitchFamily="18" charset="0"/>
                <a:cs typeface="Times New Roman" panose="02020603050405020304" pitchFamily="18" charset="0"/>
              </a:rPr>
              <a:t>по содержанию стихотворения, помогая детям уяснить основную </a:t>
            </a:r>
            <a:r>
              <a:rPr lang="ru-RU" sz="2400" dirty="0" smtClean="0">
                <a:latin typeface="Times New Roman" panose="02020603050405020304" pitchFamily="18" charset="0"/>
                <a:cs typeface="Times New Roman" panose="02020603050405020304" pitchFamily="18" charset="0"/>
              </a:rPr>
              <a:t>мысль.</a:t>
            </a:r>
          </a:p>
          <a:p>
            <a:pPr marL="342900" indent="-342900">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Выяснить</a:t>
            </a:r>
            <a:r>
              <a:rPr lang="ru-RU" sz="2400" dirty="0">
                <a:latin typeface="Times New Roman" panose="02020603050405020304" pitchFamily="18" charset="0"/>
                <a:cs typeface="Times New Roman" panose="02020603050405020304" pitchFamily="18" charset="0"/>
              </a:rPr>
              <a:t>, какие слова непонятны детям, объяснить их значение в доступной для детей форме. </a:t>
            </a:r>
            <a:endParaRPr lang="ru-RU"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Чтение  </a:t>
            </a:r>
            <a:r>
              <a:rPr lang="ru-RU" sz="2400" dirty="0">
                <a:latin typeface="Times New Roman" panose="02020603050405020304" pitchFamily="18" charset="0"/>
                <a:cs typeface="Times New Roman" panose="02020603050405020304" pitchFamily="18" charset="0"/>
              </a:rPr>
              <a:t>отдельно каждой строчки стихотворения. Дети повторяет ее с опорой на </a:t>
            </a:r>
            <a:r>
              <a:rPr lang="ru-RU" sz="2400" dirty="0" err="1" smtClean="0">
                <a:latin typeface="Times New Roman" panose="02020603050405020304" pitchFamily="18" charset="0"/>
                <a:cs typeface="Times New Roman" panose="02020603050405020304" pitchFamily="18" charset="0"/>
              </a:rPr>
              <a:t>мнемотаблицу</a:t>
            </a:r>
            <a:r>
              <a:rPr lang="ru-RU" sz="24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Дети </a:t>
            </a:r>
            <a:r>
              <a:rPr lang="ru-RU" sz="2400" dirty="0">
                <a:latin typeface="Times New Roman" panose="02020603050405020304" pitchFamily="18" charset="0"/>
                <a:cs typeface="Times New Roman" panose="02020603050405020304" pitchFamily="18" charset="0"/>
              </a:rPr>
              <a:t>рассказывает стихотворение с опорой на </a:t>
            </a:r>
            <a:r>
              <a:rPr lang="ru-RU" sz="2400" dirty="0" err="1" smtClean="0">
                <a:latin typeface="Times New Roman" panose="02020603050405020304" pitchFamily="18" charset="0"/>
                <a:cs typeface="Times New Roman" panose="02020603050405020304" pitchFamily="18" charset="0"/>
              </a:rPr>
              <a:t>мнемотаблицу</a:t>
            </a:r>
            <a:r>
              <a:rPr lang="ru-RU" sz="24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Дети </a:t>
            </a:r>
            <a:r>
              <a:rPr lang="ru-RU" sz="2400" dirty="0">
                <a:latin typeface="Times New Roman" panose="02020603050405020304" pitchFamily="18" charset="0"/>
                <a:cs typeface="Times New Roman" panose="02020603050405020304" pitchFamily="18" charset="0"/>
              </a:rPr>
              <a:t>по памяти зарисовывают </a:t>
            </a:r>
            <a:r>
              <a:rPr lang="ru-RU" sz="2400" dirty="0" err="1">
                <a:latin typeface="Times New Roman" panose="02020603050405020304" pitchFamily="18" charset="0"/>
                <a:cs typeface="Times New Roman" panose="02020603050405020304" pitchFamily="18" charset="0"/>
              </a:rPr>
              <a:t>мнемотаблицу</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50</a:t>
            </a:fld>
            <a:endParaRPr lang="ru-RU"/>
          </a:p>
        </p:txBody>
      </p:sp>
    </p:spTree>
    <p:extLst>
      <p:ext uri="{BB962C8B-B14F-4D97-AF65-F5344CB8AC3E}">
        <p14:creationId xmlns:p14="http://schemas.microsoft.com/office/powerpoint/2010/main" val="3999409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5262979"/>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Правила при работе с </a:t>
            </a:r>
            <a:r>
              <a:rPr lang="ru-RU" sz="2400" b="1" dirty="0" smtClean="0">
                <a:latin typeface="Times New Roman" panose="02020603050405020304" pitchFamily="18" charset="0"/>
                <a:cs typeface="Times New Roman" panose="02020603050405020304" pitchFamily="18" charset="0"/>
              </a:rPr>
              <a:t>мнемотехникой</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Занятия проводить по принципу </a:t>
            </a:r>
            <a:r>
              <a:rPr lang="ru-RU" sz="2400" dirty="0" smtClean="0">
                <a:latin typeface="Times New Roman" panose="02020603050405020304" pitchFamily="18" charset="0"/>
                <a:cs typeface="Times New Roman" panose="02020603050405020304" pitchFamily="18" charset="0"/>
              </a:rPr>
              <a:t>– от </a:t>
            </a:r>
            <a:r>
              <a:rPr lang="ru-RU" sz="2400" dirty="0">
                <a:latin typeface="Times New Roman" panose="02020603050405020304" pitchFamily="18" charset="0"/>
                <a:cs typeface="Times New Roman" panose="02020603050405020304" pitchFamily="18" charset="0"/>
              </a:rPr>
              <a:t>простого к сложному начиная от </a:t>
            </a:r>
            <a:r>
              <a:rPr lang="ru-RU" sz="2400" dirty="0" err="1">
                <a:latin typeface="Times New Roman" panose="02020603050405020304" pitchFamily="18" charset="0"/>
                <a:cs typeface="Times New Roman" panose="02020603050405020304" pitchFamily="18" charset="0"/>
              </a:rPr>
              <a:t>мнемоквадратов</a:t>
            </a:r>
            <a:r>
              <a:rPr lang="ru-RU" sz="2400" dirty="0">
                <a:latin typeface="Times New Roman" panose="02020603050405020304" pitchFamily="18" charset="0"/>
                <a:cs typeface="Times New Roman" panose="02020603050405020304" pitchFamily="18" charset="0"/>
              </a:rPr>
              <a:t> и постепенно переходить к </a:t>
            </a:r>
            <a:r>
              <a:rPr lang="ru-RU" sz="2400" dirty="0" err="1">
                <a:latin typeface="Times New Roman" panose="02020603050405020304" pitchFamily="18" charset="0"/>
                <a:cs typeface="Times New Roman" panose="02020603050405020304" pitchFamily="18" charset="0"/>
              </a:rPr>
              <a:t>мнемоцепочкам</a:t>
            </a:r>
            <a:r>
              <a:rPr lang="ru-RU" sz="2400" dirty="0">
                <a:latin typeface="Times New Roman" panose="02020603050405020304" pitchFamily="18" charset="0"/>
                <a:cs typeface="Times New Roman" panose="02020603050405020304" pitchFamily="18" charset="0"/>
              </a:rPr>
              <a:t>.</a:t>
            </a:r>
          </a:p>
          <a:p>
            <a:pPr algn="just"/>
            <a:r>
              <a:rPr lang="ru-RU" sz="2400" dirty="0">
                <a:latin typeface="Times New Roman" panose="02020603050405020304" pitchFamily="18" charset="0"/>
                <a:cs typeface="Times New Roman" panose="02020603050405020304" pitchFamily="18" charset="0"/>
              </a:rPr>
              <a:t>Таблицы и схемы должны быть цветными, так ребенку будет веселее и легче.</a:t>
            </a:r>
          </a:p>
          <a:p>
            <a:pPr algn="just"/>
            <a:r>
              <a:rPr lang="ru-RU" sz="2400" dirty="0">
                <a:latin typeface="Times New Roman" panose="02020603050405020304" pitchFamily="18" charset="0"/>
                <a:cs typeface="Times New Roman" panose="02020603050405020304" pitchFamily="18" charset="0"/>
              </a:rPr>
              <a:t>На одной схеме или таблице число квадратов не должно превышать девять, так как это предельно допустимый объем для дошкольника.</a:t>
            </a:r>
          </a:p>
          <a:p>
            <a:pPr algn="just"/>
            <a:r>
              <a:rPr lang="ru-RU" sz="2400" dirty="0">
                <a:latin typeface="Times New Roman" panose="02020603050405020304" pitchFamily="18" charset="0"/>
                <a:cs typeface="Times New Roman" panose="02020603050405020304" pitchFamily="18" charset="0"/>
              </a:rPr>
              <a:t>Не использовать более двух мнемосхем в день, а повторное рассмотрение, должно быть, только по желанию ребенка.</a:t>
            </a:r>
          </a:p>
          <a:p>
            <a:pPr algn="just"/>
            <a:r>
              <a:rPr lang="ru-RU" sz="2400" dirty="0">
                <a:latin typeface="Times New Roman" panose="02020603050405020304" pitchFamily="18" charset="0"/>
                <a:cs typeface="Times New Roman" panose="02020603050405020304" pitchFamily="18" charset="0"/>
              </a:rPr>
              <a:t>Необходимо, чтобы ежедневно таблицы и схемы были различны по тематике, в первый день на тему сказок, во второй на музыкальную тему, в третий на математическую и так далее.</a:t>
            </a:r>
          </a:p>
          <a:p>
            <a:pPr algn="just"/>
            <a:r>
              <a:rPr lang="ru-RU" sz="2400" dirty="0">
                <a:latin typeface="Times New Roman" panose="02020603050405020304" pitchFamily="18" charset="0"/>
                <a:cs typeface="Times New Roman" panose="02020603050405020304" pitchFamily="18" charset="0"/>
              </a:rPr>
              <a:t>Работать по такому принципу нужно не только в детском саду, крайне важно чтобы родители принимали активное участи в обучении ребенка.</a:t>
            </a:r>
          </a:p>
        </p:txBody>
      </p:sp>
      <p:sp>
        <p:nvSpPr>
          <p:cNvPr id="3" name="Номер слайда 2"/>
          <p:cNvSpPr>
            <a:spLocks noGrp="1"/>
          </p:cNvSpPr>
          <p:nvPr>
            <p:ph type="sldNum" sz="quarter" idx="12"/>
          </p:nvPr>
        </p:nvSpPr>
        <p:spPr/>
        <p:txBody>
          <a:bodyPr/>
          <a:lstStyle/>
          <a:p>
            <a:fld id="{02AC1BAA-3687-409F-AB11-4307A985DD9A}" type="slidenum">
              <a:rPr lang="ru-RU" smtClean="0"/>
              <a:t>51</a:t>
            </a:fld>
            <a:endParaRPr lang="ru-RU"/>
          </a:p>
        </p:txBody>
      </p:sp>
    </p:spTree>
    <p:extLst>
      <p:ext uri="{BB962C8B-B14F-4D97-AF65-F5344CB8AC3E}">
        <p14:creationId xmlns:p14="http://schemas.microsoft.com/office/powerpoint/2010/main" val="1087109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1569660"/>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Виды работ с </a:t>
            </a:r>
            <a:r>
              <a:rPr lang="ru-RU" sz="2400" b="1" dirty="0" err="1">
                <a:latin typeface="Times New Roman" panose="02020603050405020304" pitchFamily="18" charset="0"/>
                <a:cs typeface="Times New Roman" panose="02020603050405020304" pitchFamily="18" charset="0"/>
              </a:rPr>
              <a:t>мнемотаблицей</a:t>
            </a:r>
            <a:endParaRPr lang="ru-RU" sz="2400" b="1"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1. Работа с готовой </a:t>
            </a:r>
            <a:r>
              <a:rPr lang="ru-RU" sz="2400" dirty="0" err="1">
                <a:latin typeface="Times New Roman" panose="02020603050405020304" pitchFamily="18" charset="0"/>
                <a:cs typeface="Times New Roman" panose="02020603050405020304" pitchFamily="18" charset="0"/>
              </a:rPr>
              <a:t>мнемотаблицей</a:t>
            </a:r>
            <a:r>
              <a:rPr lang="ru-RU" sz="2400" dirty="0">
                <a:latin typeface="Times New Roman" panose="02020603050405020304" pitchFamily="18" charset="0"/>
                <a:cs typeface="Times New Roman" panose="02020603050405020304" pitchFamily="18" charset="0"/>
              </a:rPr>
              <a:t>.</a:t>
            </a:r>
          </a:p>
          <a:p>
            <a:pPr algn="just"/>
            <a:r>
              <a:rPr lang="ru-RU" sz="2400" dirty="0">
                <a:latin typeface="Times New Roman" panose="02020603050405020304" pitchFamily="18" charset="0"/>
                <a:cs typeface="Times New Roman" panose="02020603050405020304" pitchFamily="18" charset="0"/>
              </a:rPr>
              <a:t>2. Составление </a:t>
            </a:r>
            <a:r>
              <a:rPr lang="ru-RU" sz="2400" dirty="0" err="1">
                <a:latin typeface="Times New Roman" panose="02020603050405020304" pitchFamily="18" charset="0"/>
                <a:cs typeface="Times New Roman" panose="02020603050405020304" pitchFamily="18" charset="0"/>
              </a:rPr>
              <a:t>мнемотаблицы</a:t>
            </a:r>
            <a:r>
              <a:rPr lang="ru-RU" sz="2400" dirty="0">
                <a:latin typeface="Times New Roman" panose="02020603050405020304" pitchFamily="18" charset="0"/>
                <a:cs typeface="Times New Roman" panose="02020603050405020304" pitchFamily="18" charset="0"/>
              </a:rPr>
              <a:t>.</a:t>
            </a:r>
          </a:p>
          <a:p>
            <a:pPr algn="just"/>
            <a:r>
              <a:rPr lang="ru-RU" sz="2400" dirty="0">
                <a:latin typeface="Times New Roman" panose="02020603050405020304" pitchFamily="18" charset="0"/>
                <a:cs typeface="Times New Roman" panose="02020603050405020304" pitchFamily="18" charset="0"/>
              </a:rPr>
              <a:t>3. Восстановление </a:t>
            </a:r>
            <a:r>
              <a:rPr lang="ru-RU" sz="2400" dirty="0" err="1">
                <a:latin typeface="Times New Roman" panose="02020603050405020304" pitchFamily="18" charset="0"/>
                <a:cs typeface="Times New Roman" panose="02020603050405020304" pitchFamily="18" charset="0"/>
              </a:rPr>
              <a:t>мнемотаблицы</a:t>
            </a:r>
            <a:r>
              <a:rPr lang="ru-RU" sz="2400" dirty="0">
                <a:latin typeface="Times New Roman" panose="02020603050405020304" pitchFamily="18" charset="0"/>
                <a:cs typeface="Times New Roman" panose="02020603050405020304" pitchFamily="18" charset="0"/>
              </a:rPr>
              <a:t>.</a:t>
            </a:r>
          </a:p>
        </p:txBody>
      </p:sp>
      <p:sp>
        <p:nvSpPr>
          <p:cNvPr id="3" name="Номер слайда 2"/>
          <p:cNvSpPr>
            <a:spLocks noGrp="1"/>
          </p:cNvSpPr>
          <p:nvPr>
            <p:ph type="sldNum" sz="quarter" idx="12"/>
          </p:nvPr>
        </p:nvSpPr>
        <p:spPr/>
        <p:txBody>
          <a:bodyPr/>
          <a:lstStyle/>
          <a:p>
            <a:fld id="{02AC1BAA-3687-409F-AB11-4307A985DD9A}" type="slidenum">
              <a:rPr lang="ru-RU" smtClean="0"/>
              <a:t>52</a:t>
            </a:fld>
            <a:endParaRPr lang="ru-RU"/>
          </a:p>
        </p:txBody>
      </p:sp>
      <p:pic>
        <p:nvPicPr>
          <p:cNvPr id="4" name="Рисунок 3"/>
          <p:cNvPicPr>
            <a:picLocks noChangeAspect="1"/>
          </p:cNvPicPr>
          <p:nvPr/>
        </p:nvPicPr>
        <p:blipFill rotWithShape="1">
          <a:blip r:embed="rId6"/>
          <a:srcRect l="9244" t="57118" r="32036" b="9441"/>
          <a:stretch/>
        </p:blipFill>
        <p:spPr>
          <a:xfrm>
            <a:off x="3688594" y="3426044"/>
            <a:ext cx="6386139" cy="2045776"/>
          </a:xfrm>
          <a:prstGeom prst="rect">
            <a:avLst/>
          </a:prstGeom>
        </p:spPr>
      </p:pic>
    </p:spTree>
    <p:extLst>
      <p:ext uri="{BB962C8B-B14F-4D97-AF65-F5344CB8AC3E}">
        <p14:creationId xmlns:p14="http://schemas.microsoft.com/office/powerpoint/2010/main" val="1791422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524315"/>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Применять модельные схемы можно и на других занятиях.</a:t>
            </a:r>
          </a:p>
          <a:p>
            <a:pPr algn="just"/>
            <a:r>
              <a:rPr lang="ru-RU" sz="2400" dirty="0">
                <a:latin typeface="Times New Roman" panose="02020603050405020304" pitchFamily="18" charset="0"/>
                <a:cs typeface="Times New Roman" panose="02020603050405020304" pitchFamily="18" charset="0"/>
              </a:rPr>
              <a:t>Мнемотехника многофункциональна. На основе их можно создать разнообразные дидактические игры. </a:t>
            </a:r>
          </a:p>
          <a:p>
            <a:pPr algn="just"/>
            <a:r>
              <a:rPr lang="ru-RU" sz="2400" dirty="0">
                <a:latin typeface="Times New Roman" panose="02020603050405020304" pitchFamily="18" charset="0"/>
                <a:cs typeface="Times New Roman" panose="02020603050405020304" pitchFamily="18" charset="0"/>
              </a:rPr>
              <a:t>Таким образом, с помощью </a:t>
            </a:r>
            <a:r>
              <a:rPr lang="ru-RU" sz="2400" dirty="0" err="1">
                <a:latin typeface="Times New Roman" panose="02020603050405020304" pitchFamily="18" charset="0"/>
                <a:cs typeface="Times New Roman" panose="02020603050405020304" pitchFamily="18" charset="0"/>
              </a:rPr>
              <a:t>мнемотаблиц</a:t>
            </a:r>
            <a:r>
              <a:rPr lang="ru-RU" sz="2400" dirty="0">
                <a:latin typeface="Times New Roman" panose="02020603050405020304" pitchFamily="18" charset="0"/>
                <a:cs typeface="Times New Roman" panose="02020603050405020304" pitchFamily="18" charset="0"/>
              </a:rPr>
              <a:t>, схем </a:t>
            </a:r>
            <a:r>
              <a:rPr lang="ru-RU" sz="2400" dirty="0" smtClean="0">
                <a:latin typeface="Times New Roman" panose="02020603050405020304" pitchFamily="18" charset="0"/>
                <a:cs typeface="Times New Roman" panose="02020603050405020304" pitchFamily="18" charset="0"/>
              </a:rPr>
              <a:t>– моделей </a:t>
            </a:r>
            <a:r>
              <a:rPr lang="ru-RU" sz="2400" dirty="0">
                <a:latin typeface="Times New Roman" panose="02020603050405020304" pitchFamily="18" charset="0"/>
                <a:cs typeface="Times New Roman" panose="02020603050405020304" pitchFamily="18" charset="0"/>
              </a:rPr>
              <a:t>удаётся достичь следующих результатов:</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у </a:t>
            </a:r>
            <a:r>
              <a:rPr lang="ru-RU" sz="2400" dirty="0">
                <a:latin typeface="Times New Roman" panose="02020603050405020304" pitchFamily="18" charset="0"/>
                <a:cs typeface="Times New Roman" panose="02020603050405020304" pitchFamily="18" charset="0"/>
              </a:rPr>
              <a:t>детей увеличивается круг знаний об окружающем </a:t>
            </a:r>
            <a:r>
              <a:rPr lang="ru-RU" sz="2400" dirty="0" smtClean="0">
                <a:latin typeface="Times New Roman" panose="02020603050405020304" pitchFamily="18" charset="0"/>
                <a:cs typeface="Times New Roman" panose="02020603050405020304" pitchFamily="18" charset="0"/>
              </a:rPr>
              <a:t>мире;</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появляется </a:t>
            </a:r>
            <a:r>
              <a:rPr lang="ru-RU" sz="2400" dirty="0">
                <a:latin typeface="Times New Roman" panose="02020603050405020304" pitchFamily="18" charset="0"/>
                <a:cs typeface="Times New Roman" panose="02020603050405020304" pitchFamily="18" charset="0"/>
              </a:rPr>
              <a:t>желание пересказывать тексты, придумывать интересные </a:t>
            </a:r>
            <a:r>
              <a:rPr lang="ru-RU" sz="2400" dirty="0" smtClean="0">
                <a:latin typeface="Times New Roman" panose="02020603050405020304" pitchFamily="18" charset="0"/>
                <a:cs typeface="Times New Roman" panose="02020603050405020304" pitchFamily="18" charset="0"/>
              </a:rPr>
              <a:t>истории;</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появляется </a:t>
            </a:r>
            <a:r>
              <a:rPr lang="ru-RU" sz="2400" dirty="0">
                <a:latin typeface="Times New Roman" panose="02020603050405020304" pitchFamily="18" charset="0"/>
                <a:cs typeface="Times New Roman" panose="02020603050405020304" pitchFamily="18" charset="0"/>
              </a:rPr>
              <a:t>интерес к заучиванию стихов и </a:t>
            </a:r>
            <a:r>
              <a:rPr lang="ru-RU" sz="2400" dirty="0" err="1" smtClean="0">
                <a:latin typeface="Times New Roman" panose="02020603050405020304" pitchFamily="18" charset="0"/>
                <a:cs typeface="Times New Roman" panose="02020603050405020304" pitchFamily="18" charset="0"/>
              </a:rPr>
              <a:t>потешек</a:t>
            </a:r>
            <a:r>
              <a:rPr lang="ru-RU"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словарный </a:t>
            </a:r>
            <a:r>
              <a:rPr lang="ru-RU" sz="2400" dirty="0">
                <a:latin typeface="Times New Roman" panose="02020603050405020304" pitchFamily="18" charset="0"/>
                <a:cs typeface="Times New Roman" panose="02020603050405020304" pitchFamily="18" charset="0"/>
              </a:rPr>
              <a:t>запас выходит на более высокий </a:t>
            </a:r>
            <a:r>
              <a:rPr lang="ru-RU" sz="2400" dirty="0" smtClean="0">
                <a:latin typeface="Times New Roman" panose="02020603050405020304" pitchFamily="18" charset="0"/>
                <a:cs typeface="Times New Roman" panose="02020603050405020304" pitchFamily="18" charset="0"/>
              </a:rPr>
              <a:t>уровень;</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дети </a:t>
            </a:r>
            <a:r>
              <a:rPr lang="ru-RU" sz="2400" dirty="0">
                <a:latin typeface="Times New Roman" panose="02020603050405020304" pitchFamily="18" charset="0"/>
                <a:cs typeface="Times New Roman" panose="02020603050405020304" pitchFamily="18" charset="0"/>
              </a:rPr>
              <a:t>преодолевают робость, застенчивость, учатся свободно держаться перед аудиторией</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53</a:t>
            </a:fld>
            <a:endParaRPr lang="ru-RU"/>
          </a:p>
        </p:txBody>
      </p:sp>
    </p:spTree>
    <p:extLst>
      <p:ext uri="{BB962C8B-B14F-4D97-AF65-F5344CB8AC3E}">
        <p14:creationId xmlns:p14="http://schemas.microsoft.com/office/powerpoint/2010/main" val="2326506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193899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Чем раньше будем учить детей рассказывать или пересказывать, используя метод мнемотехники, тем лучше подготовим их к школе, так как связная речь является важным показателем умственных способностей ребенка и готовности его к школьному обучению</a:t>
            </a:r>
            <a:r>
              <a:rPr lang="ru-RU" sz="2400" dirty="0" smtClean="0">
                <a:latin typeface="Times New Roman" panose="02020603050405020304" pitchFamily="18" charset="0"/>
                <a:cs typeface="Times New Roman" panose="02020603050405020304" pitchFamily="18" charset="0"/>
              </a:rPr>
              <a:t>.</a:t>
            </a:r>
          </a:p>
          <a:p>
            <a:pPr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54</a:t>
            </a:fld>
            <a:endParaRPr lang="ru-RU"/>
          </a:p>
        </p:txBody>
      </p:sp>
    </p:spTree>
    <p:extLst>
      <p:ext uri="{BB962C8B-B14F-4D97-AF65-F5344CB8AC3E}">
        <p14:creationId xmlns:p14="http://schemas.microsoft.com/office/powerpoint/2010/main" val="2104269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olidFill>
            <a:schemeClr val="accent2">
              <a:lumMod val="40000"/>
              <a:lumOff val="60000"/>
            </a:schemeClr>
          </a:solidFill>
        </p:spPr>
        <p:txBody>
          <a:bodyPr>
            <a:normAutofit lnSpcReduction="10000"/>
          </a:bodyPr>
          <a:lstStyle/>
          <a:p>
            <a:pPr marL="0" indent="0" algn="ctr">
              <a:buNone/>
            </a:pPr>
            <a:endParaRPr lang="ru-RU" sz="6000" dirty="0" smtClean="0">
              <a:latin typeface="Times New Roman" panose="02020603050405020304" pitchFamily="18" charset="0"/>
              <a:cs typeface="Times New Roman" panose="02020603050405020304" pitchFamily="18" charset="0"/>
            </a:endParaRPr>
          </a:p>
          <a:p>
            <a:pPr marL="0" indent="0" algn="ctr">
              <a:buNone/>
            </a:pPr>
            <a:r>
              <a:rPr lang="ru-RU" sz="6000" dirty="0">
                <a:latin typeface="Times New Roman" panose="02020603050405020304" pitchFamily="18" charset="0"/>
                <a:cs typeface="Times New Roman" panose="02020603050405020304" pitchFamily="18" charset="0"/>
              </a:rPr>
              <a:t>Использование приёмов ТРИЗ </a:t>
            </a:r>
            <a:endParaRPr lang="en-US" sz="6000" dirty="0" smtClean="0">
              <a:latin typeface="Times New Roman" panose="02020603050405020304" pitchFamily="18" charset="0"/>
              <a:cs typeface="Times New Roman" panose="02020603050405020304" pitchFamily="18" charset="0"/>
            </a:endParaRPr>
          </a:p>
          <a:p>
            <a:pPr marL="0" indent="0" algn="ctr">
              <a:buNone/>
            </a:pPr>
            <a:r>
              <a:rPr lang="ru-RU" sz="6000" dirty="0" smtClean="0">
                <a:latin typeface="Times New Roman" panose="02020603050405020304" pitchFamily="18" charset="0"/>
                <a:cs typeface="Times New Roman" panose="02020603050405020304" pitchFamily="18" charset="0"/>
              </a:rPr>
              <a:t>в </a:t>
            </a:r>
            <a:r>
              <a:rPr lang="ru-RU" sz="6000" dirty="0">
                <a:latin typeface="Times New Roman" panose="02020603050405020304" pitchFamily="18" charset="0"/>
                <a:cs typeface="Times New Roman" panose="02020603050405020304" pitchFamily="18" charset="0"/>
              </a:rPr>
              <a:t>развитии связной речи </a:t>
            </a:r>
            <a:endParaRPr lang="ru-RU" sz="6000" dirty="0" smtClean="0">
              <a:latin typeface="Times New Roman" panose="02020603050405020304" pitchFamily="18" charset="0"/>
              <a:cs typeface="Times New Roman" panose="02020603050405020304" pitchFamily="18" charset="0"/>
            </a:endParaRPr>
          </a:p>
          <a:p>
            <a:pPr marL="0" indent="0" algn="ctr">
              <a:buNone/>
            </a:pPr>
            <a:r>
              <a:rPr lang="ru-RU" sz="6000" dirty="0" smtClean="0">
                <a:latin typeface="Times New Roman" panose="02020603050405020304" pitchFamily="18" charset="0"/>
                <a:cs typeface="Times New Roman" panose="02020603050405020304" pitchFamily="18" charset="0"/>
              </a:rPr>
              <a:t>у дошкольников</a:t>
            </a:r>
            <a:endParaRPr lang="ru-RU" sz="5400" dirty="0">
              <a:latin typeface="Times New Roman" panose="02020603050405020304" pitchFamily="18" charset="0"/>
              <a:cs typeface="Times New Roman" panose="02020603050405020304" pitchFamily="18" charset="0"/>
            </a:endParaRPr>
          </a:p>
        </p:txBody>
      </p:sp>
      <p:pic>
        <p:nvPicPr>
          <p:cNvPr id="4" name="Picture 20" descr="https://arhivurokov.ru/kopilka/uploads/user_file_562265c7223c5/img_user_file_562265c7223c5_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566" r="24247"/>
          <a:stretch/>
        </p:blipFill>
        <p:spPr bwMode="auto">
          <a:xfrm>
            <a:off x="131126" y="2683945"/>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329243" y="2801213"/>
            <a:ext cx="1101974" cy="13196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2.bp.blogspot.com/-P9nsNYlGoh4/UxrSKcZpgwI/AAAAAAAA3Bk/9ZWyowpzA_0/s1600/0_5dc60_f937e00a_XX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63" r="7108"/>
          <a:stretch/>
        </p:blipFill>
        <p:spPr bwMode="auto">
          <a:xfrm>
            <a:off x="2522498" y="2754952"/>
            <a:ext cx="1188562" cy="13563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8268" y="2683945"/>
            <a:ext cx="1274980" cy="156079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02AC1BAA-3687-409F-AB11-4307A985DD9A}" type="slidenum">
              <a:rPr lang="ru-RU" smtClean="0"/>
              <a:t>55</a:t>
            </a:fld>
            <a:endParaRPr lang="ru-RU"/>
          </a:p>
        </p:txBody>
      </p:sp>
    </p:spTree>
    <p:extLst>
      <p:ext uri="{BB962C8B-B14F-4D97-AF65-F5344CB8AC3E}">
        <p14:creationId xmlns:p14="http://schemas.microsoft.com/office/powerpoint/2010/main" val="2687082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893647"/>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Обществу нужны люди интеллектуально смелые, самостоятельные, оригинально мыслящие, творческие, умеющие принимать нестандартные решения и не боящиеся этого.</a:t>
            </a:r>
          </a:p>
          <a:p>
            <a:pPr algn="just"/>
            <a:r>
              <a:rPr lang="ru-RU" sz="2400" dirty="0" smtClean="0">
                <a:latin typeface="Times New Roman" panose="02020603050405020304" pitchFamily="18" charset="0"/>
                <a:cs typeface="Times New Roman" panose="02020603050405020304" pitchFamily="18" charset="0"/>
              </a:rPr>
              <a:t>Дошкольное </a:t>
            </a:r>
            <a:r>
              <a:rPr lang="ru-RU" sz="2400" dirty="0">
                <a:latin typeface="Times New Roman" panose="02020603050405020304" pitchFamily="18" charset="0"/>
                <a:cs typeface="Times New Roman" panose="02020603050405020304" pitchFamily="18" charset="0"/>
              </a:rPr>
              <a:t>детство – это тот особый возраст, когда ребенок открывает для себя мир, когда происходят значительные изменения во всех сферах его психики </a:t>
            </a:r>
            <a:r>
              <a:rPr lang="ru-RU" sz="2400" dirty="0" smtClean="0">
                <a:latin typeface="Times New Roman" panose="02020603050405020304" pitchFamily="18" charset="0"/>
                <a:cs typeface="Times New Roman" panose="02020603050405020304" pitchFamily="18" charset="0"/>
              </a:rPr>
              <a:t>(когнитивной</a:t>
            </a:r>
            <a:r>
              <a:rPr lang="ru-RU" sz="2400" dirty="0">
                <a:latin typeface="Times New Roman" panose="02020603050405020304" pitchFamily="18" charset="0"/>
                <a:cs typeface="Times New Roman" panose="02020603050405020304" pitchFamily="18" charset="0"/>
              </a:rPr>
              <a:t>, эмоциональной, волевой) и которые проявляются в различных видах деятельности: коммуникативной, познавательной, преобразующей. Это возраст, когда появляется способность к творческому решению проблем, возникающих в той или иной ситуации жизни ребенка (креативность). Умелое использование приемов и методов ТРИЗ (теории решения изобретательских задач) успешно помогает развить у дошкольников изобретательскую смекалку, творческое воображение, диалектическое мышление.</a:t>
            </a:r>
          </a:p>
        </p:txBody>
      </p:sp>
      <p:sp>
        <p:nvSpPr>
          <p:cNvPr id="3" name="Номер слайда 2"/>
          <p:cNvSpPr>
            <a:spLocks noGrp="1"/>
          </p:cNvSpPr>
          <p:nvPr>
            <p:ph type="sldNum" sz="quarter" idx="12"/>
          </p:nvPr>
        </p:nvSpPr>
        <p:spPr/>
        <p:txBody>
          <a:bodyPr/>
          <a:lstStyle/>
          <a:p>
            <a:fld id="{02AC1BAA-3687-409F-AB11-4307A985DD9A}" type="slidenum">
              <a:rPr lang="ru-RU" smtClean="0"/>
              <a:t>56</a:t>
            </a:fld>
            <a:endParaRPr lang="ru-RU"/>
          </a:p>
        </p:txBody>
      </p:sp>
    </p:spTree>
    <p:extLst>
      <p:ext uri="{BB962C8B-B14F-4D97-AF65-F5344CB8AC3E}">
        <p14:creationId xmlns:p14="http://schemas.microsoft.com/office/powerpoint/2010/main" val="2481838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18835" y="656592"/>
            <a:ext cx="9996407" cy="5262979"/>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Основными </a:t>
            </a:r>
            <a:r>
              <a:rPr lang="ru-RU" sz="2400" dirty="0">
                <a:latin typeface="Times New Roman" panose="02020603050405020304" pitchFamily="18" charset="0"/>
                <a:cs typeface="Times New Roman" panose="02020603050405020304" pitchFamily="18" charset="0"/>
              </a:rPr>
              <a:t>целями ТРИЗ-образования для дошкольников являются: формирование связной речи на основе активизации творческого мышления для продуктивной познавательной, исследовательской и изобретательской деятельности; развитие </a:t>
            </a:r>
            <a:r>
              <a:rPr lang="ru-RU" sz="2400" dirty="0" smtClean="0">
                <a:latin typeface="Times New Roman" panose="02020603050405020304" pitchFamily="18" charset="0"/>
                <a:cs typeface="Times New Roman" panose="02020603050405020304" pitchFamily="18" charset="0"/>
              </a:rPr>
              <a:t>творческих </a:t>
            </a:r>
            <a:r>
              <a:rPr lang="ru-RU" sz="2400" dirty="0">
                <a:latin typeface="Times New Roman" panose="02020603050405020304" pitchFamily="18" charset="0"/>
                <a:cs typeface="Times New Roman" panose="02020603050405020304" pitchFamily="18" charset="0"/>
              </a:rPr>
              <a:t>способностей; формирование качеств творческой личности.</a:t>
            </a:r>
          </a:p>
          <a:p>
            <a:pPr algn="just"/>
            <a:endParaRPr lang="ru-RU" sz="2400" dirty="0">
              <a:latin typeface="Times New Roman" panose="02020603050405020304" pitchFamily="18" charset="0"/>
              <a:cs typeface="Times New Roman" panose="02020603050405020304" pitchFamily="18" charset="0"/>
            </a:endParaRPr>
          </a:p>
          <a:p>
            <a:pPr algn="ctr"/>
            <a:r>
              <a:rPr lang="ru-RU" sz="2400" b="1" i="1" dirty="0" smtClean="0">
                <a:latin typeface="Times New Roman" panose="02020603050405020304" pitchFamily="18" charset="0"/>
                <a:cs typeface="Times New Roman" panose="02020603050405020304" pitchFamily="18" charset="0"/>
              </a:rPr>
              <a:t>Достижению </a:t>
            </a:r>
            <a:r>
              <a:rPr lang="ru-RU" sz="2400" b="1" i="1" dirty="0">
                <a:latin typeface="Times New Roman" panose="02020603050405020304" pitchFamily="18" charset="0"/>
                <a:cs typeface="Times New Roman" panose="02020603050405020304" pitchFamily="18" charset="0"/>
              </a:rPr>
              <a:t>этих целей способствует решение следующих задач:</a:t>
            </a:r>
          </a:p>
          <a:p>
            <a:pPr marL="342900" indent="-342900" algn="just">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Осуществление системного подхода в ознакомлении детей с человеком и миром, формирование системного мышления. Придание занятиям комплексного </a:t>
            </a:r>
            <a:r>
              <a:rPr lang="ru-RU" sz="2400" dirty="0" smtClean="0">
                <a:latin typeface="Times New Roman" panose="02020603050405020304" pitchFamily="18" charset="0"/>
                <a:cs typeface="Times New Roman" panose="02020603050405020304" pitchFamily="18" charset="0"/>
              </a:rPr>
              <a:t>характера.</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Воспитание </a:t>
            </a:r>
            <a:r>
              <a:rPr lang="ru-RU" sz="2400" dirty="0">
                <a:latin typeface="Times New Roman" panose="02020603050405020304" pitchFamily="18" charset="0"/>
                <a:cs typeface="Times New Roman" panose="02020603050405020304" pitchFamily="18" charset="0"/>
              </a:rPr>
              <a:t>интереса к собственным открытиям через поисковую и исследовательскую </a:t>
            </a:r>
            <a:r>
              <a:rPr lang="ru-RU" sz="2400" dirty="0" smtClean="0">
                <a:latin typeface="Times New Roman" panose="02020603050405020304" pitchFamily="18" charset="0"/>
                <a:cs typeface="Times New Roman" panose="02020603050405020304" pitchFamily="18" charset="0"/>
              </a:rPr>
              <a:t>деятельность.</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Развитие </a:t>
            </a:r>
            <a:r>
              <a:rPr lang="ru-RU" sz="2400" dirty="0">
                <a:latin typeface="Times New Roman" panose="02020603050405020304" pitchFamily="18" charset="0"/>
                <a:cs typeface="Times New Roman" panose="02020603050405020304" pitchFamily="18" charset="0"/>
              </a:rPr>
              <a:t>творчества, воображения в разнообразной продуктивной деятельности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57</a:t>
            </a:fld>
            <a:endParaRPr lang="ru-RU"/>
          </a:p>
        </p:txBody>
      </p:sp>
    </p:spTree>
    <p:extLst>
      <p:ext uri="{BB962C8B-B14F-4D97-AF65-F5344CB8AC3E}">
        <p14:creationId xmlns:p14="http://schemas.microsoft.com/office/powerpoint/2010/main" val="4094365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 В основе ТРИЗ-технологий лежат три принципа</a:t>
            </a:r>
            <a:r>
              <a:rPr lang="ru-RU" sz="2400" b="1" dirty="0" smtClean="0">
                <a:latin typeface="Times New Roman" panose="02020603050405020304" pitchFamily="18" charset="0"/>
                <a:cs typeface="Times New Roman" panose="02020603050405020304" pitchFamily="18" charset="0"/>
              </a:rPr>
              <a:t>:</a:t>
            </a:r>
          </a:p>
          <a:p>
            <a:pPr algn="ctr"/>
            <a:endParaRPr lang="ru-RU" sz="2400" b="1"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1. Принцип объективности законов развития систем – строение, функционирование и смена поколений систем подчиняется объективным законам.</a:t>
            </a:r>
          </a:p>
          <a:p>
            <a:pPr algn="just"/>
            <a:r>
              <a:rPr lang="ru-RU" sz="2400" dirty="0">
                <a:latin typeface="Times New Roman" panose="02020603050405020304" pitchFamily="18" charset="0"/>
                <a:cs typeface="Times New Roman" panose="02020603050405020304" pitchFamily="18" charset="0"/>
              </a:rPr>
              <a:t>2. Принцип противоречия – под воздействием внешних и внутренних факторов возникают, обостряются и разрешаются противоречия.</a:t>
            </a:r>
          </a:p>
          <a:p>
            <a:pPr algn="just"/>
            <a:r>
              <a:rPr lang="ru-RU" sz="2400" dirty="0">
                <a:latin typeface="Times New Roman" panose="02020603050405020304" pitchFamily="18" charset="0"/>
                <a:cs typeface="Times New Roman" panose="02020603050405020304" pitchFamily="18" charset="0"/>
              </a:rPr>
              <a:t>3. Принцип конкретности – каждый класс систем, как и отдельные представители внутри этого класса, имеют свои особенности. Эти особенности определяются внутренними и внешними ресурсами </a:t>
            </a:r>
          </a:p>
        </p:txBody>
      </p:sp>
      <p:sp>
        <p:nvSpPr>
          <p:cNvPr id="3" name="Номер слайда 2"/>
          <p:cNvSpPr>
            <a:spLocks noGrp="1"/>
          </p:cNvSpPr>
          <p:nvPr>
            <p:ph type="sldNum" sz="quarter" idx="12"/>
          </p:nvPr>
        </p:nvSpPr>
        <p:spPr/>
        <p:txBody>
          <a:bodyPr/>
          <a:lstStyle/>
          <a:p>
            <a:fld id="{02AC1BAA-3687-409F-AB11-4307A985DD9A}" type="slidenum">
              <a:rPr lang="ru-RU" smtClean="0"/>
              <a:t>58</a:t>
            </a:fld>
            <a:endParaRPr lang="ru-RU"/>
          </a:p>
        </p:txBody>
      </p:sp>
    </p:spTree>
    <p:extLst>
      <p:ext uri="{BB962C8B-B14F-4D97-AF65-F5344CB8AC3E}">
        <p14:creationId xmlns:p14="http://schemas.microsoft.com/office/powerpoint/2010/main" val="22684695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524315"/>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Основным рабочим механизмом ТРИЗ служит алгоритм решения изобретательских задач. </a:t>
            </a:r>
            <a:r>
              <a:rPr lang="ru-RU" sz="2400" b="1" dirty="0">
                <a:latin typeface="Times New Roman" panose="02020603050405020304" pitchFamily="18" charset="0"/>
                <a:cs typeface="Times New Roman" panose="02020603050405020304" pitchFamily="18" charset="0"/>
              </a:rPr>
              <a:t>Овладев алгоритмом, решение любых задач идет планомерно, по четким логическим этапам: </a:t>
            </a:r>
          </a:p>
          <a:p>
            <a:pPr algn="just"/>
            <a:r>
              <a:rPr lang="ru-RU" sz="2400" dirty="0">
                <a:latin typeface="Times New Roman" panose="02020603050405020304" pitchFamily="18" charset="0"/>
                <a:cs typeface="Times New Roman" panose="02020603050405020304" pitchFamily="18" charset="0"/>
              </a:rPr>
              <a:t>1. Сообщение необходимых знаний.</a:t>
            </a:r>
          </a:p>
          <a:p>
            <a:pPr algn="just"/>
            <a:r>
              <a:rPr lang="ru-RU" sz="2400" dirty="0">
                <a:latin typeface="Times New Roman" panose="02020603050405020304" pitchFamily="18" charset="0"/>
                <a:cs typeface="Times New Roman" panose="02020603050405020304" pitchFamily="18" charset="0"/>
              </a:rPr>
              <a:t>2. Формирование умений на репродуктивном уровне:</a:t>
            </a:r>
          </a:p>
          <a:p>
            <a:pPr algn="just"/>
            <a:r>
              <a:rPr lang="ru-RU" sz="2400" dirty="0">
                <a:latin typeface="Times New Roman" panose="02020603050405020304" pitchFamily="18" charset="0"/>
                <a:cs typeface="Times New Roman" panose="02020603050405020304" pitchFamily="18" charset="0"/>
              </a:rPr>
              <a:t>– демонстрация деятельности в целом и по элементам;</a:t>
            </a:r>
          </a:p>
          <a:p>
            <a:pPr algn="just"/>
            <a:r>
              <a:rPr lang="ru-RU" sz="2400" dirty="0">
                <a:latin typeface="Times New Roman" panose="02020603050405020304" pitchFamily="18" charset="0"/>
                <a:cs typeface="Times New Roman" panose="02020603050405020304" pitchFamily="18" charset="0"/>
              </a:rPr>
              <a:t>– организация отработки умений в упрощенных условиях;</a:t>
            </a:r>
          </a:p>
          <a:p>
            <a:pPr algn="just"/>
            <a:r>
              <a:rPr lang="ru-RU" sz="2400" dirty="0">
                <a:latin typeface="Times New Roman" panose="02020603050405020304" pitchFamily="18" charset="0"/>
                <a:cs typeface="Times New Roman" panose="02020603050405020304" pitchFamily="18" charset="0"/>
              </a:rPr>
              <a:t>– организация самостоятельной практики с непрерывной обратной связью ребенка с педагогом.</a:t>
            </a:r>
          </a:p>
          <a:p>
            <a:pPr algn="just"/>
            <a:r>
              <a:rPr lang="ru-RU" sz="2400" dirty="0">
                <a:latin typeface="Times New Roman" panose="02020603050405020304" pitchFamily="18" charset="0"/>
                <a:cs typeface="Times New Roman" panose="02020603050405020304" pitchFamily="18" charset="0"/>
              </a:rPr>
              <a:t>3. Переход к поисковой (продуктивной) фазе:</a:t>
            </a:r>
          </a:p>
          <a:p>
            <a:pPr algn="just"/>
            <a:r>
              <a:rPr lang="ru-RU" sz="2400" dirty="0">
                <a:latin typeface="Times New Roman" panose="02020603050405020304" pitchFamily="18" charset="0"/>
                <a:cs typeface="Times New Roman" panose="02020603050405020304" pitchFamily="18" charset="0"/>
              </a:rPr>
              <a:t>– организация проблемных ситуаций – решение конкретных задач;</a:t>
            </a:r>
          </a:p>
          <a:p>
            <a:pPr algn="just"/>
            <a:r>
              <a:rPr lang="ru-RU" sz="2400" dirty="0">
                <a:latin typeface="Times New Roman" panose="02020603050405020304" pitchFamily="18" charset="0"/>
                <a:cs typeface="Times New Roman" panose="02020603050405020304" pitchFamily="18" charset="0"/>
              </a:rPr>
              <a:t>– обязательный анализ своей деятельности</a:t>
            </a:r>
          </a:p>
        </p:txBody>
      </p:sp>
      <p:sp>
        <p:nvSpPr>
          <p:cNvPr id="3" name="Номер слайда 2"/>
          <p:cNvSpPr>
            <a:spLocks noGrp="1"/>
          </p:cNvSpPr>
          <p:nvPr>
            <p:ph type="sldNum" sz="quarter" idx="12"/>
          </p:nvPr>
        </p:nvSpPr>
        <p:spPr/>
        <p:txBody>
          <a:bodyPr/>
          <a:lstStyle/>
          <a:p>
            <a:fld id="{02AC1BAA-3687-409F-AB11-4307A985DD9A}" type="slidenum">
              <a:rPr lang="ru-RU" smtClean="0"/>
              <a:t>59</a:t>
            </a:fld>
            <a:endParaRPr lang="ru-RU"/>
          </a:p>
        </p:txBody>
      </p:sp>
    </p:spTree>
    <p:extLst>
      <p:ext uri="{BB962C8B-B14F-4D97-AF65-F5344CB8AC3E}">
        <p14:creationId xmlns:p14="http://schemas.microsoft.com/office/powerpoint/2010/main" val="4034396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524315"/>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Для диалога характерны: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разговорная </a:t>
            </a:r>
            <a:r>
              <a:rPr lang="ru-RU" sz="2400" dirty="0">
                <a:latin typeface="Times New Roman" panose="02020603050405020304" pitchFamily="18" charset="0"/>
                <a:cs typeface="Times New Roman" panose="02020603050405020304" pitchFamily="18" charset="0"/>
              </a:rPr>
              <a:t>лексика и фразеология;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краткость</a:t>
            </a:r>
            <a:r>
              <a:rPr lang="ru-RU" sz="2400" dirty="0">
                <a:latin typeface="Times New Roman" panose="02020603050405020304" pitchFamily="18" charset="0"/>
                <a:cs typeface="Times New Roman" panose="02020603050405020304" pitchFamily="18" charset="0"/>
              </a:rPr>
              <a:t>, недоговоренность, обрывистость;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простые </a:t>
            </a:r>
            <a:r>
              <a:rPr lang="ru-RU" sz="2400" dirty="0">
                <a:latin typeface="Times New Roman" panose="02020603050405020304" pitchFamily="18" charset="0"/>
                <a:cs typeface="Times New Roman" panose="02020603050405020304" pitchFamily="18" charset="0"/>
              </a:rPr>
              <a:t>и сложные бессоюзные предложения;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кратковременное </a:t>
            </a:r>
            <a:r>
              <a:rPr lang="ru-RU" sz="2400" dirty="0">
                <a:latin typeface="Times New Roman" panose="02020603050405020304" pitchFamily="18" charset="0"/>
                <a:cs typeface="Times New Roman" panose="02020603050405020304" pitchFamily="18" charset="0"/>
              </a:rPr>
              <a:t>предварительное обдумывание.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Связность </a:t>
            </a:r>
            <a:r>
              <a:rPr lang="ru-RU" sz="2400" dirty="0">
                <a:latin typeface="Times New Roman" panose="02020603050405020304" pitchFamily="18" charset="0"/>
                <a:cs typeface="Times New Roman" panose="02020603050405020304" pitchFamily="18" charset="0"/>
              </a:rPr>
              <a:t>диалога обеспечивается двумя собеседниками. Диалогическая речь отличается непроизвольностью, реактивностью. Очень важно отметить, что для диалога типично использование шаблонов и клише, речевых стереотипов, устойчивых формул общения, привычных, часто употребляемых и как бы прикрепленных к определенным бытовым положениям и темам разговора (Л. П. </a:t>
            </a:r>
            <a:r>
              <a:rPr lang="ru-RU" sz="2400" dirty="0" err="1">
                <a:latin typeface="Times New Roman" panose="02020603050405020304" pitchFamily="18" charset="0"/>
                <a:cs typeface="Times New Roman" panose="02020603050405020304" pitchFamily="18" charset="0"/>
              </a:rPr>
              <a:t>Якубинский</a:t>
            </a:r>
            <a:r>
              <a:rPr lang="ru-RU" sz="2400" dirty="0">
                <a:latin typeface="Times New Roman" panose="02020603050405020304" pitchFamily="18" charset="0"/>
                <a:cs typeface="Times New Roman" panose="02020603050405020304" pitchFamily="18" charset="0"/>
              </a:rPr>
              <a:t>). Речевые клише облегчают ведение диалога.</a:t>
            </a:r>
          </a:p>
        </p:txBody>
      </p:sp>
      <p:sp>
        <p:nvSpPr>
          <p:cNvPr id="3" name="Номер слайда 2"/>
          <p:cNvSpPr>
            <a:spLocks noGrp="1"/>
          </p:cNvSpPr>
          <p:nvPr>
            <p:ph type="sldNum" sz="quarter" idx="12"/>
          </p:nvPr>
        </p:nvSpPr>
        <p:spPr/>
        <p:txBody>
          <a:bodyPr/>
          <a:lstStyle/>
          <a:p>
            <a:fld id="{02AC1BAA-3687-409F-AB11-4307A985DD9A}" type="slidenum">
              <a:rPr lang="ru-RU" smtClean="0"/>
              <a:t>6</a:t>
            </a:fld>
            <a:endParaRPr lang="ru-RU"/>
          </a:p>
        </p:txBody>
      </p:sp>
    </p:spTree>
    <p:extLst>
      <p:ext uri="{BB962C8B-B14F-4D97-AF65-F5344CB8AC3E}">
        <p14:creationId xmlns:p14="http://schemas.microsoft.com/office/powerpoint/2010/main" val="3987886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44241" y="1146993"/>
            <a:ext cx="9996407" cy="1569660"/>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Алгоритм решения изобретательских задач</a:t>
            </a:r>
          </a:p>
          <a:p>
            <a:pPr algn="just"/>
            <a:endParaRPr lang="ru-RU" sz="2400" dirty="0" smtClean="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60</a:t>
            </a:fld>
            <a:endParaRPr lang="ru-RU"/>
          </a:p>
        </p:txBody>
      </p:sp>
      <p:pic>
        <p:nvPicPr>
          <p:cNvPr id="4" name="Рисунок 3"/>
          <p:cNvPicPr>
            <a:picLocks noChangeAspect="1"/>
          </p:cNvPicPr>
          <p:nvPr/>
        </p:nvPicPr>
        <p:blipFill>
          <a:blip r:embed="rId6"/>
          <a:stretch>
            <a:fillRect/>
          </a:stretch>
        </p:blipFill>
        <p:spPr>
          <a:xfrm>
            <a:off x="1988819" y="2313082"/>
            <a:ext cx="8995411" cy="16659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9156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Основным средством работы с детьми является педагогический поиск. Педагог не должен давать готовые знания, раскрывать перед ним истину, он должен учить ее находить. Если ребенок задает вопрос, не надо тут же давать готовый ответ. Наоборот, надо спросить его, что он сам об этом думает. Пригласить его к рассуждению. И наводящими вопросами подвести к тому, чтобы ребенок сам нашел ответ. Если же не задает вопроса, тогда педагог должен указать противоречие. Тем самым он ставит ребенка в ситуацию, когда нужно найти ответ, т.е. в какой – то мере повторить исторический путь познания и преобразования предмета или явления.</a:t>
            </a:r>
          </a:p>
        </p:txBody>
      </p:sp>
      <p:sp>
        <p:nvSpPr>
          <p:cNvPr id="3" name="Номер слайда 2"/>
          <p:cNvSpPr>
            <a:spLocks noGrp="1"/>
          </p:cNvSpPr>
          <p:nvPr>
            <p:ph type="sldNum" sz="quarter" idx="12"/>
          </p:nvPr>
        </p:nvSpPr>
        <p:spPr/>
        <p:txBody>
          <a:bodyPr/>
          <a:lstStyle/>
          <a:p>
            <a:fld id="{02AC1BAA-3687-409F-AB11-4307A985DD9A}" type="slidenum">
              <a:rPr lang="ru-RU" smtClean="0"/>
              <a:t>61</a:t>
            </a:fld>
            <a:endParaRPr lang="ru-RU"/>
          </a:p>
        </p:txBody>
      </p:sp>
    </p:spTree>
    <p:extLst>
      <p:ext uri="{BB962C8B-B14F-4D97-AF65-F5344CB8AC3E}">
        <p14:creationId xmlns:p14="http://schemas.microsoft.com/office/powerpoint/2010/main" val="1282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При решении </a:t>
            </a:r>
            <a:r>
              <a:rPr lang="ru-RU" sz="2400" b="1" dirty="0" err="1">
                <a:latin typeface="Times New Roman" panose="02020603050405020304" pitchFamily="18" charset="0"/>
                <a:cs typeface="Times New Roman" panose="02020603050405020304" pitchFamily="18" charset="0"/>
              </a:rPr>
              <a:t>триз</a:t>
            </a:r>
            <a:r>
              <a:rPr lang="ru-RU" sz="2400" b="1" dirty="0">
                <a:latin typeface="Times New Roman" panose="02020603050405020304" pitchFamily="18" charset="0"/>
                <a:cs typeface="Times New Roman" panose="02020603050405020304" pitchFamily="18" charset="0"/>
              </a:rPr>
              <a:t>-задач используются следующие приемы:</a:t>
            </a:r>
          </a:p>
          <a:p>
            <a:pPr algn="just"/>
            <a:r>
              <a:rPr lang="ru-RU" sz="2400" dirty="0">
                <a:latin typeface="Times New Roman" panose="02020603050405020304" pitchFamily="18" charset="0"/>
                <a:cs typeface="Times New Roman" panose="02020603050405020304" pitchFamily="18" charset="0"/>
              </a:rPr>
              <a:t>– графическая аналогия – умение обозначать каким-либо символом реальный образ или несколько образов, выделив из них общие признаки;</a:t>
            </a:r>
          </a:p>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эмпатия</a:t>
            </a:r>
            <a:r>
              <a:rPr lang="ru-RU" sz="2400" dirty="0">
                <a:latin typeface="Times New Roman" panose="02020603050405020304" pitchFamily="18" charset="0"/>
                <a:cs typeface="Times New Roman" panose="02020603050405020304" pitchFamily="18" charset="0"/>
              </a:rPr>
              <a:t> – отождествление себя с рассматриваемым или отождествляемым предметом, вхождение в роль кого-либо или чего-либо;</a:t>
            </a:r>
          </a:p>
          <a:p>
            <a:pPr algn="just"/>
            <a:r>
              <a:rPr lang="ru-RU" sz="2400" dirty="0">
                <a:latin typeface="Times New Roman" panose="02020603050405020304" pitchFamily="18" charset="0"/>
                <a:cs typeface="Times New Roman" panose="02020603050405020304" pitchFamily="18" charset="0"/>
              </a:rPr>
              <a:t>– мозговой штурм – умение давать большое количество идей в рамках заданной темы и выбор оригинального решения задачи;</a:t>
            </a:r>
          </a:p>
          <a:p>
            <a:pPr algn="just"/>
            <a:r>
              <a:rPr lang="ru-RU" sz="2400" dirty="0">
                <a:latin typeface="Times New Roman" panose="02020603050405020304" pitchFamily="18" charset="0"/>
                <a:cs typeface="Times New Roman" panose="02020603050405020304" pitchFamily="18" charset="0"/>
              </a:rPr>
              <a:t>– морфологический анализ – умение давать разные варианты ответов в рамках двух показателей, производить оценку идей и детализировать удачные</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62</a:t>
            </a:fld>
            <a:endParaRPr lang="ru-RU"/>
          </a:p>
        </p:txBody>
      </p:sp>
    </p:spTree>
    <p:extLst>
      <p:ext uri="{BB962C8B-B14F-4D97-AF65-F5344CB8AC3E}">
        <p14:creationId xmlns:p14="http://schemas.microsoft.com/office/powerpoint/2010/main" val="13156457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При решении </a:t>
            </a:r>
            <a:r>
              <a:rPr lang="ru-RU" sz="2400" b="1" dirty="0" err="1">
                <a:latin typeface="Times New Roman" panose="02020603050405020304" pitchFamily="18" charset="0"/>
                <a:cs typeface="Times New Roman" panose="02020603050405020304" pitchFamily="18" charset="0"/>
              </a:rPr>
              <a:t>триз</a:t>
            </a:r>
            <a:r>
              <a:rPr lang="ru-RU" sz="2400" b="1" dirty="0">
                <a:latin typeface="Times New Roman" panose="02020603050405020304" pitchFamily="18" charset="0"/>
                <a:cs typeface="Times New Roman" panose="02020603050405020304" pitchFamily="18" charset="0"/>
              </a:rPr>
              <a:t>-задач используются следующие приемы:</a:t>
            </a:r>
          </a:p>
          <a:p>
            <a:pPr algn="just"/>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каталог – умение связывать в единую сюжетную линию наугад выбранных героев и их действия;</a:t>
            </a:r>
          </a:p>
          <a:p>
            <a:pPr algn="just"/>
            <a:r>
              <a:rPr lang="ru-RU" sz="2400" dirty="0">
                <a:latin typeface="Times New Roman" panose="02020603050405020304" pitchFamily="18" charset="0"/>
                <a:cs typeface="Times New Roman" panose="02020603050405020304" pitchFamily="18" charset="0"/>
              </a:rPr>
              <a:t>– приемы типового фантазирования – умение делать фантастические преобразования как самого объекта, его свойств, составляющих, так и места функционирования, обитания с помощью приемов, заданных педагогом;</a:t>
            </a:r>
          </a:p>
          <a:p>
            <a:pPr algn="just"/>
            <a:r>
              <a:rPr lang="ru-RU" sz="2400" dirty="0">
                <a:latin typeface="Times New Roman" panose="02020603050405020304" pitchFamily="18" charset="0"/>
                <a:cs typeface="Times New Roman" panose="02020603050405020304" pitchFamily="18" charset="0"/>
              </a:rPr>
              <a:t>– метод фокальных объектов (МФО) – подбор нетипичных свойств предмету, представление их и объяснение практического назначения нетипичных свойств.</a:t>
            </a:r>
          </a:p>
        </p:txBody>
      </p:sp>
      <p:sp>
        <p:nvSpPr>
          <p:cNvPr id="3" name="Номер слайда 2"/>
          <p:cNvSpPr>
            <a:spLocks noGrp="1"/>
          </p:cNvSpPr>
          <p:nvPr>
            <p:ph type="sldNum" sz="quarter" idx="12"/>
          </p:nvPr>
        </p:nvSpPr>
        <p:spPr/>
        <p:txBody>
          <a:bodyPr/>
          <a:lstStyle/>
          <a:p>
            <a:fld id="{02AC1BAA-3687-409F-AB11-4307A985DD9A}" type="slidenum">
              <a:rPr lang="ru-RU" smtClean="0"/>
              <a:t>63</a:t>
            </a:fld>
            <a:endParaRPr lang="ru-RU"/>
          </a:p>
        </p:txBody>
      </p:sp>
    </p:spTree>
    <p:extLst>
      <p:ext uri="{BB962C8B-B14F-4D97-AF65-F5344CB8AC3E}">
        <p14:creationId xmlns:p14="http://schemas.microsoft.com/office/powerpoint/2010/main" val="3287231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154984"/>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Основным </a:t>
            </a:r>
            <a:r>
              <a:rPr lang="ru-RU" sz="2400" dirty="0">
                <a:latin typeface="Times New Roman" panose="02020603050405020304" pitchFamily="18" charset="0"/>
                <a:cs typeface="Times New Roman" panose="02020603050405020304" pitchFamily="18" charset="0"/>
              </a:rPr>
              <a:t>средством работы с детьми является педагогический поиск. Педагог не должен давать готовые знания, раскрывать перед ним истину, он должен учить ее находить. Если ребенок задает вопрос, не надо тут же давать готовый ответ. Наоборот, надо спросить его, что он сам об этом думает. Пригласить его к рассуждению. И наводящими вопросами подвести к тому, чтобы ребенок сам нашел ответ. Если же не задает вопроса, тогда педагог должен указать противоречие. Тем самым он ставит ребенка в ситуацию, когда нужно найти ответ, т.е. в какой – то мере повторить исторический путь познания и преобразования предмета или явления.</a:t>
            </a:r>
          </a:p>
          <a:p>
            <a:pPr algn="just"/>
            <a:r>
              <a:rPr lang="ru-RU" sz="2400" dirty="0" smtClean="0">
                <a:latin typeface="Times New Roman" panose="02020603050405020304" pitchFamily="18" charset="0"/>
                <a:cs typeface="Times New Roman" panose="02020603050405020304" pitchFamily="18" charset="0"/>
              </a:rPr>
              <a:t>Рассмотрим </a:t>
            </a:r>
            <a:r>
              <a:rPr lang="ru-RU" sz="2400" dirty="0">
                <a:latin typeface="Times New Roman" panose="02020603050405020304" pitchFamily="18" charset="0"/>
                <a:cs typeface="Times New Roman" panose="02020603050405020304" pitchFamily="18" charset="0"/>
              </a:rPr>
              <a:t>этапы работы.</a:t>
            </a:r>
          </a:p>
        </p:txBody>
      </p:sp>
      <p:sp>
        <p:nvSpPr>
          <p:cNvPr id="3" name="Номер слайда 2"/>
          <p:cNvSpPr>
            <a:spLocks noGrp="1"/>
          </p:cNvSpPr>
          <p:nvPr>
            <p:ph type="sldNum" sz="quarter" idx="12"/>
          </p:nvPr>
        </p:nvSpPr>
        <p:spPr/>
        <p:txBody>
          <a:bodyPr/>
          <a:lstStyle/>
          <a:p>
            <a:fld id="{02AC1BAA-3687-409F-AB11-4307A985DD9A}" type="slidenum">
              <a:rPr lang="ru-RU" smtClean="0"/>
              <a:t>64</a:t>
            </a:fld>
            <a:endParaRPr lang="ru-RU"/>
          </a:p>
        </p:txBody>
      </p:sp>
    </p:spTree>
    <p:extLst>
      <p:ext uri="{BB962C8B-B14F-4D97-AF65-F5344CB8AC3E}">
        <p14:creationId xmlns:p14="http://schemas.microsoft.com/office/powerpoint/2010/main" val="1281855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65330" y="609887"/>
            <a:ext cx="9996407" cy="5632311"/>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На </a:t>
            </a:r>
            <a:r>
              <a:rPr lang="ru-RU" sz="2400" b="1" dirty="0">
                <a:latin typeface="Times New Roman" panose="02020603050405020304" pitchFamily="18" charset="0"/>
                <a:cs typeface="Times New Roman" panose="02020603050405020304" pitchFamily="18" charset="0"/>
              </a:rPr>
              <a:t>первом этапе </a:t>
            </a:r>
            <a:r>
              <a:rPr lang="ru-RU" sz="2400" dirty="0">
                <a:latin typeface="Times New Roman" panose="02020603050405020304" pitchFamily="18" charset="0"/>
                <a:cs typeface="Times New Roman" panose="02020603050405020304" pitchFamily="18" charset="0"/>
              </a:rPr>
              <a:t>дети знакомятся с каждым компонентом в отдельности в игровой форме. Это помогает увидеть в окружающей действительности противоречия и научить их формулировать. Можно применить следующие игры:</a:t>
            </a:r>
          </a:p>
          <a:p>
            <a:pPr algn="just"/>
            <a:r>
              <a:rPr lang="ru-RU" sz="2400" b="1" i="1" dirty="0">
                <a:latin typeface="Times New Roman" panose="02020603050405020304" pitchFamily="18" charset="0"/>
                <a:cs typeface="Times New Roman" panose="02020603050405020304" pitchFamily="18" charset="0"/>
              </a:rPr>
              <a:t>Игра “Да-</a:t>
            </a:r>
            <a:r>
              <a:rPr lang="ru-RU" sz="2400" b="1" i="1" dirty="0" err="1">
                <a:latin typeface="Times New Roman" panose="02020603050405020304" pitchFamily="18" charset="0"/>
                <a:cs typeface="Times New Roman" panose="02020603050405020304" pitchFamily="18" charset="0"/>
              </a:rPr>
              <a:t>Нетки</a:t>
            </a:r>
            <a:r>
              <a:rPr lang="ru-RU" sz="2400" b="1" i="1" dirty="0">
                <a:latin typeface="Times New Roman" panose="02020603050405020304" pitchFamily="18" charset="0"/>
                <a:cs typeface="Times New Roman" panose="02020603050405020304" pitchFamily="18" charset="0"/>
              </a:rPr>
              <a:t>” или “Угадай, что я </a:t>
            </a:r>
            <a:r>
              <a:rPr lang="ru-RU" sz="2400" b="1" i="1" dirty="0" smtClean="0">
                <a:latin typeface="Times New Roman" panose="02020603050405020304" pitchFamily="18" charset="0"/>
                <a:cs typeface="Times New Roman" panose="02020603050405020304" pitchFamily="18" charset="0"/>
              </a:rPr>
              <a:t>загадала”. </a:t>
            </a:r>
            <a:r>
              <a:rPr lang="ru-RU" sz="2400" dirty="0" smtClean="0">
                <a:latin typeface="Times New Roman" panose="02020603050405020304" pitchFamily="18" charset="0"/>
                <a:cs typeface="Times New Roman" panose="02020603050405020304" pitchFamily="18" charset="0"/>
              </a:rPr>
              <a:t>Например</a:t>
            </a:r>
            <a:r>
              <a:rPr lang="ru-RU" sz="2400" dirty="0">
                <a:latin typeface="Times New Roman" panose="02020603050405020304" pitchFamily="18" charset="0"/>
                <a:cs typeface="Times New Roman" panose="02020603050405020304" pitchFamily="18" charset="0"/>
              </a:rPr>
              <a:t>: воспитатель загадывает слово “Слон”, дети задают вопросы (Это живое? Это растение? Это животное? Оно большое? Оно живет в жарких странах? Это слон?), воспитатель отвечает только “ да” или “нет”, пока дети не угадают задуманное.</a:t>
            </a:r>
          </a:p>
          <a:p>
            <a:pPr algn="just"/>
            <a:r>
              <a:rPr lang="ru-RU" sz="2400" dirty="0" smtClean="0">
                <a:latin typeface="Times New Roman" panose="02020603050405020304" pitchFamily="18" charset="0"/>
                <a:cs typeface="Times New Roman" panose="02020603050405020304" pitchFamily="18" charset="0"/>
              </a:rPr>
              <a:t>Когда </a:t>
            </a:r>
            <a:r>
              <a:rPr lang="ru-RU" sz="2400" dirty="0">
                <a:latin typeface="Times New Roman" panose="02020603050405020304" pitchFamily="18" charset="0"/>
                <a:cs typeface="Times New Roman" panose="02020603050405020304" pitchFamily="18" charset="0"/>
              </a:rPr>
              <a:t>дети научатся играть в эту игру, они начинают загадывать слова друг другу. Это могут быть объекты: “Шорты”, “Машина”, “Роза”, “Гриб”, “Береза”, “Вода”, “Радуга” и т.д. Упражнения в нахождении вещественно – полевых ресурсов помогают детям увидеть в объекте положительные и отрицательные качества. Игры: “Хорошо – плохо”, “Черное – белое”, “Адвокаты – Прокуроры” и др.</a:t>
            </a:r>
          </a:p>
        </p:txBody>
      </p:sp>
      <p:sp>
        <p:nvSpPr>
          <p:cNvPr id="3" name="Номер слайда 2"/>
          <p:cNvSpPr>
            <a:spLocks noGrp="1"/>
          </p:cNvSpPr>
          <p:nvPr>
            <p:ph type="sldNum" sz="quarter" idx="12"/>
          </p:nvPr>
        </p:nvSpPr>
        <p:spPr/>
        <p:txBody>
          <a:bodyPr/>
          <a:lstStyle/>
          <a:p>
            <a:fld id="{02AC1BAA-3687-409F-AB11-4307A985DD9A}" type="slidenum">
              <a:rPr lang="ru-RU" smtClean="0"/>
              <a:t>65</a:t>
            </a:fld>
            <a:endParaRPr lang="ru-RU"/>
          </a:p>
        </p:txBody>
      </p:sp>
    </p:spTree>
    <p:extLst>
      <p:ext uri="{BB962C8B-B14F-4D97-AF65-F5344CB8AC3E}">
        <p14:creationId xmlns:p14="http://schemas.microsoft.com/office/powerpoint/2010/main" val="26816124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5262979"/>
          </a:xfrm>
          <a:prstGeom prst="rect">
            <a:avLst/>
          </a:prstGeom>
        </p:spPr>
        <p:txBody>
          <a:bodyPr wrap="square">
            <a:spAutoFit/>
          </a:bodyPr>
          <a:lstStyle/>
          <a:p>
            <a:pPr algn="just"/>
            <a:r>
              <a:rPr lang="ru-RU" sz="2400" b="1" i="1" dirty="0">
                <a:latin typeface="Times New Roman" panose="02020603050405020304" pitchFamily="18" charset="0"/>
                <a:cs typeface="Times New Roman" panose="02020603050405020304" pitchFamily="18" charset="0"/>
              </a:rPr>
              <a:t>Игра “Черное-белое”</a:t>
            </a:r>
          </a:p>
          <a:p>
            <a:pPr algn="just"/>
            <a:r>
              <a:rPr lang="ru-RU" sz="2400" dirty="0" smtClean="0">
                <a:latin typeface="Times New Roman" panose="02020603050405020304" pitchFamily="18" charset="0"/>
                <a:cs typeface="Times New Roman" panose="02020603050405020304" pitchFamily="18" charset="0"/>
              </a:rPr>
              <a:t>Воспитатель </a:t>
            </a:r>
            <a:r>
              <a:rPr lang="ru-RU" sz="2400" dirty="0">
                <a:latin typeface="Times New Roman" panose="02020603050405020304" pitchFamily="18" charset="0"/>
                <a:cs typeface="Times New Roman" panose="02020603050405020304" pitchFamily="18" charset="0"/>
              </a:rPr>
              <a:t>поднимает карточку с изображением белого домика, и дети называют положительные качества объекта, затем поднимает карточку с изображением черного домика и дети перечисляют отрицательные качества. (Пример: </a:t>
            </a:r>
            <a:r>
              <a:rPr lang="ru-RU" sz="2400" dirty="0" smtClean="0">
                <a:latin typeface="Times New Roman" panose="02020603050405020304" pitchFamily="18" charset="0"/>
                <a:cs typeface="Times New Roman" panose="02020603050405020304" pitchFamily="18" charset="0"/>
              </a:rPr>
              <a:t>“книга”. Хорошо </a:t>
            </a:r>
            <a:r>
              <a:rPr lang="ru-RU" sz="2400" dirty="0">
                <a:latin typeface="Times New Roman" panose="02020603050405020304" pitchFamily="18" charset="0"/>
                <a:cs typeface="Times New Roman" panose="02020603050405020304" pitchFamily="18" charset="0"/>
              </a:rPr>
              <a:t>– из книг узнаешь много </a:t>
            </a:r>
            <a:r>
              <a:rPr lang="ru-RU" sz="2400" dirty="0" smtClean="0">
                <a:latin typeface="Times New Roman" panose="02020603050405020304" pitchFamily="18" charset="0"/>
                <a:cs typeface="Times New Roman" panose="02020603050405020304" pitchFamily="18" charset="0"/>
              </a:rPr>
              <a:t>интересного... </a:t>
            </a:r>
            <a:r>
              <a:rPr lang="ru-RU" sz="2400" dirty="0">
                <a:latin typeface="Times New Roman" panose="02020603050405020304" pitchFamily="18" charset="0"/>
                <a:cs typeface="Times New Roman" panose="02020603050405020304" pitchFamily="18" charset="0"/>
              </a:rPr>
              <a:t>Плохо – они быстро рвутся </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и т.д.)</a:t>
            </a:r>
          </a:p>
          <a:p>
            <a:pPr algn="just"/>
            <a:r>
              <a:rPr lang="ru-RU" sz="2400" dirty="0">
                <a:latin typeface="Times New Roman" panose="02020603050405020304" pitchFamily="18" charset="0"/>
                <a:cs typeface="Times New Roman" panose="02020603050405020304" pitchFamily="18" charset="0"/>
              </a:rPr>
              <a:t>Можно разбирать в качестве объектов: “Гусеница”, “Волк”, “Цветок”, “Стульчик”, “Таблетка”, “Конфетка”, “Мама”, “Птичка”, “Укол”, “Драка”, “Наказание” и т.д.</a:t>
            </a:r>
          </a:p>
          <a:p>
            <a:pPr algn="just"/>
            <a:endParaRPr lang="ru-RU" sz="2400" dirty="0">
              <a:latin typeface="Times New Roman" panose="02020603050405020304" pitchFamily="18" charset="0"/>
              <a:cs typeface="Times New Roman" panose="02020603050405020304" pitchFamily="18" charset="0"/>
            </a:endParaRPr>
          </a:p>
          <a:p>
            <a:pPr algn="just"/>
            <a:r>
              <a:rPr lang="ru-RU" sz="2400" b="1" i="1" dirty="0">
                <a:latin typeface="Times New Roman" panose="02020603050405020304" pitchFamily="18" charset="0"/>
                <a:cs typeface="Times New Roman" panose="02020603050405020304" pitchFamily="18" charset="0"/>
              </a:rPr>
              <a:t>Игра “Наоборот” или “перевертыши” (проводится с мячом).</a:t>
            </a:r>
          </a:p>
          <a:p>
            <a:pPr algn="just"/>
            <a:r>
              <a:rPr lang="ru-RU" sz="2400" dirty="0" smtClean="0">
                <a:latin typeface="Times New Roman" panose="02020603050405020304" pitchFamily="18" charset="0"/>
                <a:cs typeface="Times New Roman" panose="02020603050405020304" pitchFamily="18" charset="0"/>
              </a:rPr>
              <a:t>Воспитатель </a:t>
            </a:r>
            <a:r>
              <a:rPr lang="ru-RU" sz="2400" dirty="0">
                <a:latin typeface="Times New Roman" panose="02020603050405020304" pitchFamily="18" charset="0"/>
                <a:cs typeface="Times New Roman" panose="02020603050405020304" pitchFamily="18" charset="0"/>
              </a:rPr>
              <a:t>бросает мяч ребенку и называет слово, а ребенок отвечает словом, противоположным по значению и возвращает ведущему мяч (хороший – плохой, строить </a:t>
            </a:r>
            <a:r>
              <a:rPr lang="ru-RU" sz="2400" dirty="0" smtClean="0">
                <a:latin typeface="Times New Roman" panose="02020603050405020304" pitchFamily="18" charset="0"/>
                <a:cs typeface="Times New Roman" panose="02020603050405020304" pitchFamily="18" charset="0"/>
              </a:rPr>
              <a:t>– разрушать </a:t>
            </a:r>
            <a:r>
              <a:rPr lang="ru-RU" sz="2400" dirty="0">
                <a:latin typeface="Times New Roman" panose="02020603050405020304" pitchFamily="18" charset="0"/>
                <a:cs typeface="Times New Roman" panose="02020603050405020304" pitchFamily="18" charset="0"/>
              </a:rPr>
              <a:t>выход - вход,...)</a:t>
            </a:r>
          </a:p>
        </p:txBody>
      </p:sp>
      <p:sp>
        <p:nvSpPr>
          <p:cNvPr id="3" name="Номер слайда 2"/>
          <p:cNvSpPr>
            <a:spLocks noGrp="1"/>
          </p:cNvSpPr>
          <p:nvPr>
            <p:ph type="sldNum" sz="quarter" idx="12"/>
          </p:nvPr>
        </p:nvSpPr>
        <p:spPr/>
        <p:txBody>
          <a:bodyPr/>
          <a:lstStyle/>
          <a:p>
            <a:fld id="{02AC1BAA-3687-409F-AB11-4307A985DD9A}" type="slidenum">
              <a:rPr lang="ru-RU" smtClean="0"/>
              <a:t>66</a:t>
            </a:fld>
            <a:endParaRPr lang="ru-RU"/>
          </a:p>
        </p:txBody>
      </p:sp>
    </p:spTree>
    <p:extLst>
      <p:ext uri="{BB962C8B-B14F-4D97-AF65-F5344CB8AC3E}">
        <p14:creationId xmlns:p14="http://schemas.microsoft.com/office/powerpoint/2010/main" val="4258053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046988"/>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Игры на нахождение внешних и внутренних ресурсов</a:t>
            </a:r>
          </a:p>
          <a:p>
            <a:pPr algn="just"/>
            <a:r>
              <a:rPr lang="ru-RU" sz="2400" b="1" i="1" dirty="0">
                <a:latin typeface="Times New Roman" panose="02020603050405020304" pitchFamily="18" charset="0"/>
                <a:cs typeface="Times New Roman" panose="02020603050405020304" pitchFamily="18" charset="0"/>
              </a:rPr>
              <a:t>Пример “Помоги </a:t>
            </a:r>
            <a:r>
              <a:rPr lang="ru-RU" sz="2400" b="1" i="1" dirty="0" smtClean="0">
                <a:latin typeface="Times New Roman" panose="02020603050405020304" pitchFamily="18" charset="0"/>
                <a:cs typeface="Times New Roman" panose="02020603050405020304" pitchFamily="18" charset="0"/>
              </a:rPr>
              <a:t>Золушке”. </a:t>
            </a:r>
            <a:r>
              <a:rPr lang="ru-RU" sz="2400" dirty="0" smtClean="0">
                <a:latin typeface="Times New Roman" panose="02020603050405020304" pitchFamily="18" charset="0"/>
                <a:cs typeface="Times New Roman" panose="02020603050405020304" pitchFamily="18" charset="0"/>
              </a:rPr>
              <a:t>Золушка </a:t>
            </a:r>
            <a:r>
              <a:rPr lang="ru-RU" sz="2400" dirty="0">
                <a:latin typeface="Times New Roman" panose="02020603050405020304" pitchFamily="18" charset="0"/>
                <a:cs typeface="Times New Roman" panose="02020603050405020304" pitchFamily="18" charset="0"/>
              </a:rPr>
              <a:t>замесила тесто. Когда надо было раскатать его, то обнаружила, что скалки нет. А мачеха велела к обеду испечь пироги. Чем Золушке раскатать тесто?</a:t>
            </a:r>
          </a:p>
          <a:p>
            <a:pPr algn="just"/>
            <a:r>
              <a:rPr lang="ru-RU" sz="2400" dirty="0">
                <a:latin typeface="Times New Roman" panose="02020603050405020304" pitchFamily="18" charset="0"/>
                <a:cs typeface="Times New Roman" panose="02020603050405020304" pitchFamily="18" charset="0"/>
              </a:rPr>
              <a:t>Ответы детей: надо пойти к соседям, попросить у них; сходить в магазин, купить новую; можно пустой бутылкой; или найти круглое полено, помыть его и им раскатать; резать тесто маленькими кусочками, а потом </a:t>
            </a:r>
            <a:r>
              <a:rPr lang="ru-RU" sz="2400" dirty="0" smtClean="0">
                <a:latin typeface="Times New Roman" panose="02020603050405020304" pitchFamily="18" charset="0"/>
                <a:cs typeface="Times New Roman" panose="02020603050405020304" pitchFamily="18" charset="0"/>
              </a:rPr>
              <a:t>чем–</a:t>
            </a:r>
            <a:r>
              <a:rPr lang="ru-RU" sz="2400" dirty="0" err="1" smtClean="0">
                <a:latin typeface="Times New Roman" panose="02020603050405020304" pitchFamily="18" charset="0"/>
                <a:cs typeface="Times New Roman" panose="02020603050405020304" pitchFamily="18" charset="0"/>
              </a:rPr>
              <a:t>нибудь</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тяжелым прижимать</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67</a:t>
            </a:fld>
            <a:endParaRPr lang="ru-RU"/>
          </a:p>
        </p:txBody>
      </p:sp>
    </p:spTree>
    <p:extLst>
      <p:ext uri="{BB962C8B-B14F-4D97-AF65-F5344CB8AC3E}">
        <p14:creationId xmlns:p14="http://schemas.microsoft.com/office/powerpoint/2010/main" val="11967703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524315"/>
          </a:xfrm>
          <a:prstGeom prst="rect">
            <a:avLst/>
          </a:prstGeom>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На втором этапе </a:t>
            </a:r>
            <a:r>
              <a:rPr lang="ru-RU" sz="2400" dirty="0">
                <a:latin typeface="Times New Roman" panose="02020603050405020304" pitchFamily="18" charset="0"/>
                <a:cs typeface="Times New Roman" panose="02020603050405020304" pitchFamily="18" charset="0"/>
              </a:rPr>
              <a:t>детям предлагаются </a:t>
            </a:r>
            <a:r>
              <a:rPr lang="ru-RU" sz="2400" b="1" dirty="0">
                <a:latin typeface="Times New Roman" panose="02020603050405020304" pitchFamily="18" charset="0"/>
                <a:cs typeface="Times New Roman" panose="02020603050405020304" pitchFamily="18" charset="0"/>
              </a:rPr>
              <a:t>игры с противоречиями</a:t>
            </a:r>
            <a:r>
              <a:rPr lang="ru-RU" sz="2400" dirty="0">
                <a:latin typeface="Times New Roman" panose="02020603050405020304" pitchFamily="18" charset="0"/>
                <a:cs typeface="Times New Roman" panose="02020603050405020304" pitchFamily="18" charset="0"/>
              </a:rPr>
              <a:t>, которые они решают с помощью алгоритма</a:t>
            </a:r>
            <a:r>
              <a:rPr lang="ru-RU" sz="2400" dirty="0" smtClean="0">
                <a:latin typeface="Times New Roman" panose="02020603050405020304" pitchFamily="18" charset="0"/>
                <a:cs typeface="Times New Roman" panose="02020603050405020304" pitchFamily="18" charset="0"/>
              </a:rPr>
              <a:t>.</a:t>
            </a:r>
          </a:p>
          <a:p>
            <a:pPr algn="just"/>
            <a:r>
              <a:rPr lang="ru-RU" sz="2400" dirty="0" smtClean="0">
                <a:latin typeface="Times New Roman" panose="02020603050405020304" pitchFamily="18" charset="0"/>
                <a:cs typeface="Times New Roman" panose="02020603050405020304" pitchFamily="18" charset="0"/>
              </a:rPr>
              <a:t>Пример</a:t>
            </a:r>
            <a:r>
              <a:rPr lang="ru-RU" sz="2400" dirty="0">
                <a:latin typeface="Times New Roman" panose="02020603050405020304" pitchFamily="18" charset="0"/>
                <a:cs typeface="Times New Roman" panose="02020603050405020304" pitchFamily="18" charset="0"/>
              </a:rPr>
              <a:t>: “Учеными выведена новая порода зайца. Внешне он, в общем – то, такой же, как и обычные зайцы, но только новый заяц черного цвета. Какая проблема возникнет у нового зайца? Как помочь новому зайцу выжить?”</a:t>
            </a:r>
          </a:p>
          <a:p>
            <a:pPr algn="just"/>
            <a:r>
              <a:rPr lang="ru-RU" sz="2400" dirty="0">
                <a:latin typeface="Times New Roman" panose="02020603050405020304" pitchFamily="18" charset="0"/>
                <a:cs typeface="Times New Roman" panose="02020603050405020304" pitchFamily="18" charset="0"/>
              </a:rPr>
              <a:t>Ответы детей: </a:t>
            </a:r>
            <a:r>
              <a:rPr lang="ru-RU" sz="2400" dirty="0" smtClean="0">
                <a:latin typeface="Times New Roman" panose="02020603050405020304" pitchFamily="18" charset="0"/>
                <a:cs typeface="Times New Roman" panose="02020603050405020304" pitchFamily="18" charset="0"/>
              </a:rPr>
              <a:t>На </a:t>
            </a:r>
            <a:r>
              <a:rPr lang="ru-RU" sz="2400" dirty="0">
                <a:latin typeface="Times New Roman" panose="02020603050405020304" pitchFamily="18" charset="0"/>
                <a:cs typeface="Times New Roman" panose="02020603050405020304" pitchFamily="18" charset="0"/>
              </a:rPr>
              <a:t>черного зайца легче охотиться </a:t>
            </a:r>
            <a:r>
              <a:rPr lang="ru-RU" sz="2400" dirty="0" smtClean="0">
                <a:latin typeface="Times New Roman" panose="02020603050405020304" pitchFamily="18" charset="0"/>
                <a:cs typeface="Times New Roman" panose="02020603050405020304" pitchFamily="18" charset="0"/>
              </a:rPr>
              <a:t>лисе... Особенно </a:t>
            </a:r>
            <a:r>
              <a:rPr lang="ru-RU" sz="2400" dirty="0">
                <a:latin typeface="Times New Roman" panose="02020603050405020304" pitchFamily="18" charset="0"/>
                <a:cs typeface="Times New Roman" panose="02020603050405020304" pitchFamily="18" charset="0"/>
              </a:rPr>
              <a:t>его хорошо видно на снегу</a:t>
            </a:r>
            <a:r>
              <a:rPr lang="ru-RU" sz="2400" dirty="0" smtClean="0">
                <a:latin typeface="Times New Roman" panose="02020603050405020304" pitchFamily="18" charset="0"/>
                <a:cs typeface="Times New Roman" panose="02020603050405020304" pitchFamily="18" charset="0"/>
              </a:rPr>
              <a:t>... Теперь </a:t>
            </a:r>
            <a:r>
              <a:rPr lang="ru-RU" sz="2400" dirty="0">
                <a:latin typeface="Times New Roman" panose="02020603050405020304" pitchFamily="18" charset="0"/>
                <a:cs typeface="Times New Roman" panose="02020603050405020304" pitchFamily="18" charset="0"/>
              </a:rPr>
              <a:t>ему только под землей надо </a:t>
            </a:r>
            <a:r>
              <a:rPr lang="ru-RU" sz="2400" dirty="0" smtClean="0">
                <a:latin typeface="Times New Roman" panose="02020603050405020304" pitchFamily="18" charset="0"/>
                <a:cs typeface="Times New Roman" panose="02020603050405020304" pitchFamily="18" charset="0"/>
              </a:rPr>
              <a:t>жить... Или </a:t>
            </a:r>
            <a:r>
              <a:rPr lang="ru-RU" sz="2400" dirty="0">
                <a:latin typeface="Times New Roman" panose="02020603050405020304" pitchFamily="18" charset="0"/>
                <a:cs typeface="Times New Roman" panose="02020603050405020304" pitchFamily="18" charset="0"/>
              </a:rPr>
              <a:t>там, где вообще нет снега, а только черная земля</a:t>
            </a:r>
            <a:r>
              <a:rPr lang="ru-RU" sz="2400" dirty="0" smtClean="0">
                <a:latin typeface="Times New Roman" panose="02020603050405020304" pitchFamily="18" charset="0"/>
                <a:cs typeface="Times New Roman" panose="02020603050405020304" pitchFamily="18" charset="0"/>
              </a:rPr>
              <a:t>... А </a:t>
            </a:r>
            <a:r>
              <a:rPr lang="ru-RU" sz="2400" dirty="0">
                <a:latin typeface="Times New Roman" panose="02020603050405020304" pitchFamily="18" charset="0"/>
                <a:cs typeface="Times New Roman" panose="02020603050405020304" pitchFamily="18" charset="0"/>
              </a:rPr>
              <a:t>гулять ему теперь надо только ночью</a:t>
            </a:r>
            <a:r>
              <a:rPr lang="ru-RU" sz="2400" dirty="0" smtClean="0">
                <a:latin typeface="Times New Roman" panose="02020603050405020304" pitchFamily="18" charset="0"/>
                <a:cs typeface="Times New Roman" panose="02020603050405020304" pitchFamily="18" charset="0"/>
              </a:rPr>
              <a:t>... Ему </a:t>
            </a:r>
            <a:r>
              <a:rPr lang="ru-RU" sz="2400" dirty="0">
                <a:latin typeface="Times New Roman" panose="02020603050405020304" pitchFamily="18" charset="0"/>
                <a:cs typeface="Times New Roman" panose="02020603050405020304" pitchFamily="18" charset="0"/>
              </a:rPr>
              <a:t>надо жить с людьми, чтобы они заботились о нем, охраняли его...</a:t>
            </a:r>
          </a:p>
          <a:p>
            <a:pPr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68</a:t>
            </a:fld>
            <a:endParaRPr lang="ru-RU" dirty="0"/>
          </a:p>
        </p:txBody>
      </p:sp>
    </p:spTree>
    <p:extLst>
      <p:ext uri="{BB962C8B-B14F-4D97-AF65-F5344CB8AC3E}">
        <p14:creationId xmlns:p14="http://schemas.microsoft.com/office/powerpoint/2010/main" val="1201338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416320"/>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Пример: Идёт дождь. Назовите положительные и отрицательные стороны этого явления.</a:t>
            </a:r>
          </a:p>
          <a:p>
            <a:pPr algn="just"/>
            <a:r>
              <a:rPr lang="ru-RU" sz="2400" dirty="0">
                <a:latin typeface="Times New Roman" panose="02020603050405020304" pitchFamily="18" charset="0"/>
                <a:cs typeface="Times New Roman" panose="02020603050405020304" pitchFamily="18" charset="0"/>
              </a:rPr>
              <a:t>Начало мысли, начало интеллекта там, где ребенок видит противоречие, “тайну двойного”. Воспитатель должен всегда побуждать ребенка находить противоречия в том или ином явлении и разрешать</a:t>
            </a:r>
            <a:r>
              <a:rPr lang="ru-RU" sz="2400" dirty="0" smtClean="0">
                <a:latin typeface="Times New Roman" panose="02020603050405020304" pitchFamily="18" charset="0"/>
                <a:cs typeface="Times New Roman" panose="02020603050405020304" pitchFamily="18" charset="0"/>
              </a:rPr>
              <a:t>.</a:t>
            </a:r>
          </a:p>
          <a:p>
            <a:pPr algn="just"/>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Разрешение </a:t>
            </a:r>
            <a:r>
              <a:rPr lang="ru-RU" sz="2400" dirty="0">
                <a:latin typeface="Times New Roman" panose="02020603050405020304" pitchFamily="18" charset="0"/>
                <a:cs typeface="Times New Roman" panose="02020603050405020304" pitchFamily="18" charset="0"/>
              </a:rPr>
              <a:t>противоречий – это важный этап мыслительной деятельности ребенка. Для этого существует целая система методов и приемов, используемая педагогом в игровых и сказочных задачах.</a:t>
            </a:r>
          </a:p>
        </p:txBody>
      </p:sp>
      <p:sp>
        <p:nvSpPr>
          <p:cNvPr id="3" name="Номер слайда 2"/>
          <p:cNvSpPr>
            <a:spLocks noGrp="1"/>
          </p:cNvSpPr>
          <p:nvPr>
            <p:ph type="sldNum" sz="quarter" idx="12"/>
          </p:nvPr>
        </p:nvSpPr>
        <p:spPr/>
        <p:txBody>
          <a:bodyPr/>
          <a:lstStyle/>
          <a:p>
            <a:fld id="{02AC1BAA-3687-409F-AB11-4307A985DD9A}" type="slidenum">
              <a:rPr lang="ru-RU" smtClean="0"/>
              <a:t>69</a:t>
            </a:fld>
            <a:endParaRPr lang="ru-RU"/>
          </a:p>
        </p:txBody>
      </p:sp>
    </p:spTree>
    <p:extLst>
      <p:ext uri="{BB962C8B-B14F-4D97-AF65-F5344CB8AC3E}">
        <p14:creationId xmlns:p14="http://schemas.microsoft.com/office/powerpoint/2010/main" val="90769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5632311"/>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Монологическая речь – связное, логически последовательное высказывание, протекающее относительно долго во времени, не рассчитанное на немедленную реакцию слушателей. Она имеет несравненно более сложное строение, выражает мысль одного человека, которая неизвестна слушателям. Поэтому высказывание содержит более полную формулировку информации, оно более развернуто. В монологе необходимы внутренняя подготовка, более длительное предварительное обдумывание высказывания, сосредоточение мысли на главном. Здесь тоже важны неречевые средства (жесты, мимика, интонация), умение говорить эмоционально, живо, выразительно, но они занимают подчиненное место. Для монолога характерны: литературная лексика; развернутость высказывания, законченность, логическая завершенность; синтаксическая </a:t>
            </a:r>
            <a:r>
              <a:rPr lang="ru-RU" sz="2400" dirty="0" err="1">
                <a:latin typeface="Times New Roman" panose="02020603050405020304" pitchFamily="18" charset="0"/>
                <a:cs typeface="Times New Roman" panose="02020603050405020304" pitchFamily="18" charset="0"/>
              </a:rPr>
              <a:t>оформленность</a:t>
            </a:r>
            <a:r>
              <a:rPr lang="ru-RU" sz="2400" dirty="0">
                <a:latin typeface="Times New Roman" panose="02020603050405020304" pitchFamily="18" charset="0"/>
                <a:cs typeface="Times New Roman" panose="02020603050405020304" pitchFamily="18" charset="0"/>
              </a:rPr>
              <a:t> (развернутая система связующих элементов); связность монолога обеспечивается одним говорящим.</a:t>
            </a:r>
          </a:p>
          <a:p>
            <a:pPr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7</a:t>
            </a:fld>
            <a:endParaRPr lang="ru-RU"/>
          </a:p>
        </p:txBody>
      </p:sp>
    </p:spTree>
    <p:extLst>
      <p:ext uri="{BB962C8B-B14F-4D97-AF65-F5344CB8AC3E}">
        <p14:creationId xmlns:p14="http://schemas.microsoft.com/office/powerpoint/2010/main" val="41773776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524315"/>
          </a:xfrm>
          <a:prstGeom prst="rect">
            <a:avLst/>
          </a:prstGeom>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Метод фокальных объектов (МФО) </a:t>
            </a:r>
            <a:r>
              <a:rPr lang="ru-RU" sz="2400" dirty="0">
                <a:latin typeface="Times New Roman" panose="02020603050405020304" pitchFamily="18" charset="0"/>
                <a:cs typeface="Times New Roman" panose="02020603050405020304" pitchFamily="18" charset="0"/>
              </a:rPr>
              <a:t>– перенесение свойств одного объекта или нескольких на другой.</a:t>
            </a:r>
          </a:p>
          <a:p>
            <a:pPr algn="just"/>
            <a:r>
              <a:rPr lang="ru-RU" sz="2400" dirty="0">
                <a:latin typeface="Times New Roman" panose="02020603050405020304" pitchFamily="18" charset="0"/>
                <a:cs typeface="Times New Roman" panose="02020603050405020304" pitchFamily="18" charset="0"/>
              </a:rPr>
              <a:t>Например, мяч. Какой он? Смеющийся, летающий, вкусный; рассказывающий на ночь </a:t>
            </a:r>
            <a:r>
              <a:rPr lang="ru-RU" sz="2400" dirty="0" smtClean="0">
                <a:latin typeface="Times New Roman" panose="02020603050405020304" pitchFamily="18" charset="0"/>
                <a:cs typeface="Times New Roman" panose="02020603050405020304" pitchFamily="18" charset="0"/>
              </a:rPr>
              <a:t>сказки... </a:t>
            </a:r>
            <a:endParaRPr lang="ru-RU" sz="2400" dirty="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Этот </a:t>
            </a:r>
            <a:r>
              <a:rPr lang="ru-RU" sz="2400" dirty="0">
                <a:latin typeface="Times New Roman" panose="02020603050405020304" pitchFamily="18" charset="0"/>
                <a:cs typeface="Times New Roman" panose="02020603050405020304" pitchFamily="18" charset="0"/>
              </a:rPr>
              <a:t>метод позволяет не только развивать воображение, речь, фантазию, но и управлять своим мышлением. Пользуясь методом МФО можно придумать фантастическое животное, придумать ему название, кто его родители, где он будет жить и чем питаться, или предложить картинки “забавные животные”, “пиктограммы”, назвать их и сделать презентацию.</a:t>
            </a:r>
          </a:p>
          <a:p>
            <a:pPr algn="just"/>
            <a:r>
              <a:rPr lang="ru-RU" sz="2400" dirty="0" smtClean="0">
                <a:latin typeface="Times New Roman" panose="02020603050405020304" pitchFamily="18" charset="0"/>
                <a:cs typeface="Times New Roman" panose="02020603050405020304" pitchFamily="18" charset="0"/>
              </a:rPr>
              <a:t>Например </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Левообезьян</a:t>
            </a:r>
            <a:r>
              <a:rPr lang="ru-RU" sz="2400" dirty="0">
                <a:latin typeface="Times New Roman" panose="02020603050405020304" pitchFamily="18" charset="0"/>
                <a:cs typeface="Times New Roman" panose="02020603050405020304" pitchFamily="18" charset="0"/>
              </a:rPr>
              <a:t>”. Его родители: лев и обезьянка. Живет в жарких странах. Очень быстро бегает по земле и ловко лазает по деревьям. Может быстро убежать от врагов и достать фрукты с высокого </a:t>
            </a:r>
            <a:r>
              <a:rPr lang="ru-RU" sz="2400" dirty="0" smtClean="0">
                <a:latin typeface="Times New Roman" panose="02020603050405020304" pitchFamily="18" charset="0"/>
                <a:cs typeface="Times New Roman" panose="02020603050405020304" pitchFamily="18" charset="0"/>
              </a:rPr>
              <a:t>дерева...</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70</a:t>
            </a:fld>
            <a:endParaRPr lang="ru-RU"/>
          </a:p>
        </p:txBody>
      </p:sp>
    </p:spTree>
    <p:extLst>
      <p:ext uri="{BB962C8B-B14F-4D97-AF65-F5344CB8AC3E}">
        <p14:creationId xmlns:p14="http://schemas.microsoft.com/office/powerpoint/2010/main" val="9907667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5262979"/>
          </a:xfrm>
          <a:prstGeom prst="rect">
            <a:avLst/>
          </a:prstGeom>
        </p:spPr>
        <p:txBody>
          <a:bodyPr wrap="square">
            <a:spAutoFit/>
          </a:bodyPr>
          <a:lstStyle/>
          <a:p>
            <a:pPr algn="just"/>
            <a:r>
              <a:rPr lang="ru-RU" sz="2400" b="1" i="1" dirty="0">
                <a:latin typeface="Times New Roman" panose="02020603050405020304" pitchFamily="18" charset="0"/>
                <a:cs typeface="Times New Roman" panose="02020603050405020304" pitchFamily="18" charset="0"/>
              </a:rPr>
              <a:t>Метод “Системный анализ” (игра "Волшебный телевизор") </a:t>
            </a:r>
            <a:r>
              <a:rPr lang="ru-RU" sz="2400" dirty="0">
                <a:latin typeface="Times New Roman" panose="02020603050405020304" pitchFamily="18" charset="0"/>
                <a:cs typeface="Times New Roman" panose="02020603050405020304" pitchFamily="18" charset="0"/>
              </a:rPr>
              <a:t>помогает рассмотреть мир в системе, как совокупность связанных между собой определенным образом элементов, удобно функционирующих между собой. Его цель – определить роль и место функций объектов и их взаимодействие по каждому </a:t>
            </a:r>
            <a:r>
              <a:rPr lang="ru-RU" sz="2400" dirty="0" err="1">
                <a:latin typeface="Times New Roman" panose="02020603050405020304" pitchFamily="18" charset="0"/>
                <a:cs typeface="Times New Roman" panose="02020603050405020304" pitchFamily="18" charset="0"/>
              </a:rPr>
              <a:t>подсистемному</a:t>
            </a:r>
            <a:r>
              <a:rPr lang="ru-RU" sz="2400" dirty="0">
                <a:latin typeface="Times New Roman" panose="02020603050405020304" pitchFamily="18" charset="0"/>
                <a:cs typeface="Times New Roman" panose="02020603050405020304" pitchFamily="18" charset="0"/>
              </a:rPr>
              <a:t> и </a:t>
            </a:r>
            <a:r>
              <a:rPr lang="ru-RU" sz="2400" dirty="0" err="1">
                <a:latin typeface="Times New Roman" panose="02020603050405020304" pitchFamily="18" charset="0"/>
                <a:cs typeface="Times New Roman" panose="02020603050405020304" pitchFamily="18" charset="0"/>
              </a:rPr>
              <a:t>надсистемному</a:t>
            </a:r>
            <a:r>
              <a:rPr lang="ru-RU" sz="2400" dirty="0">
                <a:latin typeface="Times New Roman" panose="02020603050405020304" pitchFamily="18" charset="0"/>
                <a:cs typeface="Times New Roman" panose="02020603050405020304" pitchFamily="18" charset="0"/>
              </a:rPr>
              <a:t> элементу.</a:t>
            </a:r>
          </a:p>
          <a:p>
            <a:pPr algn="just"/>
            <a:r>
              <a:rPr lang="ru-RU" sz="2400" dirty="0">
                <a:latin typeface="Times New Roman" panose="02020603050405020304" pitchFamily="18" charset="0"/>
                <a:cs typeface="Times New Roman" panose="02020603050405020304" pitchFamily="18" charset="0"/>
              </a:rPr>
              <a:t>Например: Система “Лягушонок”, Подсистема (часть системы) – лапки, глаза, кровеносная система, Надсистема (более сложная система, в которую входит рассматриваемая система) – водоем.</a:t>
            </a:r>
          </a:p>
          <a:p>
            <a:pPr algn="just"/>
            <a:r>
              <a:rPr lang="ru-RU" sz="2400" dirty="0" smtClean="0">
                <a:latin typeface="Times New Roman" panose="02020603050405020304" pitchFamily="18" charset="0"/>
                <a:cs typeface="Times New Roman" panose="02020603050405020304" pitchFamily="18" charset="0"/>
              </a:rPr>
              <a:t>Воспитатель </a:t>
            </a:r>
            <a:r>
              <a:rPr lang="ru-RU" sz="2400" dirty="0">
                <a:latin typeface="Times New Roman" panose="02020603050405020304" pitchFamily="18" charset="0"/>
                <a:cs typeface="Times New Roman" panose="02020603050405020304" pitchFamily="18" charset="0"/>
              </a:rPr>
              <a:t>задает вопросы: “Что было бы, если бы все лягушки исчезли?”, “Для чего они нужны?”, “Какую пользу они приносят?”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Дети </a:t>
            </a:r>
            <a:r>
              <a:rPr lang="ru-RU" sz="2400" dirty="0">
                <a:latin typeface="Times New Roman" panose="02020603050405020304" pitchFamily="18" charset="0"/>
                <a:cs typeface="Times New Roman" panose="02020603050405020304" pitchFamily="18" charset="0"/>
              </a:rPr>
              <a:t>предлагают варианты своих ответов, </a:t>
            </a:r>
            <a:r>
              <a:rPr lang="ru-RU" sz="2400" dirty="0" smtClean="0">
                <a:latin typeface="Times New Roman" panose="02020603050405020304" pitchFamily="18" charset="0"/>
                <a:cs typeface="Times New Roman" panose="02020603050405020304" pitchFamily="18" charset="0"/>
              </a:rPr>
              <a:t>суждений. </a:t>
            </a:r>
          </a:p>
          <a:p>
            <a:pPr algn="just"/>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результате приходят к выводу, что все в мире устроено системно и если нарушить одно звено этой цепочки, то непременно нарушится другое звено (другая </a:t>
            </a:r>
            <a:r>
              <a:rPr lang="ru-RU" sz="2400" dirty="0" smtClean="0">
                <a:latin typeface="Times New Roman" panose="02020603050405020304" pitchFamily="18" charset="0"/>
                <a:cs typeface="Times New Roman" panose="02020603050405020304" pitchFamily="18" charset="0"/>
              </a:rPr>
              <a:t>система).</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71</a:t>
            </a:fld>
            <a:endParaRPr lang="ru-RU"/>
          </a:p>
        </p:txBody>
      </p:sp>
    </p:spTree>
    <p:extLst>
      <p:ext uri="{BB962C8B-B14F-4D97-AF65-F5344CB8AC3E}">
        <p14:creationId xmlns:p14="http://schemas.microsoft.com/office/powerpoint/2010/main" val="2915538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154984"/>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Особый этап работы педагога – </a:t>
            </a:r>
            <a:r>
              <a:rPr lang="ru-RU" sz="2400" dirty="0" err="1">
                <a:latin typeface="Times New Roman" panose="02020603050405020304" pitchFamily="18" charset="0"/>
                <a:cs typeface="Times New Roman" panose="02020603050405020304" pitchFamily="18" charset="0"/>
              </a:rPr>
              <a:t>тризовца</a:t>
            </a:r>
            <a:r>
              <a:rPr lang="ru-RU" sz="2400" dirty="0">
                <a:latin typeface="Times New Roman" panose="02020603050405020304" pitchFamily="18" charset="0"/>
                <a:cs typeface="Times New Roman" panose="02020603050405020304" pitchFamily="18" charset="0"/>
              </a:rPr>
              <a:t> – это </a:t>
            </a:r>
            <a:r>
              <a:rPr lang="ru-RU" sz="2400" b="1" dirty="0">
                <a:latin typeface="Times New Roman" panose="02020603050405020304" pitchFamily="18" charset="0"/>
                <a:cs typeface="Times New Roman" panose="02020603050405020304" pitchFamily="18" charset="0"/>
              </a:rPr>
              <a:t>работа со сказками, решение сказочных задач и придумывание новых сказок с помощью специальных методик.</a:t>
            </a:r>
          </a:p>
          <a:p>
            <a:pPr algn="just"/>
            <a:r>
              <a:rPr lang="ru-RU" sz="2400" b="1" i="1" dirty="0" smtClean="0">
                <a:latin typeface="Times New Roman" panose="02020603050405020304" pitchFamily="18" charset="0"/>
                <a:cs typeface="Times New Roman" panose="02020603050405020304" pitchFamily="18" charset="0"/>
              </a:rPr>
              <a:t>Метод </a:t>
            </a:r>
            <a:r>
              <a:rPr lang="ru-RU" sz="2400" b="1" i="1" dirty="0">
                <a:latin typeface="Times New Roman" panose="02020603050405020304" pitchFamily="18" charset="0"/>
                <a:cs typeface="Times New Roman" panose="02020603050405020304" pitchFamily="18" charset="0"/>
              </a:rPr>
              <a:t>“Каталог</a:t>
            </a:r>
            <a:r>
              <a:rPr lang="ru-RU" sz="2400" b="1" i="1"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Данный метод </a:t>
            </a:r>
            <a:r>
              <a:rPr lang="ru-RU" sz="2400" dirty="0">
                <a:latin typeface="Times New Roman" panose="02020603050405020304" pitchFamily="18" charset="0"/>
                <a:cs typeface="Times New Roman" panose="02020603050405020304" pitchFamily="18" charset="0"/>
              </a:rPr>
              <a:t>разработан профессором Берлинского университета Э. </a:t>
            </a:r>
            <a:r>
              <a:rPr lang="ru-RU" sz="2400" dirty="0" err="1">
                <a:latin typeface="Times New Roman" panose="02020603050405020304" pitchFamily="18" charset="0"/>
                <a:cs typeface="Times New Roman" panose="02020603050405020304" pitchFamily="18" charset="0"/>
              </a:rPr>
              <a:t>Кунце</a:t>
            </a:r>
            <a:r>
              <a:rPr lang="ru-RU" sz="2400" dirty="0">
                <a:latin typeface="Times New Roman" panose="02020603050405020304" pitchFamily="18" charset="0"/>
                <a:cs typeface="Times New Roman" panose="02020603050405020304" pitchFamily="18" charset="0"/>
              </a:rPr>
              <a:t> в 1932 году. </a:t>
            </a:r>
            <a:r>
              <a:rPr lang="ru-RU" sz="2400" dirty="0" smtClean="0">
                <a:latin typeface="Times New Roman" panose="02020603050405020304" pitchFamily="18" charset="0"/>
                <a:cs typeface="Times New Roman" panose="02020603050405020304" pitchFamily="18" charset="0"/>
              </a:rPr>
              <a:t>Его суть </a:t>
            </a:r>
            <a:r>
              <a:rPr lang="ru-RU" sz="2400" dirty="0">
                <a:latin typeface="Times New Roman" panose="02020603050405020304" pitchFamily="18" charset="0"/>
                <a:cs typeface="Times New Roman" panose="02020603050405020304" pitchFamily="18" charset="0"/>
              </a:rPr>
              <a:t>в применении к синтезу сказок: построение связанного текста </a:t>
            </a:r>
            <a:r>
              <a:rPr lang="ru-RU" sz="2400" dirty="0" smtClean="0">
                <a:latin typeface="Times New Roman" panose="02020603050405020304" pitchFamily="18" charset="0"/>
                <a:cs typeface="Times New Roman" panose="02020603050405020304" pitchFamily="18" charset="0"/>
              </a:rPr>
              <a:t>сказочного содержания </a:t>
            </a:r>
            <a:r>
              <a:rPr lang="ru-RU" sz="2400" dirty="0">
                <a:latin typeface="Times New Roman" panose="02020603050405020304" pitchFamily="18" charset="0"/>
                <a:cs typeface="Times New Roman" panose="02020603050405020304" pitchFamily="18" charset="0"/>
              </a:rPr>
              <a:t>осуществляется с помощью наугад выбранных </a:t>
            </a:r>
            <a:r>
              <a:rPr lang="ru-RU" sz="2400" dirty="0" smtClean="0">
                <a:latin typeface="Times New Roman" panose="02020603050405020304" pitchFamily="18" charset="0"/>
                <a:cs typeface="Times New Roman" panose="02020603050405020304" pitchFamily="18" charset="0"/>
              </a:rPr>
              <a:t>носителей (героев, предметов</a:t>
            </a:r>
            <a:r>
              <a:rPr lang="ru-RU" sz="2400" dirty="0">
                <a:latin typeface="Times New Roman" panose="02020603050405020304" pitchFamily="18" charset="0"/>
                <a:cs typeface="Times New Roman" panose="02020603050405020304" pitchFamily="18" charset="0"/>
              </a:rPr>
              <a:t>, действий и т.д.).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Метод </a:t>
            </a:r>
            <a:r>
              <a:rPr lang="ru-RU" sz="2400" dirty="0">
                <a:latin typeface="Times New Roman" panose="02020603050405020304" pitchFamily="18" charset="0"/>
                <a:cs typeface="Times New Roman" panose="02020603050405020304" pitchFamily="18" charset="0"/>
              </a:rPr>
              <a:t>создан для снятия психологической инерции </a:t>
            </a:r>
            <a:r>
              <a:rPr lang="ru-RU" sz="2400" dirty="0" smtClean="0">
                <a:latin typeface="Times New Roman" panose="02020603050405020304" pitchFamily="18" charset="0"/>
                <a:cs typeface="Times New Roman" panose="02020603050405020304" pitchFamily="18" charset="0"/>
              </a:rPr>
              <a:t>и стереотипов </a:t>
            </a:r>
            <a:r>
              <a:rPr lang="ru-RU" sz="2400" dirty="0">
                <a:latin typeface="Times New Roman" panose="02020603050405020304" pitchFamily="18" charset="0"/>
                <a:cs typeface="Times New Roman" panose="02020603050405020304" pitchFamily="18" charset="0"/>
              </a:rPr>
              <a:t>в придумывании сказочных героев, их действий и описания </a:t>
            </a:r>
            <a:r>
              <a:rPr lang="ru-RU" sz="2400" dirty="0" smtClean="0">
                <a:latin typeface="Times New Roman" panose="02020603050405020304" pitchFamily="18" charset="0"/>
                <a:cs typeface="Times New Roman" panose="02020603050405020304" pitchFamily="18" charset="0"/>
              </a:rPr>
              <a:t>места происходящего.</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72</a:t>
            </a:fld>
            <a:endParaRPr lang="ru-RU"/>
          </a:p>
        </p:txBody>
      </p:sp>
    </p:spTree>
    <p:extLst>
      <p:ext uri="{BB962C8B-B14F-4D97-AF65-F5344CB8AC3E}">
        <p14:creationId xmlns:p14="http://schemas.microsoft.com/office/powerpoint/2010/main" val="5874053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Цель: научить ребенка связывать в единую сюжетную линию случайно выбранные объекты, сформировать умение составлять сказочный текст по модели, в которой присутствуют два героя (положительный и отрицательный), имеющие свои цели; </a:t>
            </a:r>
            <a:r>
              <a:rPr lang="ru-RU" sz="2400" dirty="0" smtClean="0">
                <a:latin typeface="Times New Roman" panose="02020603050405020304" pitchFamily="18" charset="0"/>
                <a:cs typeface="Times New Roman" panose="02020603050405020304" pitchFamily="18" charset="0"/>
              </a:rPr>
              <a:t>их друзья</a:t>
            </a:r>
            <a:r>
              <a:rPr lang="ru-RU" sz="2400" dirty="0">
                <a:latin typeface="Times New Roman" panose="02020603050405020304" pitchFamily="18" charset="0"/>
                <a:cs typeface="Times New Roman" panose="02020603050405020304" pitchFamily="18" charset="0"/>
              </a:rPr>
              <a:t>, помогающие эти цели достигнуть; определенное место.</a:t>
            </a:r>
          </a:p>
          <a:p>
            <a:pPr algn="just"/>
            <a:r>
              <a:rPr lang="ru-RU" sz="2400" dirty="0" smtClean="0">
                <a:latin typeface="Times New Roman" panose="02020603050405020304" pitchFamily="18" charset="0"/>
                <a:cs typeface="Times New Roman" panose="02020603050405020304" pitchFamily="18" charset="0"/>
              </a:rPr>
              <a:t>Данный </a:t>
            </a:r>
            <a:r>
              <a:rPr lang="ru-RU" sz="2400" dirty="0">
                <a:latin typeface="Times New Roman" panose="02020603050405020304" pitchFamily="18" charset="0"/>
                <a:cs typeface="Times New Roman" panose="02020603050405020304" pitchFamily="18" charset="0"/>
              </a:rPr>
              <a:t>метод можно использовать уже в работе с трехлетними детьми. Объекты могут быть спрятаны в «Чудесном мешочке» (игрушки или картинки).</a:t>
            </a:r>
          </a:p>
          <a:p>
            <a:pPr algn="just"/>
            <a:r>
              <a:rPr lang="ru-RU" sz="2400" dirty="0">
                <a:latin typeface="Times New Roman" panose="02020603050405020304" pitchFamily="18" charset="0"/>
                <a:cs typeface="Times New Roman" panose="02020603050405020304" pitchFamily="18" charset="0"/>
              </a:rPr>
              <a:t>Начиная с пяти лет объекты можно выбирать в книгах. Книги должны быть </a:t>
            </a:r>
            <a:r>
              <a:rPr lang="ru-RU" sz="2400" dirty="0" smtClean="0">
                <a:latin typeface="Times New Roman" panose="02020603050405020304" pitchFamily="18" charset="0"/>
                <a:cs typeface="Times New Roman" panose="02020603050405020304" pitchFamily="18" charset="0"/>
              </a:rPr>
              <a:t>незнакомы детям</a:t>
            </a:r>
            <a:r>
              <a:rPr lang="ru-RU" sz="2400" dirty="0">
                <a:latin typeface="Times New Roman" panose="02020603050405020304" pitchFamily="18" charset="0"/>
                <a:cs typeface="Times New Roman" panose="02020603050405020304" pitchFamily="18" charset="0"/>
              </a:rPr>
              <a:t>.</a:t>
            </a:r>
          </a:p>
        </p:txBody>
      </p:sp>
      <p:sp>
        <p:nvSpPr>
          <p:cNvPr id="3" name="Номер слайда 2"/>
          <p:cNvSpPr>
            <a:spLocks noGrp="1"/>
          </p:cNvSpPr>
          <p:nvPr>
            <p:ph type="sldNum" sz="quarter" idx="12"/>
          </p:nvPr>
        </p:nvSpPr>
        <p:spPr/>
        <p:txBody>
          <a:bodyPr/>
          <a:lstStyle/>
          <a:p>
            <a:fld id="{02AC1BAA-3687-409F-AB11-4307A985DD9A}" type="slidenum">
              <a:rPr lang="ru-RU" smtClean="0"/>
              <a:t>73</a:t>
            </a:fld>
            <a:endParaRPr lang="ru-RU"/>
          </a:p>
        </p:txBody>
      </p:sp>
    </p:spTree>
    <p:extLst>
      <p:ext uri="{BB962C8B-B14F-4D97-AF65-F5344CB8AC3E}">
        <p14:creationId xmlns:p14="http://schemas.microsoft.com/office/powerpoint/2010/main" val="2564379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193899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Примерная цепочка вопросов для детей 3-х лет:</a:t>
            </a:r>
          </a:p>
          <a:p>
            <a:pPr algn="just"/>
            <a:r>
              <a:rPr lang="ru-RU" sz="2400" dirty="0">
                <a:latin typeface="Times New Roman" panose="02020603050405020304" pitchFamily="18" charset="0"/>
                <a:cs typeface="Times New Roman" panose="02020603050405020304" pitchFamily="18" charset="0"/>
              </a:rPr>
              <a:t>- Жил-был... Кто?</a:t>
            </a:r>
          </a:p>
          <a:p>
            <a:pPr algn="just"/>
            <a:r>
              <a:rPr lang="ru-RU" sz="2400" dirty="0">
                <a:latin typeface="Times New Roman" panose="02020603050405020304" pitchFamily="18" charset="0"/>
                <a:cs typeface="Times New Roman" panose="02020603050405020304" pitchFamily="18" charset="0"/>
              </a:rPr>
              <a:t>- С кем он дружил?</a:t>
            </a:r>
          </a:p>
          <a:p>
            <a:pPr algn="just"/>
            <a:r>
              <a:rPr lang="ru-RU" sz="2400" dirty="0">
                <a:latin typeface="Times New Roman" panose="02020603050405020304" pitchFamily="18" charset="0"/>
                <a:cs typeface="Times New Roman" panose="02020603050405020304" pitchFamily="18" charset="0"/>
              </a:rPr>
              <a:t>- Пришел злой... Кто?</a:t>
            </a:r>
          </a:p>
          <a:p>
            <a:pPr algn="just"/>
            <a:r>
              <a:rPr lang="ru-RU" sz="2400" dirty="0">
                <a:latin typeface="Times New Roman" panose="02020603050405020304" pitchFamily="18" charset="0"/>
                <a:cs typeface="Times New Roman" panose="02020603050405020304" pitchFamily="18" charset="0"/>
              </a:rPr>
              <a:t>- Кто помог друзьям спастись</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74</a:t>
            </a:fld>
            <a:endParaRPr lang="ru-RU"/>
          </a:p>
        </p:txBody>
      </p:sp>
    </p:spTree>
    <p:extLst>
      <p:ext uri="{BB962C8B-B14F-4D97-AF65-F5344CB8AC3E}">
        <p14:creationId xmlns:p14="http://schemas.microsoft.com/office/powerpoint/2010/main" val="35062300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524315"/>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Постепенно цепочка вопросов увеличивается, и шестилетним детям задаются </a:t>
            </a:r>
            <a:r>
              <a:rPr lang="ru-RU" sz="2400" dirty="0" smtClean="0">
                <a:latin typeface="Times New Roman" panose="02020603050405020304" pitchFamily="18" charset="0"/>
                <a:cs typeface="Times New Roman" panose="02020603050405020304" pitchFamily="18" charset="0"/>
              </a:rPr>
              <a:t>примерно следующие </a:t>
            </a:r>
            <a:r>
              <a:rPr lang="ru-RU" sz="2400" dirty="0">
                <a:latin typeface="Times New Roman" panose="02020603050405020304" pitchFamily="18" charset="0"/>
                <a:cs typeface="Times New Roman" panose="02020603050405020304" pitchFamily="18" charset="0"/>
              </a:rPr>
              <a:t>вопросы:</a:t>
            </a:r>
          </a:p>
          <a:p>
            <a:pPr algn="just"/>
            <a:r>
              <a:rPr lang="ru-RU" sz="2400" dirty="0">
                <a:latin typeface="Times New Roman" panose="02020603050405020304" pitchFamily="18" charset="0"/>
                <a:cs typeface="Times New Roman" panose="02020603050405020304" pitchFamily="18" charset="0"/>
              </a:rPr>
              <a:t>- Жил-был... Кто? Какой он был? </a:t>
            </a:r>
            <a:r>
              <a:rPr lang="ru-RU" sz="2400" dirty="0" smtClean="0">
                <a:latin typeface="Times New Roman" panose="02020603050405020304" pitchFamily="18" charset="0"/>
                <a:cs typeface="Times New Roman" panose="02020603050405020304" pitchFamily="18" charset="0"/>
              </a:rPr>
              <a:t>Какое </a:t>
            </a:r>
            <a:r>
              <a:rPr lang="ru-RU" sz="2400" dirty="0">
                <a:latin typeface="Times New Roman" panose="02020603050405020304" pitchFamily="18" charset="0"/>
                <a:cs typeface="Times New Roman" panose="02020603050405020304" pitchFamily="18" charset="0"/>
              </a:rPr>
              <a:t>добро умел делать</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Пошел </a:t>
            </a:r>
            <a:r>
              <a:rPr lang="ru-RU" sz="2400" dirty="0" smtClean="0">
                <a:latin typeface="Times New Roman" panose="02020603050405020304" pitchFamily="18" charset="0"/>
                <a:cs typeface="Times New Roman" panose="02020603050405020304" pitchFamily="18" charset="0"/>
              </a:rPr>
              <a:t>гулять, путешествовать</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смотреть... </a:t>
            </a:r>
            <a:r>
              <a:rPr lang="ru-RU" sz="2400" dirty="0">
                <a:latin typeface="Times New Roman" panose="02020603050405020304" pitchFamily="18" charset="0"/>
                <a:cs typeface="Times New Roman" panose="02020603050405020304" pitchFamily="18" charset="0"/>
              </a:rPr>
              <a:t>Куда?</a:t>
            </a:r>
          </a:p>
          <a:p>
            <a:pPr algn="just"/>
            <a:r>
              <a:rPr lang="ru-RU" sz="2400" dirty="0">
                <a:latin typeface="Times New Roman" panose="02020603050405020304" pitchFamily="18" charset="0"/>
                <a:cs typeface="Times New Roman" panose="02020603050405020304" pitchFamily="18" charset="0"/>
              </a:rPr>
              <a:t>- Встретил кого злого? Какое зло этот отрицательный герой всем причинял?</a:t>
            </a:r>
          </a:p>
          <a:p>
            <a:pPr algn="just"/>
            <a:r>
              <a:rPr lang="ru-RU" sz="2400" dirty="0">
                <a:latin typeface="Times New Roman" panose="02020603050405020304" pitchFamily="18" charset="0"/>
                <a:cs typeface="Times New Roman" panose="02020603050405020304" pitchFamily="18" charset="0"/>
              </a:rPr>
              <a:t>- Был у нашего героя друг. Кто? Какой он был? Как он мог помочь </a:t>
            </a:r>
            <a:r>
              <a:rPr lang="ru-RU" sz="2400" dirty="0" smtClean="0">
                <a:latin typeface="Times New Roman" panose="02020603050405020304" pitchFamily="18" charset="0"/>
                <a:cs typeface="Times New Roman" panose="02020603050405020304" pitchFamily="18" charset="0"/>
              </a:rPr>
              <a:t>главному герою</a:t>
            </a:r>
            <a:r>
              <a:rPr lang="ru-RU" sz="2400" dirty="0">
                <a:latin typeface="Times New Roman" panose="02020603050405020304" pitchFamily="18" charset="0"/>
                <a:cs typeface="Times New Roman" panose="02020603050405020304" pitchFamily="18" charset="0"/>
              </a:rPr>
              <a:t>? Что стало со злым героем?</a:t>
            </a:r>
          </a:p>
          <a:p>
            <a:pPr algn="just"/>
            <a:r>
              <a:rPr lang="ru-RU" sz="2400" dirty="0">
                <a:latin typeface="Times New Roman" panose="02020603050405020304" pitchFamily="18" charset="0"/>
                <a:cs typeface="Times New Roman" panose="02020603050405020304" pitchFamily="18" charset="0"/>
              </a:rPr>
              <a:t>- Где наши друзья стали жить?</a:t>
            </a:r>
          </a:p>
          <a:p>
            <a:pPr algn="just"/>
            <a:r>
              <a:rPr lang="ru-RU" sz="2400" dirty="0">
                <a:latin typeface="Times New Roman" panose="02020603050405020304" pitchFamily="18" charset="0"/>
                <a:cs typeface="Times New Roman" panose="02020603050405020304" pitchFamily="18" charset="0"/>
              </a:rPr>
              <a:t>- Что стали делать?</a:t>
            </a:r>
          </a:p>
          <a:p>
            <a:pPr algn="just"/>
            <a:r>
              <a:rPr lang="ru-RU" sz="2400" i="1" dirty="0">
                <a:latin typeface="Times New Roman" panose="02020603050405020304" pitchFamily="18" charset="0"/>
                <a:cs typeface="Times New Roman" panose="02020603050405020304" pitchFamily="18" charset="0"/>
              </a:rPr>
              <a:t>(Вопросы составлены на основе адаптированного алгоритма сказок В.Я. </a:t>
            </a:r>
            <a:r>
              <a:rPr lang="ru-RU" sz="2400" i="1" dirty="0" err="1">
                <a:latin typeface="Times New Roman" panose="02020603050405020304" pitchFamily="18" charset="0"/>
                <a:cs typeface="Times New Roman" panose="02020603050405020304" pitchFamily="18" charset="0"/>
              </a:rPr>
              <a:t>Проппа</a:t>
            </a:r>
            <a:r>
              <a:rPr lang="ru-RU" sz="2400" i="1" dirty="0">
                <a:latin typeface="Times New Roman" panose="02020603050405020304" pitchFamily="18" charset="0"/>
                <a:cs typeface="Times New Roman" panose="02020603050405020304" pitchFamily="18" charset="0"/>
              </a:rPr>
              <a:t>).</a:t>
            </a:r>
          </a:p>
        </p:txBody>
      </p:sp>
      <p:sp>
        <p:nvSpPr>
          <p:cNvPr id="3" name="Номер слайда 2"/>
          <p:cNvSpPr>
            <a:spLocks noGrp="1"/>
          </p:cNvSpPr>
          <p:nvPr>
            <p:ph type="sldNum" sz="quarter" idx="12"/>
          </p:nvPr>
        </p:nvSpPr>
        <p:spPr/>
        <p:txBody>
          <a:bodyPr/>
          <a:lstStyle/>
          <a:p>
            <a:fld id="{02AC1BAA-3687-409F-AB11-4307A985DD9A}" type="slidenum">
              <a:rPr lang="ru-RU" smtClean="0"/>
              <a:t>75</a:t>
            </a:fld>
            <a:endParaRPr lang="ru-RU"/>
          </a:p>
        </p:txBody>
      </p:sp>
    </p:spTree>
    <p:extLst>
      <p:ext uri="{BB962C8B-B14F-4D97-AF65-F5344CB8AC3E}">
        <p14:creationId xmlns:p14="http://schemas.microsoft.com/office/powerpoint/2010/main" val="42410298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416320"/>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Правила поиска ответа на вопрос:</a:t>
            </a:r>
          </a:p>
          <a:p>
            <a:pPr algn="just"/>
            <a:r>
              <a:rPr lang="ru-RU" sz="2400" dirty="0">
                <a:latin typeface="Times New Roman" panose="02020603050405020304" pitchFamily="18" charset="0"/>
                <a:cs typeface="Times New Roman" panose="02020603050405020304" pitchFamily="18" charset="0"/>
              </a:rPr>
              <a:t>- Задается вопрос детям. Например: ”Жил-был кто?”</a:t>
            </a:r>
          </a:p>
          <a:p>
            <a:pPr algn="just"/>
            <a:r>
              <a:rPr lang="ru-RU" sz="2400" dirty="0">
                <a:latin typeface="Times New Roman" panose="02020603050405020304" pitchFamily="18" charset="0"/>
                <a:cs typeface="Times New Roman" panose="02020603050405020304" pitchFamily="18" charset="0"/>
              </a:rPr>
              <a:t>- Ведущий открывает книгу на любой странице и предлагает ребенку </a:t>
            </a:r>
            <a:r>
              <a:rPr lang="ru-RU" sz="2400" dirty="0" smtClean="0">
                <a:latin typeface="Times New Roman" panose="02020603050405020304" pitchFamily="18" charset="0"/>
                <a:cs typeface="Times New Roman" panose="02020603050405020304" pitchFamily="18" charset="0"/>
              </a:rPr>
              <a:t>указать пальчиком </a:t>
            </a:r>
            <a:r>
              <a:rPr lang="ru-RU" sz="2400" dirty="0">
                <a:latin typeface="Times New Roman" panose="02020603050405020304" pitchFamily="18" charset="0"/>
                <a:cs typeface="Times New Roman" panose="02020603050405020304" pitchFamily="18" charset="0"/>
              </a:rPr>
              <a:t>на любое слово (например: “Жил-был... карандаш!”) Значит, </a:t>
            </a:r>
            <a:r>
              <a:rPr lang="ru-RU" sz="2400" dirty="0" smtClean="0">
                <a:latin typeface="Times New Roman" panose="02020603050405020304" pitchFamily="18" charset="0"/>
                <a:cs typeface="Times New Roman" panose="02020603050405020304" pitchFamily="18" charset="0"/>
              </a:rPr>
              <a:t>история будет </a:t>
            </a:r>
            <a:r>
              <a:rPr lang="ru-RU" sz="2400" dirty="0">
                <a:latin typeface="Times New Roman" panose="02020603050405020304" pitchFamily="18" charset="0"/>
                <a:cs typeface="Times New Roman" panose="02020603050405020304" pitchFamily="18" charset="0"/>
              </a:rPr>
              <a:t>про карандаш, который попал в беду.</a:t>
            </a:r>
          </a:p>
          <a:p>
            <a:pPr algn="just"/>
            <a:r>
              <a:rPr lang="ru-RU" sz="2400" dirty="0">
                <a:latin typeface="Times New Roman" panose="02020603050405020304" pitchFamily="18" charset="0"/>
                <a:cs typeface="Times New Roman" panose="02020603050405020304" pitchFamily="18" charset="0"/>
              </a:rPr>
              <a:t>- Следующий “ответ” на вопрос ищется на любой другой странице.</a:t>
            </a:r>
          </a:p>
          <a:p>
            <a:pPr algn="just"/>
            <a:r>
              <a:rPr lang="ru-RU" sz="2400" dirty="0">
                <a:latin typeface="Times New Roman" panose="02020603050405020304" pitchFamily="18" charset="0"/>
                <a:cs typeface="Times New Roman" panose="02020603050405020304" pitchFamily="18" charset="0"/>
              </a:rPr>
              <a:t>- Если по сюжету должно быть имя существительное или глагол, а ребенок </a:t>
            </a:r>
            <a:r>
              <a:rPr lang="ru-RU" sz="2400" dirty="0" smtClean="0">
                <a:latin typeface="Times New Roman" panose="02020603050405020304" pitchFamily="18" charset="0"/>
                <a:cs typeface="Times New Roman" panose="02020603050405020304" pitchFamily="18" charset="0"/>
              </a:rPr>
              <a:t>указал на </a:t>
            </a:r>
            <a:r>
              <a:rPr lang="ru-RU" sz="2400" dirty="0">
                <a:latin typeface="Times New Roman" panose="02020603050405020304" pitchFamily="18" charset="0"/>
                <a:cs typeface="Times New Roman" panose="02020603050405020304" pitchFamily="18" charset="0"/>
              </a:rPr>
              <a:t>другую часть речи, педагогу необходимо переделать слово в нужную часть </a:t>
            </a:r>
            <a:r>
              <a:rPr lang="ru-RU" sz="2400" dirty="0" smtClean="0">
                <a:latin typeface="Times New Roman" panose="02020603050405020304" pitchFamily="18" charset="0"/>
                <a:cs typeface="Times New Roman" panose="02020603050405020304" pitchFamily="18" charset="0"/>
              </a:rPr>
              <a:t>речи, либо </a:t>
            </a:r>
            <a:r>
              <a:rPr lang="ru-RU" sz="2400" dirty="0">
                <a:latin typeface="Times New Roman" panose="02020603050405020304" pitchFamily="18" charset="0"/>
                <a:cs typeface="Times New Roman" panose="02020603050405020304" pitchFamily="18" charset="0"/>
              </a:rPr>
              <a:t>найти другое на этой же строчке.</a:t>
            </a:r>
          </a:p>
        </p:txBody>
      </p:sp>
      <p:sp>
        <p:nvSpPr>
          <p:cNvPr id="3" name="Номер слайда 2"/>
          <p:cNvSpPr>
            <a:spLocks noGrp="1"/>
          </p:cNvSpPr>
          <p:nvPr>
            <p:ph type="sldNum" sz="quarter" idx="12"/>
          </p:nvPr>
        </p:nvSpPr>
        <p:spPr/>
        <p:txBody>
          <a:bodyPr/>
          <a:lstStyle/>
          <a:p>
            <a:fld id="{02AC1BAA-3687-409F-AB11-4307A985DD9A}" type="slidenum">
              <a:rPr lang="ru-RU" smtClean="0"/>
              <a:t>76</a:t>
            </a:fld>
            <a:endParaRPr lang="ru-RU"/>
          </a:p>
        </p:txBody>
      </p:sp>
    </p:spTree>
    <p:extLst>
      <p:ext uri="{BB962C8B-B14F-4D97-AF65-F5344CB8AC3E}">
        <p14:creationId xmlns:p14="http://schemas.microsoft.com/office/powerpoint/2010/main" val="26857557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046988"/>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Во время работы с книгой дети могут терять интерес к сочинительству. Для снятия </a:t>
            </a:r>
            <a:r>
              <a:rPr lang="ru-RU" sz="2400" dirty="0" smtClean="0">
                <a:latin typeface="Times New Roman" panose="02020603050405020304" pitchFamily="18" charset="0"/>
                <a:cs typeface="Times New Roman" panose="02020603050405020304" pitchFamily="18" charset="0"/>
              </a:rPr>
              <a:t>этого эффекта </a:t>
            </a:r>
            <a:r>
              <a:rPr lang="ru-RU" sz="2400" dirty="0">
                <a:latin typeface="Times New Roman" panose="02020603050405020304" pitchFamily="18" charset="0"/>
                <a:cs typeface="Times New Roman" panose="02020603050405020304" pitchFamily="18" charset="0"/>
              </a:rPr>
              <a:t>необходимо:</a:t>
            </a:r>
          </a:p>
          <a:p>
            <a:pPr algn="just"/>
            <a:r>
              <a:rPr lang="ru-RU" sz="2400" dirty="0">
                <a:latin typeface="Times New Roman" panose="02020603050405020304" pitchFamily="18" charset="0"/>
                <a:cs typeface="Times New Roman" panose="02020603050405020304" pitchFamily="18" charset="0"/>
              </a:rPr>
              <a:t>- «Собирать» сюжет в быстром темпе.</a:t>
            </a:r>
          </a:p>
          <a:p>
            <a:pPr algn="just"/>
            <a:r>
              <a:rPr lang="ru-RU" sz="2400" dirty="0">
                <a:latin typeface="Times New Roman" panose="02020603050405020304" pitchFamily="18" charset="0"/>
                <a:cs typeface="Times New Roman" panose="02020603050405020304" pitchFamily="18" charset="0"/>
              </a:rPr>
              <a:t>- Эмоционально реагировать на каждый “найденный” ответ (удивление, </a:t>
            </a:r>
            <a:r>
              <a:rPr lang="ru-RU" sz="2400" dirty="0" smtClean="0">
                <a:latin typeface="Times New Roman" panose="02020603050405020304" pitchFamily="18" charset="0"/>
                <a:cs typeface="Times New Roman" panose="02020603050405020304" pitchFamily="18" charset="0"/>
              </a:rPr>
              <a:t>радость, ужас </a:t>
            </a:r>
            <a:r>
              <a:rPr lang="ru-RU" sz="2400" dirty="0">
                <a:latin typeface="Times New Roman" panose="02020603050405020304" pitchFamily="18" charset="0"/>
                <a:cs typeface="Times New Roman" panose="02020603050405020304" pitchFamily="18" charset="0"/>
              </a:rPr>
              <a:t>и т.д.).</a:t>
            </a:r>
          </a:p>
          <a:p>
            <a:pPr algn="just"/>
            <a:r>
              <a:rPr lang="ru-RU" sz="2400" dirty="0">
                <a:latin typeface="Times New Roman" panose="02020603050405020304" pitchFamily="18" charset="0"/>
                <a:cs typeface="Times New Roman" panose="02020603050405020304" pitchFamily="18" charset="0"/>
              </a:rPr>
              <a:t>- Использовать приемы драматизации.</a:t>
            </a:r>
          </a:p>
          <a:p>
            <a:pPr algn="just"/>
            <a:r>
              <a:rPr lang="ru-RU" sz="2400" dirty="0">
                <a:latin typeface="Times New Roman" panose="02020603050405020304" pitchFamily="18" charset="0"/>
                <a:cs typeface="Times New Roman" panose="02020603050405020304" pitchFamily="18" charset="0"/>
              </a:rPr>
              <a:t>- Прекратить искать “ответы” в книге, а придумывать вместе с детьми </a:t>
            </a:r>
            <a:r>
              <a:rPr lang="ru-RU" sz="2400" dirty="0" smtClean="0">
                <a:latin typeface="Times New Roman" panose="02020603050405020304" pitchFamily="18" charset="0"/>
                <a:cs typeface="Times New Roman" panose="02020603050405020304" pitchFamily="18" charset="0"/>
              </a:rPr>
              <a:t>окончание истории</a:t>
            </a:r>
            <a:r>
              <a:rPr lang="ru-RU" sz="2400" dirty="0">
                <a:latin typeface="Times New Roman" panose="02020603050405020304" pitchFamily="18" charset="0"/>
                <a:cs typeface="Times New Roman" panose="02020603050405020304" pitchFamily="18" charset="0"/>
              </a:rPr>
              <a:t>, используя элементы “мозгового штурма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77</a:t>
            </a:fld>
            <a:endParaRPr lang="ru-RU"/>
          </a:p>
        </p:txBody>
      </p:sp>
    </p:spTree>
    <p:extLst>
      <p:ext uri="{BB962C8B-B14F-4D97-AF65-F5344CB8AC3E}">
        <p14:creationId xmlns:p14="http://schemas.microsoft.com/office/powerpoint/2010/main" val="22686192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046988"/>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По мере использования данного метода следует стремиться к тому, чтобы дети самостоятельно делали связки наугад выбранных “ответов” и восстанавливали последовательность вопросов.</a:t>
            </a:r>
          </a:p>
          <a:p>
            <a:pPr algn="just"/>
            <a:r>
              <a:rPr lang="ru-RU" sz="2400" dirty="0">
                <a:latin typeface="Times New Roman" panose="02020603050405020304" pitchFamily="18" charset="0"/>
                <a:cs typeface="Times New Roman" panose="02020603050405020304" pitchFamily="18" charset="0"/>
              </a:rPr>
              <a:t>Иногда роль ведущего берет на себя ребенок. Сам ставит вопросы и «читает» на них ответ. Воспитатель осуществляет функцию контролера.</a:t>
            </a:r>
          </a:p>
          <a:p>
            <a:pPr algn="just"/>
            <a:r>
              <a:rPr lang="ru-RU" sz="2400" dirty="0">
                <a:latin typeface="Times New Roman" panose="02020603050405020304" pitchFamily="18" charset="0"/>
                <a:cs typeface="Times New Roman" panose="02020603050405020304" pitchFamily="18" charset="0"/>
              </a:rPr>
              <a:t>Время от времени рекомендуется вспоминать составленные истории и рассказывать их так, как делают это артисты-сказочники. Сначала это делает воспитатель, а затем и сами дети.</a:t>
            </a:r>
          </a:p>
        </p:txBody>
      </p:sp>
      <p:sp>
        <p:nvSpPr>
          <p:cNvPr id="3" name="Номер слайда 2"/>
          <p:cNvSpPr>
            <a:spLocks noGrp="1"/>
          </p:cNvSpPr>
          <p:nvPr>
            <p:ph type="sldNum" sz="quarter" idx="12"/>
          </p:nvPr>
        </p:nvSpPr>
        <p:spPr/>
        <p:txBody>
          <a:bodyPr/>
          <a:lstStyle/>
          <a:p>
            <a:fld id="{02AC1BAA-3687-409F-AB11-4307A985DD9A}" type="slidenum">
              <a:rPr lang="ru-RU" smtClean="0"/>
              <a:t>78</a:t>
            </a:fld>
            <a:endParaRPr lang="ru-RU"/>
          </a:p>
        </p:txBody>
      </p:sp>
    </p:spTree>
    <p:extLst>
      <p:ext uri="{BB962C8B-B14F-4D97-AF65-F5344CB8AC3E}">
        <p14:creationId xmlns:p14="http://schemas.microsoft.com/office/powerpoint/2010/main" val="7458706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416320"/>
          </a:xfrm>
          <a:prstGeom prst="rect">
            <a:avLst/>
          </a:prstGeom>
        </p:spPr>
        <p:txBody>
          <a:bodyPr wrap="square">
            <a:spAutoFit/>
          </a:bodyPr>
          <a:lstStyle/>
          <a:p>
            <a:pPr algn="just"/>
            <a:r>
              <a:rPr lang="ru-RU" sz="2400" b="1" i="1" dirty="0">
                <a:latin typeface="Times New Roman" panose="02020603050405020304" pitchFamily="18" charset="0"/>
                <a:cs typeface="Times New Roman" panose="02020603050405020304" pitchFamily="18" charset="0"/>
              </a:rPr>
              <a:t>Коллаж из сказок.</a:t>
            </a:r>
          </a:p>
          <a:p>
            <a:pPr algn="just"/>
            <a:r>
              <a:rPr lang="ru-RU" sz="2400" dirty="0">
                <a:latin typeface="Times New Roman" panose="02020603050405020304" pitchFamily="18" charset="0"/>
                <a:cs typeface="Times New Roman" panose="02020603050405020304" pitchFamily="18" charset="0"/>
              </a:rPr>
              <a:t>     Придумывание новой сказки на основе уже известных детям сказок. </a:t>
            </a:r>
            <a:r>
              <a:rPr lang="ru-RU" sz="2400" dirty="0" smtClean="0">
                <a:latin typeface="Times New Roman" panose="02020603050405020304" pitchFamily="18" charset="0"/>
                <a:cs typeface="Times New Roman" panose="02020603050405020304" pitchFamily="18" charset="0"/>
              </a:rPr>
              <a:t>“Вот </a:t>
            </a:r>
            <a:r>
              <a:rPr lang="ru-RU" sz="2400" dirty="0">
                <a:latin typeface="Times New Roman" panose="02020603050405020304" pitchFamily="18" charset="0"/>
                <a:cs typeface="Times New Roman" panose="02020603050405020304" pitchFamily="18" charset="0"/>
              </a:rPr>
              <a:t>что приключилось с нашей книгой сказок. В ней все страницы перепутались и Буратино, Красную Шапочку и Колобка злой волшебник превратил в мышек. Горевали они, горевали и решили искать спасение. Встретили старика Хоттабыча, а он забыл </a:t>
            </a:r>
            <a:r>
              <a:rPr lang="ru-RU" sz="2400" dirty="0" smtClean="0">
                <a:latin typeface="Times New Roman" panose="02020603050405020304" pitchFamily="18" charset="0"/>
                <a:cs typeface="Times New Roman" panose="02020603050405020304" pitchFamily="18" charset="0"/>
              </a:rPr>
              <a:t>заклинание...” </a:t>
            </a:r>
            <a:r>
              <a:rPr lang="ru-RU" sz="2400" dirty="0">
                <a:latin typeface="Times New Roman" panose="02020603050405020304" pitchFamily="18" charset="0"/>
                <a:cs typeface="Times New Roman" panose="02020603050405020304" pitchFamily="18" charset="0"/>
              </a:rPr>
              <a:t>Дальше начинается творческая совместная работа детей и воспитателя</a:t>
            </a:r>
            <a:r>
              <a:rPr lang="ru-RU" sz="2400" dirty="0" smtClean="0">
                <a:latin typeface="Times New Roman" panose="02020603050405020304" pitchFamily="18" charset="0"/>
                <a:cs typeface="Times New Roman" panose="02020603050405020304" pitchFamily="18" charset="0"/>
              </a:rPr>
              <a:t>.</a:t>
            </a:r>
          </a:p>
          <a:p>
            <a:pPr algn="just"/>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Если сказки знакомы, можно обойтись и без иллюстраций. </a:t>
            </a:r>
          </a:p>
        </p:txBody>
      </p:sp>
      <p:sp>
        <p:nvSpPr>
          <p:cNvPr id="3" name="Номер слайда 2"/>
          <p:cNvSpPr>
            <a:spLocks noGrp="1"/>
          </p:cNvSpPr>
          <p:nvPr>
            <p:ph type="sldNum" sz="quarter" idx="12"/>
          </p:nvPr>
        </p:nvSpPr>
        <p:spPr/>
        <p:txBody>
          <a:bodyPr/>
          <a:lstStyle/>
          <a:p>
            <a:fld id="{02AC1BAA-3687-409F-AB11-4307A985DD9A}" type="slidenum">
              <a:rPr lang="ru-RU" smtClean="0"/>
              <a:t>79</a:t>
            </a:fld>
            <a:endParaRPr lang="ru-RU"/>
          </a:p>
        </p:txBody>
      </p:sp>
    </p:spTree>
    <p:extLst>
      <p:ext uri="{BB962C8B-B14F-4D97-AF65-F5344CB8AC3E}">
        <p14:creationId xmlns:p14="http://schemas.microsoft.com/office/powerpoint/2010/main" val="346588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416320"/>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Эти две формы речи отличаются и мотивами. Монологическая речь стимулируется внутренними мотивами, и ее содержание и языковые средства выбирает сам говорящий. Диалогическая речь стимулируется не только внутренними, но и внешними мотивами (ситуация, в которой происходит диалог, реплики собеседника).</a:t>
            </a:r>
          </a:p>
          <a:p>
            <a:pPr algn="just"/>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Следовательно, монологическая речь является более сложным, произвольным, более организованным видом речи и поэтому требует специального речевого воспитания (Л. В. Щерба, А. А. Леонтьев).</a:t>
            </a:r>
          </a:p>
        </p:txBody>
      </p:sp>
      <p:sp>
        <p:nvSpPr>
          <p:cNvPr id="3" name="Номер слайда 2"/>
          <p:cNvSpPr>
            <a:spLocks noGrp="1"/>
          </p:cNvSpPr>
          <p:nvPr>
            <p:ph type="sldNum" sz="quarter" idx="12"/>
          </p:nvPr>
        </p:nvSpPr>
        <p:spPr/>
        <p:txBody>
          <a:bodyPr/>
          <a:lstStyle/>
          <a:p>
            <a:fld id="{02AC1BAA-3687-409F-AB11-4307A985DD9A}" type="slidenum">
              <a:rPr lang="ru-RU" smtClean="0"/>
              <a:t>8</a:t>
            </a:fld>
            <a:endParaRPr lang="ru-RU"/>
          </a:p>
        </p:txBody>
      </p:sp>
    </p:spTree>
    <p:extLst>
      <p:ext uri="{BB962C8B-B14F-4D97-AF65-F5344CB8AC3E}">
        <p14:creationId xmlns:p14="http://schemas.microsoft.com/office/powerpoint/2010/main" val="12932916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11825" y="425221"/>
            <a:ext cx="9996407" cy="6001643"/>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Мы </a:t>
            </a:r>
            <a:r>
              <a:rPr lang="ru-RU" sz="2400" dirty="0">
                <a:latin typeface="Times New Roman" panose="02020603050405020304" pitchFamily="18" charset="0"/>
                <a:cs typeface="Times New Roman" panose="02020603050405020304" pitchFamily="18" charset="0"/>
              </a:rPr>
              <a:t>предлагаем детям придумать сюжет новой сказки, в которой Баба-Яга встретила в лесу Колобка и они вместе отправились в гости к лисе в лубяную избушку. Вариантов и переплетений ситуаций из разных сказок может быть множество, важно только не забыть о главных, первоначальных героях - и получится «Коллаж из </a:t>
            </a:r>
            <a:r>
              <a:rPr lang="ru-RU" sz="2400" dirty="0" err="1">
                <a:latin typeface="Times New Roman" panose="02020603050405020304" pitchFamily="18" charset="0"/>
                <a:cs typeface="Times New Roman" panose="02020603050405020304" pitchFamily="18" charset="0"/>
              </a:rPr>
              <a:t>сказок».А</a:t>
            </a:r>
            <a:r>
              <a:rPr lang="ru-RU" sz="2400" dirty="0">
                <a:latin typeface="Times New Roman" panose="02020603050405020304" pitchFamily="18" charset="0"/>
                <a:cs typeface="Times New Roman" panose="02020603050405020304" pitchFamily="18" charset="0"/>
              </a:rPr>
              <a:t> детям дошкольного возраста лучше преподносить этот метод в игровой ситуации. Примерно так</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У </a:t>
            </a:r>
            <a:r>
              <a:rPr lang="ru-RU" sz="2400" dirty="0" smtClean="0">
                <a:latin typeface="Times New Roman" panose="02020603050405020304" pitchFamily="18" charset="0"/>
                <a:cs typeface="Times New Roman" panose="02020603050405020304" pitchFamily="18" charset="0"/>
              </a:rPr>
              <a:t>каждого </a:t>
            </a:r>
            <a:r>
              <a:rPr lang="ru-RU" sz="2400" dirty="0">
                <a:latin typeface="Times New Roman" panose="02020603050405020304" pitchFamily="18" charset="0"/>
                <a:cs typeface="Times New Roman" panose="02020603050405020304" pitchFamily="18" charset="0"/>
              </a:rPr>
              <a:t>в доме наверняка есть толстая книжка со сказками. Вот что однажды приключилось с этой книжкой. В ней перепутались все страницы. Первой была сказка «Царевна-лягушка». Только собрался Иван-царевич в путь за Василисой Прекрасной в царство </a:t>
            </a:r>
            <a:r>
              <a:rPr lang="ru-RU" sz="2400" dirty="0" smtClean="0">
                <a:latin typeface="Times New Roman" panose="02020603050405020304" pitchFamily="18" charset="0"/>
                <a:cs typeface="Times New Roman" panose="02020603050405020304" pitchFamily="18" charset="0"/>
              </a:rPr>
              <a:t>Кощея </a:t>
            </a:r>
            <a:r>
              <a:rPr lang="ru-RU" sz="2400" dirty="0">
                <a:latin typeface="Times New Roman" panose="02020603050405020304" pitchFamily="18" charset="0"/>
                <a:cs typeface="Times New Roman" panose="02020603050405020304" pitchFamily="18" charset="0"/>
              </a:rPr>
              <a:t>Бессмертного, как попал в совершенно другую сказку. Нет у царевича его верных помощников: зайца, медведя, утки. Как теперь освободить Василису Прекрасную? Делать нечего: пошел Иван-царевич по страницам других сказок. Не успел перешагнуть страницу, как… Как же ему помогли герои других сказок</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80</a:t>
            </a:fld>
            <a:endParaRPr lang="ru-RU"/>
          </a:p>
        </p:txBody>
      </p:sp>
    </p:spTree>
    <p:extLst>
      <p:ext uri="{BB962C8B-B14F-4D97-AF65-F5344CB8AC3E}">
        <p14:creationId xmlns:p14="http://schemas.microsoft.com/office/powerpoint/2010/main" val="5564053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046988"/>
          </a:xfrm>
          <a:prstGeom prst="rect">
            <a:avLst/>
          </a:prstGeom>
        </p:spPr>
        <p:txBody>
          <a:bodyPr wrap="square">
            <a:spAutoFit/>
          </a:bodyPr>
          <a:lstStyle/>
          <a:p>
            <a:pPr algn="just"/>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Приведем еще один возможный пример коллажа </a:t>
            </a:r>
            <a:r>
              <a:rPr lang="ru-RU" sz="2400" dirty="0" smtClean="0">
                <a:latin typeface="Times New Roman" panose="02020603050405020304" pitchFamily="18" charset="0"/>
                <a:cs typeface="Times New Roman" panose="02020603050405020304" pitchFamily="18" charset="0"/>
              </a:rPr>
              <a:t>сказок</a:t>
            </a:r>
            <a:r>
              <a:rPr lang="ru-RU" sz="2400" dirty="0">
                <a:latin typeface="Times New Roman" panose="02020603050405020304" pitchFamily="18" charset="0"/>
                <a:cs typeface="Times New Roman" panose="02020603050405020304" pitchFamily="18" charset="0"/>
              </a:rPr>
              <a:t>.</a:t>
            </a:r>
          </a:p>
          <a:p>
            <a:pPr algn="just"/>
            <a:r>
              <a:rPr lang="ru-RU" sz="2400" dirty="0">
                <a:latin typeface="Times New Roman" panose="02020603050405020304" pitchFamily="18" charset="0"/>
                <a:cs typeface="Times New Roman" panose="02020603050405020304" pitchFamily="18" charset="0"/>
              </a:rPr>
              <a:t>Буратино, Красную Шапочку и Колобка злой волшебник превратил в мышек. Горевали они, горевали и решили искать спасения. Встретили старика Хоттабыча, а он забыл заклинание. Дальше начинается творческая совместная работа ребят и воспитателя</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А следующая картинка необычная. Только хвосты разных животных помогут придумать новый, смешанный вариант сказки.</a:t>
            </a:r>
          </a:p>
        </p:txBody>
      </p:sp>
      <p:sp>
        <p:nvSpPr>
          <p:cNvPr id="3" name="Номер слайда 2"/>
          <p:cNvSpPr>
            <a:spLocks noGrp="1"/>
          </p:cNvSpPr>
          <p:nvPr>
            <p:ph type="sldNum" sz="quarter" idx="12"/>
          </p:nvPr>
        </p:nvSpPr>
        <p:spPr/>
        <p:txBody>
          <a:bodyPr/>
          <a:lstStyle/>
          <a:p>
            <a:fld id="{02AC1BAA-3687-409F-AB11-4307A985DD9A}" type="slidenum">
              <a:rPr lang="ru-RU" smtClean="0"/>
              <a:t>81</a:t>
            </a:fld>
            <a:endParaRPr lang="ru-RU"/>
          </a:p>
        </p:txBody>
      </p:sp>
    </p:spTree>
    <p:extLst>
      <p:ext uri="{BB962C8B-B14F-4D97-AF65-F5344CB8AC3E}">
        <p14:creationId xmlns:p14="http://schemas.microsoft.com/office/powerpoint/2010/main" val="33931476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2677656"/>
          </a:xfrm>
          <a:prstGeom prst="rect">
            <a:avLst/>
          </a:prstGeom>
        </p:spPr>
        <p:txBody>
          <a:bodyPr wrap="square">
            <a:spAutoFit/>
          </a:bodyPr>
          <a:lstStyle/>
          <a:p>
            <a:pPr algn="just"/>
            <a:r>
              <a:rPr lang="ru-RU" sz="2400" b="1" i="1" dirty="0">
                <a:latin typeface="Times New Roman" panose="02020603050405020304" pitchFamily="18" charset="0"/>
                <a:cs typeface="Times New Roman" panose="02020603050405020304" pitchFamily="18" charset="0"/>
              </a:rPr>
              <a:t>Знакомые герои в новых обстоятельствах.  </a:t>
            </a:r>
          </a:p>
          <a:p>
            <a:pPr algn="just"/>
            <a:r>
              <a:rPr lang="ru-RU" sz="2400" dirty="0">
                <a:latin typeface="Times New Roman" panose="02020603050405020304" pitchFamily="18" charset="0"/>
                <a:cs typeface="Times New Roman" panose="02020603050405020304" pitchFamily="18" charset="0"/>
              </a:rPr>
              <a:t>      Этот метод развивает фантазию, ломает привычные стереотипы у детей, создает условия, при которых главные герои остаются, но попадают в новые обстоятельства, которые могут быть фантастическими и невероятными.</a:t>
            </a:r>
          </a:p>
          <a:p>
            <a:pPr algn="just"/>
            <a:r>
              <a:rPr lang="ru-RU" sz="2400" dirty="0" smtClean="0">
                <a:latin typeface="Times New Roman" panose="02020603050405020304" pitchFamily="18" charset="0"/>
                <a:cs typeface="Times New Roman" panose="02020603050405020304" pitchFamily="18" charset="0"/>
              </a:rPr>
              <a:t>Если взять сказку </a:t>
            </a:r>
            <a:r>
              <a:rPr lang="ru-RU" sz="2400" dirty="0">
                <a:latin typeface="Times New Roman" panose="02020603050405020304" pitchFamily="18" charset="0"/>
                <a:cs typeface="Times New Roman" panose="02020603050405020304" pitchFamily="18" charset="0"/>
              </a:rPr>
              <a:t>“Гуси – </a:t>
            </a:r>
            <a:r>
              <a:rPr lang="ru-RU" sz="2400" dirty="0" smtClean="0">
                <a:latin typeface="Times New Roman" panose="02020603050405020304" pitchFamily="18" charset="0"/>
                <a:cs typeface="Times New Roman" panose="02020603050405020304" pitchFamily="18" charset="0"/>
              </a:rPr>
              <a:t>лебеди”, то можно предложить новую ситуацию: </a:t>
            </a:r>
            <a:r>
              <a:rPr lang="ru-RU" sz="2400" dirty="0">
                <a:latin typeface="Times New Roman" panose="02020603050405020304" pitchFamily="18" charset="0"/>
                <a:cs typeface="Times New Roman" panose="02020603050405020304" pitchFamily="18" charset="0"/>
              </a:rPr>
              <a:t>на пути девочки встречается серый волк</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82</a:t>
            </a:fld>
            <a:endParaRPr lang="ru-RU"/>
          </a:p>
        </p:txBody>
      </p:sp>
    </p:spTree>
    <p:extLst>
      <p:ext uri="{BB962C8B-B14F-4D97-AF65-F5344CB8AC3E}">
        <p14:creationId xmlns:p14="http://schemas.microsoft.com/office/powerpoint/2010/main" val="23468148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154984"/>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Метод «Сказка от смешного стишка»</a:t>
            </a:r>
            <a:endParaRPr lang="ru-RU" sz="2400" b="1"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Смешные стишки, как правило, короткие, помогают детям сочинять невероятные сказки. Во-первых, они помогают развить в детях чувство юмора, а во-вторых, текст стишка служит ребенку отправной точкой для сочинительства. Мы с улыбкой читаем стишок и предлагаем завязку сказки</a:t>
            </a:r>
            <a:r>
              <a:rPr lang="ru-RU" sz="2400" dirty="0" smtClean="0">
                <a:latin typeface="Times New Roman" panose="02020603050405020304" pitchFamily="18" charset="0"/>
                <a:cs typeface="Times New Roman" panose="02020603050405020304" pitchFamily="18" charset="0"/>
              </a:rPr>
              <a:t>.</a:t>
            </a:r>
          </a:p>
          <a:p>
            <a:pPr algn="just"/>
            <a:r>
              <a:rPr lang="ru-RU" sz="2400" dirty="0" smtClean="0">
                <a:latin typeface="Times New Roman" panose="02020603050405020304" pitchFamily="18" charset="0"/>
                <a:cs typeface="Times New Roman" panose="02020603050405020304" pitchFamily="18" charset="0"/>
              </a:rPr>
              <a:t>Сказка </a:t>
            </a:r>
            <a:r>
              <a:rPr lang="ru-RU" sz="2400" dirty="0">
                <a:latin typeface="Times New Roman" panose="02020603050405020304" pitchFamily="18" charset="0"/>
                <a:cs typeface="Times New Roman" panose="02020603050405020304" pitchFamily="18" charset="0"/>
              </a:rPr>
              <a:t>от стишка (Э. Стефановича)</a:t>
            </a:r>
          </a:p>
          <a:p>
            <a:pPr algn="just"/>
            <a:r>
              <a:rPr lang="ru-RU" sz="2400" dirty="0">
                <a:latin typeface="Times New Roman" panose="02020603050405020304" pitchFamily="18" charset="0"/>
                <a:cs typeface="Times New Roman" panose="02020603050405020304" pitchFamily="18" charset="0"/>
              </a:rPr>
              <a:t>Не знахарка, не ведьма, не </a:t>
            </a:r>
            <a:r>
              <a:rPr lang="ru-RU" sz="2400" dirty="0" err="1">
                <a:latin typeface="Times New Roman" panose="02020603050405020304" pitchFamily="18" charset="0"/>
                <a:cs typeface="Times New Roman" panose="02020603050405020304" pitchFamily="18" charset="0"/>
              </a:rPr>
              <a:t>ворожка</a:t>
            </a:r>
            <a:r>
              <a:rPr lang="ru-RU" sz="2400" dirty="0">
                <a:latin typeface="Times New Roman" panose="02020603050405020304" pitchFamily="18" charset="0"/>
                <a:cs typeface="Times New Roman" panose="02020603050405020304" pitchFamily="18" charset="0"/>
              </a:rPr>
              <a:t>, </a:t>
            </a:r>
          </a:p>
          <a:p>
            <a:pPr algn="just"/>
            <a:r>
              <a:rPr lang="ru-RU" sz="2400" dirty="0">
                <a:latin typeface="Times New Roman" panose="02020603050405020304" pitchFamily="18" charset="0"/>
                <a:cs typeface="Times New Roman" panose="02020603050405020304" pitchFamily="18" charset="0"/>
              </a:rPr>
              <a:t>Но обо всем, что в Миске, знает Ложка.</a:t>
            </a:r>
          </a:p>
          <a:p>
            <a:pPr algn="just"/>
            <a:r>
              <a:rPr lang="ru-RU" sz="2400" dirty="0">
                <a:latin typeface="Times New Roman" panose="02020603050405020304" pitchFamily="18" charset="0"/>
                <a:cs typeface="Times New Roman" panose="02020603050405020304" pitchFamily="18" charset="0"/>
              </a:rPr>
              <a:t>Ранним утром ложка из обыкновенной превратилась в волшебную и стала невидимкой…</a:t>
            </a:r>
          </a:p>
        </p:txBody>
      </p:sp>
      <p:sp>
        <p:nvSpPr>
          <p:cNvPr id="3" name="Номер слайда 2"/>
          <p:cNvSpPr>
            <a:spLocks noGrp="1"/>
          </p:cNvSpPr>
          <p:nvPr>
            <p:ph type="sldNum" sz="quarter" idx="12"/>
          </p:nvPr>
        </p:nvSpPr>
        <p:spPr/>
        <p:txBody>
          <a:bodyPr/>
          <a:lstStyle/>
          <a:p>
            <a:fld id="{02AC1BAA-3687-409F-AB11-4307A985DD9A}" type="slidenum">
              <a:rPr lang="ru-RU" smtClean="0"/>
              <a:t>83</a:t>
            </a:fld>
            <a:endParaRPr lang="ru-RU"/>
          </a:p>
        </p:txBody>
      </p:sp>
    </p:spTree>
    <p:extLst>
      <p:ext uri="{BB962C8B-B14F-4D97-AF65-F5344CB8AC3E}">
        <p14:creationId xmlns:p14="http://schemas.microsoft.com/office/powerpoint/2010/main" val="36810674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524315"/>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Например, </a:t>
            </a:r>
            <a:r>
              <a:rPr lang="ru-RU" sz="2400" dirty="0">
                <a:latin typeface="Times New Roman" panose="02020603050405020304" pitchFamily="18" charset="0"/>
                <a:cs typeface="Times New Roman" panose="02020603050405020304" pitchFamily="18" charset="0"/>
              </a:rPr>
              <a:t>удачные для перехода к сказкам стишки </a:t>
            </a:r>
            <a:r>
              <a:rPr lang="ru-RU" sz="2400" dirty="0" err="1" smtClean="0">
                <a:latin typeface="Times New Roman" panose="02020603050405020304" pitchFamily="18" charset="0"/>
                <a:cs typeface="Times New Roman" panose="02020603050405020304" pitchFamily="18" charset="0"/>
              </a:rPr>
              <a:t>Э.Стефановича</a:t>
            </a:r>
            <a:r>
              <a:rPr lang="ru-RU" sz="2400" dirty="0">
                <a:latin typeface="Times New Roman" panose="02020603050405020304" pitchFamily="18" charset="0"/>
                <a:cs typeface="Times New Roman" panose="02020603050405020304" pitchFamily="18" charset="0"/>
              </a:rPr>
              <a:t>:</a:t>
            </a:r>
          </a:p>
          <a:p>
            <a:pPr algn="just"/>
            <a:r>
              <a:rPr lang="ru-RU" sz="2400" i="1" dirty="0" smtClean="0">
                <a:latin typeface="Times New Roman" panose="02020603050405020304" pitchFamily="18" charset="0"/>
                <a:cs typeface="Times New Roman" panose="02020603050405020304" pitchFamily="18" charset="0"/>
              </a:rPr>
              <a:t>Зачем </a:t>
            </a:r>
            <a:r>
              <a:rPr lang="ru-RU" sz="2400" i="1" dirty="0">
                <a:latin typeface="Times New Roman" panose="02020603050405020304" pitchFamily="18" charset="0"/>
                <a:cs typeface="Times New Roman" panose="02020603050405020304" pitchFamily="18" charset="0"/>
              </a:rPr>
              <a:t>шнурки Ботинку? </a:t>
            </a:r>
            <a:endParaRPr lang="ru-RU" sz="2400" i="1" dirty="0" smtClean="0">
              <a:latin typeface="Times New Roman" panose="02020603050405020304" pitchFamily="18" charset="0"/>
              <a:cs typeface="Times New Roman" panose="02020603050405020304" pitchFamily="18" charset="0"/>
            </a:endParaRPr>
          </a:p>
          <a:p>
            <a:pPr algn="just"/>
            <a:r>
              <a:rPr lang="ru-RU" sz="2400" i="1" dirty="0" smtClean="0">
                <a:latin typeface="Times New Roman" panose="02020603050405020304" pitchFamily="18" charset="0"/>
                <a:cs typeface="Times New Roman" panose="02020603050405020304" pitchFamily="18" charset="0"/>
              </a:rPr>
              <a:t>Если </a:t>
            </a:r>
            <a:r>
              <a:rPr lang="ru-RU" sz="2400" i="1" dirty="0">
                <a:latin typeface="Times New Roman" panose="02020603050405020304" pitchFamily="18" charset="0"/>
                <a:cs typeface="Times New Roman" panose="02020603050405020304" pitchFamily="18" charset="0"/>
              </a:rPr>
              <a:t>напрямик, </a:t>
            </a:r>
            <a:endParaRPr lang="ru-RU" sz="2400" i="1" dirty="0" smtClean="0">
              <a:latin typeface="Times New Roman" panose="02020603050405020304" pitchFamily="18" charset="0"/>
              <a:cs typeface="Times New Roman" panose="02020603050405020304" pitchFamily="18" charset="0"/>
            </a:endParaRPr>
          </a:p>
          <a:p>
            <a:pPr algn="just"/>
            <a:r>
              <a:rPr lang="ru-RU" sz="2400" i="1" dirty="0" smtClean="0">
                <a:latin typeface="Times New Roman" panose="02020603050405020304" pitchFamily="18" charset="0"/>
                <a:cs typeface="Times New Roman" panose="02020603050405020304" pitchFamily="18" charset="0"/>
              </a:rPr>
              <a:t>Чтоб </a:t>
            </a:r>
            <a:r>
              <a:rPr lang="ru-RU" sz="2400" i="1" dirty="0">
                <a:latin typeface="Times New Roman" panose="02020603050405020304" pitchFamily="18" charset="0"/>
                <a:cs typeface="Times New Roman" panose="02020603050405020304" pitchFamily="18" charset="0"/>
              </a:rPr>
              <a:t>он не очень </a:t>
            </a:r>
            <a:endParaRPr lang="ru-RU" sz="2400" i="1" dirty="0" smtClean="0">
              <a:latin typeface="Times New Roman" panose="02020603050405020304" pitchFamily="18" charset="0"/>
              <a:cs typeface="Times New Roman" panose="02020603050405020304" pitchFamily="18" charset="0"/>
            </a:endParaRPr>
          </a:p>
          <a:p>
            <a:pPr algn="just"/>
            <a:r>
              <a:rPr lang="ru-RU" sz="2400" i="1" dirty="0" smtClean="0">
                <a:latin typeface="Times New Roman" panose="02020603050405020304" pitchFamily="18" charset="0"/>
                <a:cs typeface="Times New Roman" panose="02020603050405020304" pitchFamily="18" charset="0"/>
              </a:rPr>
              <a:t>Распускал </a:t>
            </a:r>
            <a:r>
              <a:rPr lang="ru-RU" sz="2400" i="1" dirty="0">
                <a:latin typeface="Times New Roman" panose="02020603050405020304" pitchFamily="18" charset="0"/>
                <a:cs typeface="Times New Roman" panose="02020603050405020304" pitchFamily="18" charset="0"/>
              </a:rPr>
              <a:t>язык</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Возможное начало «</a:t>
            </a:r>
            <a:r>
              <a:rPr lang="ru-RU" sz="2400" i="1" dirty="0" smtClean="0">
                <a:latin typeface="Times New Roman" panose="02020603050405020304" pitchFamily="18" charset="0"/>
                <a:cs typeface="Times New Roman" panose="02020603050405020304" pitchFamily="18" charset="0"/>
              </a:rPr>
              <a:t>Однажды </a:t>
            </a:r>
            <a:r>
              <a:rPr lang="ru-RU" sz="2400" i="1" dirty="0">
                <a:latin typeface="Times New Roman" panose="02020603050405020304" pitchFamily="18" charset="0"/>
                <a:cs typeface="Times New Roman" panose="02020603050405020304" pitchFamily="18" charset="0"/>
              </a:rPr>
              <a:t>ночью, когда шнурки отдыхали, язык пропутешествовал</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algn="just"/>
            <a:endParaRPr lang="ru-RU" sz="2400" dirty="0" smtClean="0">
              <a:latin typeface="Times New Roman" panose="02020603050405020304" pitchFamily="18" charset="0"/>
              <a:cs typeface="Times New Roman" panose="02020603050405020304" pitchFamily="18" charset="0"/>
            </a:endParaRPr>
          </a:p>
          <a:p>
            <a:pPr algn="just"/>
            <a:r>
              <a:rPr lang="ru-RU" sz="2400" i="1" dirty="0" smtClean="0">
                <a:latin typeface="Times New Roman" panose="02020603050405020304" pitchFamily="18" charset="0"/>
                <a:cs typeface="Times New Roman" panose="02020603050405020304" pitchFamily="18" charset="0"/>
              </a:rPr>
              <a:t>Не </a:t>
            </a:r>
            <a:r>
              <a:rPr lang="ru-RU" sz="2400" i="1" dirty="0">
                <a:latin typeface="Times New Roman" panose="02020603050405020304" pitchFamily="18" charset="0"/>
                <a:cs typeface="Times New Roman" panose="02020603050405020304" pitchFamily="18" charset="0"/>
              </a:rPr>
              <a:t>знахарка, не ведьма, не </a:t>
            </a:r>
            <a:r>
              <a:rPr lang="ru-RU" sz="2400" i="1" dirty="0" err="1">
                <a:latin typeface="Times New Roman" panose="02020603050405020304" pitchFamily="18" charset="0"/>
                <a:cs typeface="Times New Roman" panose="02020603050405020304" pitchFamily="18" charset="0"/>
              </a:rPr>
              <a:t>ворожка</a:t>
            </a:r>
            <a:r>
              <a:rPr lang="ru-RU" sz="2400" i="1" dirty="0">
                <a:latin typeface="Times New Roman" panose="02020603050405020304" pitchFamily="18" charset="0"/>
                <a:cs typeface="Times New Roman" panose="02020603050405020304" pitchFamily="18" charset="0"/>
              </a:rPr>
              <a:t>, </a:t>
            </a:r>
            <a:endParaRPr lang="ru-RU" sz="2400" i="1" dirty="0" smtClean="0">
              <a:latin typeface="Times New Roman" panose="02020603050405020304" pitchFamily="18" charset="0"/>
              <a:cs typeface="Times New Roman" panose="02020603050405020304" pitchFamily="18" charset="0"/>
            </a:endParaRPr>
          </a:p>
          <a:p>
            <a:pPr algn="just"/>
            <a:r>
              <a:rPr lang="ru-RU" sz="2400" i="1" dirty="0" smtClean="0">
                <a:latin typeface="Times New Roman" panose="02020603050405020304" pitchFamily="18" charset="0"/>
                <a:cs typeface="Times New Roman" panose="02020603050405020304" pitchFamily="18" charset="0"/>
              </a:rPr>
              <a:t>Но </a:t>
            </a:r>
            <a:r>
              <a:rPr lang="ru-RU" sz="2400" i="1" dirty="0">
                <a:latin typeface="Times New Roman" panose="02020603050405020304" pitchFamily="18" charset="0"/>
                <a:cs typeface="Times New Roman" panose="02020603050405020304" pitchFamily="18" charset="0"/>
              </a:rPr>
              <a:t>обо всем, что в Миске, знает Ложка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Возможное начало </a:t>
            </a:r>
            <a:r>
              <a:rPr lang="ru-RU" sz="2400" dirty="0" smtClean="0">
                <a:latin typeface="Times New Roman" panose="02020603050405020304" pitchFamily="18" charset="0"/>
                <a:cs typeface="Times New Roman" panose="02020603050405020304" pitchFamily="18" charset="0"/>
              </a:rPr>
              <a:t>«</a:t>
            </a:r>
            <a:r>
              <a:rPr lang="ru-RU" sz="2400" i="1" dirty="0" smtClean="0">
                <a:latin typeface="Times New Roman" panose="02020603050405020304" pitchFamily="18" charset="0"/>
                <a:cs typeface="Times New Roman" panose="02020603050405020304" pitchFamily="18" charset="0"/>
              </a:rPr>
              <a:t>Ранним </a:t>
            </a:r>
            <a:r>
              <a:rPr lang="ru-RU" sz="2400" i="1" dirty="0">
                <a:latin typeface="Times New Roman" panose="02020603050405020304" pitchFamily="18" charset="0"/>
                <a:cs typeface="Times New Roman" panose="02020603050405020304" pitchFamily="18" charset="0"/>
              </a:rPr>
              <a:t>утром ложка из обыкновенной превратилась в волшебную и стала невидимкой.</a:t>
            </a:r>
          </a:p>
        </p:txBody>
      </p:sp>
      <p:sp>
        <p:nvSpPr>
          <p:cNvPr id="3" name="Номер слайда 2"/>
          <p:cNvSpPr>
            <a:spLocks noGrp="1"/>
          </p:cNvSpPr>
          <p:nvPr>
            <p:ph type="sldNum" sz="quarter" idx="12"/>
          </p:nvPr>
        </p:nvSpPr>
        <p:spPr/>
        <p:txBody>
          <a:bodyPr/>
          <a:lstStyle/>
          <a:p>
            <a:fld id="{02AC1BAA-3687-409F-AB11-4307A985DD9A}" type="slidenum">
              <a:rPr lang="ru-RU" smtClean="0"/>
              <a:t>84</a:t>
            </a:fld>
            <a:endParaRPr lang="ru-RU"/>
          </a:p>
        </p:txBody>
      </p:sp>
    </p:spTree>
    <p:extLst>
      <p:ext uri="{BB962C8B-B14F-4D97-AF65-F5344CB8AC3E}">
        <p14:creationId xmlns:p14="http://schemas.microsoft.com/office/powerpoint/2010/main" val="22173198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65329" y="529442"/>
            <a:ext cx="9996407" cy="4893647"/>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Метод «Сказка от считалка»</a:t>
            </a:r>
            <a:endParaRPr lang="ru-RU" sz="2400" b="1"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Считалка лаконична, как правило, рифма ее легка. И главное, сюжет близок и понятен детям дошкольного возраста. А механизм перехода от считалки к сочинительству примерно тот же </a:t>
            </a:r>
            <a:r>
              <a:rPr lang="ru-RU" sz="2400" dirty="0" smtClean="0">
                <a:latin typeface="Times New Roman" panose="02020603050405020304" pitchFamily="18" charset="0"/>
                <a:cs typeface="Times New Roman" panose="02020603050405020304" pitchFamily="18" charset="0"/>
              </a:rPr>
              <a:t>– мы </a:t>
            </a:r>
            <a:r>
              <a:rPr lang="ru-RU" sz="2400" dirty="0">
                <a:latin typeface="Times New Roman" panose="02020603050405020304" pitchFamily="18" charset="0"/>
                <a:cs typeface="Times New Roman" panose="02020603050405020304" pitchFamily="18" charset="0"/>
              </a:rPr>
              <a:t>разучиваем наизусть считалку, обыгрываем ее несколько раз в подвижных играх, а затем предлагаем загадочное начало, идущее от ее содержания, к примеру</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i="1" dirty="0" smtClean="0">
                <a:latin typeface="Times New Roman" panose="02020603050405020304" pitchFamily="18" charset="0"/>
                <a:cs typeface="Times New Roman" panose="02020603050405020304" pitchFamily="18" charset="0"/>
              </a:rPr>
              <a:t>Считалка</a:t>
            </a:r>
            <a:endParaRPr lang="ru-RU" sz="2400" i="1" dirty="0">
              <a:latin typeface="Times New Roman" panose="02020603050405020304" pitchFamily="18" charset="0"/>
              <a:cs typeface="Times New Roman" panose="02020603050405020304" pitchFamily="18" charset="0"/>
            </a:endParaRPr>
          </a:p>
          <a:p>
            <a:pPr algn="just"/>
            <a:r>
              <a:rPr lang="ru-RU" sz="2400" i="1" dirty="0">
                <a:latin typeface="Times New Roman" panose="02020603050405020304" pitchFamily="18" charset="0"/>
                <a:cs typeface="Times New Roman" panose="02020603050405020304" pitchFamily="18" charset="0"/>
              </a:rPr>
              <a:t>Чижик в клетке </a:t>
            </a:r>
            <a:r>
              <a:rPr lang="ru-RU" sz="2400" i="1" dirty="0" smtClean="0">
                <a:latin typeface="Times New Roman" panose="02020603050405020304" pitchFamily="18" charset="0"/>
                <a:cs typeface="Times New Roman" panose="02020603050405020304" pitchFamily="18" charset="0"/>
              </a:rPr>
              <a:t>сидел,</a:t>
            </a:r>
          </a:p>
          <a:p>
            <a:pPr algn="just"/>
            <a:r>
              <a:rPr lang="ru-RU" sz="2400" i="1" dirty="0" smtClean="0">
                <a:latin typeface="Times New Roman" panose="02020603050405020304" pitchFamily="18" charset="0"/>
                <a:cs typeface="Times New Roman" panose="02020603050405020304" pitchFamily="18" charset="0"/>
              </a:rPr>
              <a:t>Чижик громко песню пел,</a:t>
            </a:r>
          </a:p>
          <a:p>
            <a:pPr algn="just"/>
            <a:r>
              <a:rPr lang="ru-RU" sz="2400" i="1" dirty="0" smtClean="0">
                <a:latin typeface="Times New Roman" panose="02020603050405020304" pitchFamily="18" charset="0"/>
                <a:cs typeface="Times New Roman" panose="02020603050405020304" pitchFamily="18" charset="0"/>
              </a:rPr>
              <a:t>Гу-гу-</a:t>
            </a:r>
            <a:r>
              <a:rPr lang="ru-RU" sz="2400" i="1" dirty="0" err="1" smtClean="0">
                <a:latin typeface="Times New Roman" panose="02020603050405020304" pitchFamily="18" charset="0"/>
                <a:cs typeface="Times New Roman" panose="02020603050405020304" pitchFamily="18" charset="0"/>
              </a:rPr>
              <a:t>гу</a:t>
            </a:r>
            <a:r>
              <a:rPr lang="ru-RU" sz="2400" i="1" dirty="0" smtClean="0">
                <a:latin typeface="Times New Roman" panose="02020603050405020304" pitchFamily="18" charset="0"/>
                <a:cs typeface="Times New Roman" panose="02020603050405020304" pitchFamily="18" charset="0"/>
              </a:rPr>
              <a:t>, чу-чу-чу,</a:t>
            </a:r>
          </a:p>
          <a:p>
            <a:pPr algn="just"/>
            <a:r>
              <a:rPr lang="ru-RU" sz="2400" i="1" dirty="0" smtClean="0">
                <a:latin typeface="Times New Roman" panose="02020603050405020304" pitchFamily="18" charset="0"/>
                <a:cs typeface="Times New Roman" panose="02020603050405020304" pitchFamily="18" charset="0"/>
              </a:rPr>
              <a:t>Я </a:t>
            </a:r>
            <a:r>
              <a:rPr lang="ru-RU" sz="2400" i="1" dirty="0">
                <a:latin typeface="Times New Roman" panose="02020603050405020304" pitchFamily="18" charset="0"/>
                <a:cs typeface="Times New Roman" panose="02020603050405020304" pitchFamily="18" charset="0"/>
              </a:rPr>
              <a:t>на волю полечу.</a:t>
            </a:r>
          </a:p>
          <a:p>
            <a:pPr algn="just"/>
            <a:r>
              <a:rPr lang="ru-RU" sz="2400" dirty="0">
                <a:latin typeface="Times New Roman" panose="02020603050405020304" pitchFamily="18" charset="0"/>
                <a:cs typeface="Times New Roman" panose="02020603050405020304" pitchFamily="18" charset="0"/>
              </a:rPr>
              <a:t>Возможное начало </a:t>
            </a:r>
            <a:r>
              <a:rPr lang="ru-RU" sz="2400" i="1" dirty="0">
                <a:latin typeface="Times New Roman" panose="02020603050405020304" pitchFamily="18" charset="0"/>
                <a:cs typeface="Times New Roman" panose="02020603050405020304" pitchFamily="18" charset="0"/>
              </a:rPr>
              <a:t>Один раз бабушка, покормив чижика, за была закрыть клетку</a:t>
            </a:r>
            <a:r>
              <a:rPr lang="ru-RU" sz="2400" i="1"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85</a:t>
            </a:fld>
            <a:endParaRPr lang="ru-RU"/>
          </a:p>
        </p:txBody>
      </p:sp>
    </p:spTree>
    <p:extLst>
      <p:ext uri="{BB962C8B-B14F-4D97-AF65-F5344CB8AC3E}">
        <p14:creationId xmlns:p14="http://schemas.microsoft.com/office/powerpoint/2010/main" val="39845209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2308324"/>
          </a:xfrm>
          <a:prstGeom prst="rect">
            <a:avLst/>
          </a:prstGeom>
        </p:spPr>
        <p:txBody>
          <a:bodyPr wrap="square">
            <a:spAutoFit/>
          </a:bodyPr>
          <a:lstStyle/>
          <a:p>
            <a:pPr algn="just"/>
            <a:r>
              <a:rPr lang="ru-RU" sz="2400" i="1" dirty="0">
                <a:latin typeface="Times New Roman" panose="02020603050405020304" pitchFamily="18" charset="0"/>
                <a:cs typeface="Times New Roman" panose="02020603050405020304" pitchFamily="18" charset="0"/>
              </a:rPr>
              <a:t>Считалка </a:t>
            </a:r>
          </a:p>
          <a:p>
            <a:pPr algn="just"/>
            <a:r>
              <a:rPr lang="ru-RU" sz="2400" i="1" dirty="0">
                <a:latin typeface="Times New Roman" panose="02020603050405020304" pitchFamily="18" charset="0"/>
                <a:cs typeface="Times New Roman" panose="02020603050405020304" pitchFamily="18" charset="0"/>
              </a:rPr>
              <a:t>Катилось яблоко мимо сада, </a:t>
            </a:r>
          </a:p>
          <a:p>
            <a:pPr algn="just"/>
            <a:r>
              <a:rPr lang="ru-RU" sz="2400" i="1" dirty="0">
                <a:latin typeface="Times New Roman" panose="02020603050405020304" pitchFamily="18" charset="0"/>
                <a:cs typeface="Times New Roman" panose="02020603050405020304" pitchFamily="18" charset="0"/>
              </a:rPr>
              <a:t>Мимо сада, мимо града, </a:t>
            </a:r>
          </a:p>
          <a:p>
            <a:pPr algn="just"/>
            <a:r>
              <a:rPr lang="ru-RU" sz="2400" i="1" dirty="0">
                <a:latin typeface="Times New Roman" panose="02020603050405020304" pitchFamily="18" charset="0"/>
                <a:cs typeface="Times New Roman" panose="02020603050405020304" pitchFamily="18" charset="0"/>
              </a:rPr>
              <a:t>Кто поднимет, тот и выйдет.</a:t>
            </a:r>
          </a:p>
          <a:p>
            <a:pPr algn="just"/>
            <a:r>
              <a:rPr lang="ru-RU" sz="2400" dirty="0">
                <a:latin typeface="Times New Roman" panose="02020603050405020304" pitchFamily="18" charset="0"/>
                <a:cs typeface="Times New Roman" panose="02020603050405020304" pitchFamily="18" charset="0"/>
              </a:rPr>
              <a:t>Возможное начало </a:t>
            </a:r>
            <a:r>
              <a:rPr lang="ru-RU" sz="2400" i="1" dirty="0">
                <a:latin typeface="Times New Roman" panose="02020603050405020304" pitchFamily="18" charset="0"/>
                <a:cs typeface="Times New Roman" panose="02020603050405020304" pitchFamily="18" charset="0"/>
              </a:rPr>
              <a:t>Но яблоко было волшебное, добрых людей оно превращало в… . а злых в…</a:t>
            </a:r>
          </a:p>
        </p:txBody>
      </p:sp>
      <p:sp>
        <p:nvSpPr>
          <p:cNvPr id="3" name="Номер слайда 2"/>
          <p:cNvSpPr>
            <a:spLocks noGrp="1"/>
          </p:cNvSpPr>
          <p:nvPr>
            <p:ph type="sldNum" sz="quarter" idx="12"/>
          </p:nvPr>
        </p:nvSpPr>
        <p:spPr/>
        <p:txBody>
          <a:bodyPr/>
          <a:lstStyle/>
          <a:p>
            <a:fld id="{02AC1BAA-3687-409F-AB11-4307A985DD9A}" type="slidenum">
              <a:rPr lang="ru-RU" smtClean="0"/>
              <a:t>86</a:t>
            </a:fld>
            <a:endParaRPr lang="ru-RU"/>
          </a:p>
        </p:txBody>
      </p:sp>
    </p:spTree>
    <p:extLst>
      <p:ext uri="{BB962C8B-B14F-4D97-AF65-F5344CB8AC3E}">
        <p14:creationId xmlns:p14="http://schemas.microsoft.com/office/powerpoint/2010/main" val="32656325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65329" y="724039"/>
            <a:ext cx="9996407" cy="5632311"/>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Метод «Спасательные ситуации в сказках»</a:t>
            </a:r>
            <a:endParaRPr lang="ru-RU" sz="2400" b="1"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Взрослые, используя этот метод, специально придумывают экстремальные ситуации, требующие различных вариантов «спасательных» решений. Несомненно то, что такой метод служит предпосылкой для сочинения всевозможных сюжетов и концовок. Кроме умения сочинять, ребенок учится находить выход из порой трудных, непредвиденных обстоятельств</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Экстремальная ситуация</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Однажды зайка решил поплавать. Заплыл он довольно далеко от берега. Вдруг началась буря, и он начал тонуть</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Предложите свои варианты спасения зайки. Это будет началом новых сказок</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У спасателей </a:t>
            </a:r>
            <a:r>
              <a:rPr lang="ru-RU" sz="2400" dirty="0" smtClean="0">
                <a:latin typeface="Times New Roman" panose="02020603050405020304" pitchFamily="18" charset="0"/>
                <a:cs typeface="Times New Roman" panose="02020603050405020304" pitchFamily="18" charset="0"/>
              </a:rPr>
              <a:t>есть: блюдце</a:t>
            </a:r>
            <a:r>
              <a:rPr lang="ru-RU" sz="2400" dirty="0">
                <a:latin typeface="Times New Roman" panose="02020603050405020304" pitchFamily="18" charset="0"/>
                <a:cs typeface="Times New Roman" panose="02020603050405020304" pitchFamily="18" charset="0"/>
              </a:rPr>
              <a:t>, ведерко, деревянная палочка, воздушный шарик, лист бумаги. Спасатели решили вначале бросить зайке палочку, но она его не выдержала. Зайка стал кричать</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Ой, тону-у-у». Тогда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Задание: Придумайте сложную ситуацию и варианты спасения, а затем сказку, и </a:t>
            </a:r>
            <a:r>
              <a:rPr lang="ru-RU" sz="2400" dirty="0" smtClean="0">
                <a:latin typeface="Times New Roman" panose="02020603050405020304" pitchFamily="18" charset="0"/>
                <a:cs typeface="Times New Roman" panose="02020603050405020304" pitchFamily="18" charset="0"/>
              </a:rPr>
              <a:t>в этом </a:t>
            </a:r>
            <a:r>
              <a:rPr lang="ru-RU" sz="2400" dirty="0">
                <a:latin typeface="Times New Roman" panose="02020603050405020304" pitchFamily="18" charset="0"/>
                <a:cs typeface="Times New Roman" panose="02020603050405020304" pitchFamily="18" charset="0"/>
              </a:rPr>
              <a:t>вам поможет картинка.</a:t>
            </a:r>
          </a:p>
        </p:txBody>
      </p:sp>
      <p:sp>
        <p:nvSpPr>
          <p:cNvPr id="3" name="Номер слайда 2"/>
          <p:cNvSpPr>
            <a:spLocks noGrp="1"/>
          </p:cNvSpPr>
          <p:nvPr>
            <p:ph type="sldNum" sz="quarter" idx="12"/>
          </p:nvPr>
        </p:nvSpPr>
        <p:spPr/>
        <p:txBody>
          <a:bodyPr/>
          <a:lstStyle/>
          <a:p>
            <a:fld id="{02AC1BAA-3687-409F-AB11-4307A985DD9A}" type="slidenum">
              <a:rPr lang="ru-RU" smtClean="0"/>
              <a:t>87</a:t>
            </a:fld>
            <a:endParaRPr lang="ru-RU"/>
          </a:p>
        </p:txBody>
      </p:sp>
    </p:spTree>
    <p:extLst>
      <p:ext uri="{BB962C8B-B14F-4D97-AF65-F5344CB8AC3E}">
        <p14:creationId xmlns:p14="http://schemas.microsoft.com/office/powerpoint/2010/main" val="25079420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2677656"/>
          </a:xfrm>
          <a:prstGeom prst="rect">
            <a:avLst/>
          </a:prstGeom>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Сказки от “живых” капель и клякс. </a:t>
            </a:r>
          </a:p>
          <a:p>
            <a:pPr algn="just"/>
            <a:r>
              <a:rPr lang="ru-RU" sz="2400" dirty="0">
                <a:latin typeface="Times New Roman" panose="02020603050405020304" pitchFamily="18" charset="0"/>
                <a:cs typeface="Times New Roman" panose="02020603050405020304" pitchFamily="18" charset="0"/>
              </a:rPr>
              <a:t>     Сначала надо научить детей делать кляксы (черные, разноцветные). Затем даже трехлетний ребенок, глядя на них, может увидеть образы, предметы или их отдельные детали и ответить на вопросы: “на что похожа твоя или моя клякса?” “Кого или что напоминает?” далее можно прейти к следующему этапу – обведение или дорисовка клякс. Образы “живых” капель, клякс помогают сочинить сказку.</a:t>
            </a:r>
          </a:p>
        </p:txBody>
      </p:sp>
      <p:sp>
        <p:nvSpPr>
          <p:cNvPr id="3" name="Номер слайда 2"/>
          <p:cNvSpPr>
            <a:spLocks noGrp="1"/>
          </p:cNvSpPr>
          <p:nvPr>
            <p:ph type="sldNum" sz="quarter" idx="12"/>
          </p:nvPr>
        </p:nvSpPr>
        <p:spPr/>
        <p:txBody>
          <a:bodyPr/>
          <a:lstStyle/>
          <a:p>
            <a:fld id="{02AC1BAA-3687-409F-AB11-4307A985DD9A}" type="slidenum">
              <a:rPr lang="ru-RU" smtClean="0"/>
              <a:t>88</a:t>
            </a:fld>
            <a:endParaRPr lang="ru-RU"/>
          </a:p>
        </p:txBody>
      </p:sp>
    </p:spTree>
    <p:extLst>
      <p:ext uri="{BB962C8B-B14F-4D97-AF65-F5344CB8AC3E}">
        <p14:creationId xmlns:p14="http://schemas.microsoft.com/office/powerpoint/2010/main" val="7085765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5632311"/>
          </a:xfrm>
          <a:prstGeom prst="rect">
            <a:avLst/>
          </a:prstGeom>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Моделирование сказок </a:t>
            </a:r>
          </a:p>
          <a:p>
            <a:pPr algn="just"/>
            <a:r>
              <a:rPr lang="ru-RU" sz="2400" dirty="0">
                <a:latin typeface="Times New Roman" panose="02020603050405020304" pitchFamily="18" charset="0"/>
                <a:cs typeface="Times New Roman" panose="02020603050405020304" pitchFamily="18" charset="0"/>
              </a:rPr>
              <a:t>      Вначале необходимо обучить дошкольников составлению сказки по предметно – схематической модели. Например, показать какой – то предмет или картинку, которая должна стать отправной точкой детской фантазии.</a:t>
            </a:r>
          </a:p>
          <a:p>
            <a:pPr algn="just"/>
            <a:r>
              <a:rPr lang="ru-RU" sz="2400" dirty="0">
                <a:latin typeface="Times New Roman" panose="02020603050405020304" pitchFamily="18" charset="0"/>
                <a:cs typeface="Times New Roman" panose="02020603050405020304" pitchFamily="18" charset="0"/>
              </a:rPr>
              <a:t>Пример: черный домик (это может быть домик бабы Яги или кого – то еще, а черный он потому что тот, кто живет в нем – </a:t>
            </a:r>
            <a:r>
              <a:rPr lang="ru-RU" sz="2400" dirty="0" smtClean="0">
                <a:latin typeface="Times New Roman" panose="02020603050405020304" pitchFamily="18" charset="0"/>
                <a:cs typeface="Times New Roman" panose="02020603050405020304" pitchFamily="18" charset="0"/>
              </a:rPr>
              <a:t>злой…) </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На следующем этапе можно предложить несколько карточек с уже готовым схематичным изображением героев (люди, животные, сказочные персонажи, явления, волшебные объекты). Детям остается только сделать выбор и придумывание сказки пойдет быстрее. Когда дети освоят упрощенный вариант работы со схемами к сказке, они уже смогут самостоятельно изобразить схему к своей придуманной сказочной истории и рассказать ее с опорой на модель.</a:t>
            </a:r>
          </a:p>
          <a:p>
            <a:pPr algn="just"/>
            <a:r>
              <a:rPr lang="ru-RU" sz="2400" dirty="0">
                <a:latin typeface="Times New Roman" panose="02020603050405020304" pitchFamily="18" charset="0"/>
                <a:cs typeface="Times New Roman" panose="02020603050405020304" pitchFamily="18" charset="0"/>
              </a:rPr>
              <a:t>     </a:t>
            </a:r>
          </a:p>
        </p:txBody>
      </p:sp>
      <p:sp>
        <p:nvSpPr>
          <p:cNvPr id="3" name="Номер слайда 2"/>
          <p:cNvSpPr>
            <a:spLocks noGrp="1"/>
          </p:cNvSpPr>
          <p:nvPr>
            <p:ph type="sldNum" sz="quarter" idx="12"/>
          </p:nvPr>
        </p:nvSpPr>
        <p:spPr/>
        <p:txBody>
          <a:bodyPr/>
          <a:lstStyle/>
          <a:p>
            <a:fld id="{02AC1BAA-3687-409F-AB11-4307A985DD9A}" type="slidenum">
              <a:rPr lang="ru-RU" smtClean="0"/>
              <a:t>89</a:t>
            </a:fld>
            <a:endParaRPr lang="ru-RU"/>
          </a:p>
        </p:txBody>
      </p:sp>
    </p:spTree>
    <p:extLst>
      <p:ext uri="{BB962C8B-B14F-4D97-AF65-F5344CB8AC3E}">
        <p14:creationId xmlns:p14="http://schemas.microsoft.com/office/powerpoint/2010/main" val="112489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Взаимосвязь диалогической и монологической речи особенно важно учитывать в методике обучения детей родному языку. Очевидно, что навыки и умения диалогической речи являются основой овладения монологом. В ходе обучения диалогической речи создаются предпосылки для овладения повествованием, описанием. Этому помогает и связность диалога: последовательность реплик, обусловленная темой разговора, логико-смысловая связь отдельных высказываний между собой. В раннем детстве формирование диалогической речи предшествует становлению монологической, а в дальнейшем работа по развитию этих двух форм речи протекает параллельно.</a:t>
            </a:r>
          </a:p>
        </p:txBody>
      </p:sp>
      <p:sp>
        <p:nvSpPr>
          <p:cNvPr id="3" name="Номер слайда 2"/>
          <p:cNvSpPr>
            <a:spLocks noGrp="1"/>
          </p:cNvSpPr>
          <p:nvPr>
            <p:ph type="sldNum" sz="quarter" idx="12"/>
          </p:nvPr>
        </p:nvSpPr>
        <p:spPr/>
        <p:txBody>
          <a:bodyPr/>
          <a:lstStyle/>
          <a:p>
            <a:fld id="{02AC1BAA-3687-409F-AB11-4307A985DD9A}" type="slidenum">
              <a:rPr lang="ru-RU" smtClean="0"/>
              <a:t>9</a:t>
            </a:fld>
            <a:endParaRPr lang="ru-RU"/>
          </a:p>
        </p:txBody>
      </p:sp>
    </p:spTree>
    <p:extLst>
      <p:ext uri="{BB962C8B-B14F-4D97-AF65-F5344CB8AC3E}">
        <p14:creationId xmlns:p14="http://schemas.microsoft.com/office/powerpoint/2010/main" val="25551304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524315"/>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Главная задача взрослого – создать такую эмоциональную обстановку принятия решения, чтобы дети не боялись в творческих заданиях делать не так, «как положено».</a:t>
            </a:r>
          </a:p>
          <a:p>
            <a:pPr algn="just"/>
            <a:r>
              <a:rPr lang="ru-RU" sz="2400" dirty="0">
                <a:latin typeface="Times New Roman" panose="02020603050405020304" pitchFamily="18" charset="0"/>
                <a:cs typeface="Times New Roman" panose="02020603050405020304" pitchFamily="18" charset="0"/>
              </a:rPr>
              <a:t>Важно также четко провести границу: есть дидактические задания, где всегда есть правильный ответ, где вкладыш обязан соответствовать по форме и размеру отверстию, а герой – своей сказке. А есть – творческие задания, где принципиально НЕТ ПРАВИЛЬНЫХ ОТВЕТОВ, где есть только разные возможности, которые каждый автор – и взрослый, и ребенок – использует так, КАК ХОЧЕТ. С первых же своих творческих шагов дети должны почувствовать, что в СВОЕЙ СКАЗКЕ они могут делать все, что захотят, что они – АВТОРЫ созданных новых работ, новой реальности и АВТОРАМ в ТВОРЧЕСТВЕ МОЖНО ВСЁ!</a:t>
            </a:r>
          </a:p>
        </p:txBody>
      </p:sp>
      <p:sp>
        <p:nvSpPr>
          <p:cNvPr id="3" name="Номер слайда 2"/>
          <p:cNvSpPr>
            <a:spLocks noGrp="1"/>
          </p:cNvSpPr>
          <p:nvPr>
            <p:ph type="sldNum" sz="quarter" idx="12"/>
          </p:nvPr>
        </p:nvSpPr>
        <p:spPr/>
        <p:txBody>
          <a:bodyPr/>
          <a:lstStyle/>
          <a:p>
            <a:fld id="{02AC1BAA-3687-409F-AB11-4307A985DD9A}" type="slidenum">
              <a:rPr lang="ru-RU" smtClean="0"/>
              <a:t>90</a:t>
            </a:fld>
            <a:endParaRPr lang="ru-RU"/>
          </a:p>
        </p:txBody>
      </p:sp>
    </p:spTree>
    <p:extLst>
      <p:ext uri="{BB962C8B-B14F-4D97-AF65-F5344CB8AC3E}">
        <p14:creationId xmlns:p14="http://schemas.microsoft.com/office/powerpoint/2010/main" val="748976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524315"/>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Работа </a:t>
            </a:r>
            <a:r>
              <a:rPr lang="ru-RU" sz="2400" dirty="0">
                <a:latin typeface="Times New Roman" panose="02020603050405020304" pitchFamily="18" charset="0"/>
                <a:cs typeface="Times New Roman" panose="02020603050405020304" pitchFamily="18" charset="0"/>
              </a:rPr>
              <a:t>педагога – </a:t>
            </a:r>
            <a:r>
              <a:rPr lang="ru-RU" sz="2400" dirty="0" err="1">
                <a:latin typeface="Times New Roman" panose="02020603050405020304" pitchFamily="18" charset="0"/>
                <a:cs typeface="Times New Roman" panose="02020603050405020304" pitchFamily="18" charset="0"/>
              </a:rPr>
              <a:t>тризовца</a:t>
            </a:r>
            <a:r>
              <a:rPr lang="ru-RU" sz="2400" dirty="0">
                <a:latin typeface="Times New Roman" panose="02020603050405020304" pitchFamily="18" charset="0"/>
                <a:cs typeface="Times New Roman" panose="02020603050405020304" pitchFamily="18" charset="0"/>
              </a:rPr>
              <a:t> предполагает беседы с детьми на исторические темы: “Путешествие в прошлое одежды”, “Посуда рассказывает о своем рождении”, “История карандаша” и т.п. рассматривание объекта в его временном развитии позволяет понять причину постоянных совершенствований, изобретений. Дети начинают понимать что изобретать – это значит решать противоречие.</a:t>
            </a:r>
          </a:p>
          <a:p>
            <a:pPr algn="just"/>
            <a:r>
              <a:rPr lang="ru-RU" sz="2400" dirty="0" smtClean="0">
                <a:latin typeface="Times New Roman" panose="02020603050405020304" pitchFamily="18" charset="0"/>
                <a:cs typeface="Times New Roman" panose="02020603050405020304" pitchFamily="18" charset="0"/>
              </a:rPr>
              <a:t>Данную </a:t>
            </a:r>
            <a:r>
              <a:rPr lang="ru-RU" sz="2400" dirty="0">
                <a:latin typeface="Times New Roman" panose="02020603050405020304" pitchFamily="18" charset="0"/>
                <a:cs typeface="Times New Roman" panose="02020603050405020304" pitchFamily="18" charset="0"/>
              </a:rPr>
              <a:t>работу можно проводить и в совместной деятельности, напр. на прогулках.</a:t>
            </a:r>
          </a:p>
          <a:p>
            <a:pPr algn="just"/>
            <a:r>
              <a:rPr lang="ru-RU" sz="2400" dirty="0">
                <a:latin typeface="Times New Roman" panose="02020603050405020304" pitchFamily="18" charset="0"/>
                <a:cs typeface="Times New Roman" panose="02020603050405020304" pitchFamily="18" charset="0"/>
              </a:rPr>
              <a:t>На прогулках с дошкольниками рекомендуется использовать различные приемы, активизирующие детскую фантазию: оживление, </a:t>
            </a:r>
            <a:r>
              <a:rPr lang="ru-RU" sz="2400" dirty="0" err="1">
                <a:latin typeface="Times New Roman" panose="02020603050405020304" pitchFamily="18" charset="0"/>
                <a:cs typeface="Times New Roman" panose="02020603050405020304" pitchFamily="18" charset="0"/>
              </a:rPr>
              <a:t>динамизацию</a:t>
            </a:r>
            <a:r>
              <a:rPr lang="ru-RU" sz="2400" dirty="0">
                <a:latin typeface="Times New Roman" panose="02020603050405020304" pitchFamily="18" charset="0"/>
                <a:cs typeface="Times New Roman" panose="02020603050405020304" pitchFamily="18" charset="0"/>
              </a:rPr>
              <a:t>, изменение законов природы, увеличение, уменьшение степени воздействия объекта и т.д</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91</a:t>
            </a:fld>
            <a:endParaRPr lang="ru-RU"/>
          </a:p>
        </p:txBody>
      </p:sp>
    </p:spTree>
    <p:extLst>
      <p:ext uri="{BB962C8B-B14F-4D97-AF65-F5344CB8AC3E}">
        <p14:creationId xmlns:p14="http://schemas.microsoft.com/office/powerpoint/2010/main" val="40747481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154984"/>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Например</a:t>
            </a:r>
            <a:r>
              <a:rPr lang="ru-RU" sz="2400" dirty="0">
                <a:latin typeface="Times New Roman" panose="02020603050405020304" pitchFamily="18" charset="0"/>
                <a:cs typeface="Times New Roman" panose="02020603050405020304" pitchFamily="18" charset="0"/>
              </a:rPr>
              <a:t>, воспитатель обращается к детям: “давайте оживим дерево: кто его мама? Кто его друзья? О чем оно спорит с ветром? Что может нам рассказать дерево?”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Можно </a:t>
            </a:r>
            <a:r>
              <a:rPr lang="ru-RU" sz="2400" dirty="0">
                <a:latin typeface="Times New Roman" panose="02020603050405020304" pitchFamily="18" charset="0"/>
                <a:cs typeface="Times New Roman" panose="02020603050405020304" pitchFamily="18" charset="0"/>
              </a:rPr>
              <a:t>использовать прием </a:t>
            </a:r>
            <a:r>
              <a:rPr lang="ru-RU" sz="2400" dirty="0" err="1">
                <a:latin typeface="Times New Roman" panose="02020603050405020304" pitchFamily="18" charset="0"/>
                <a:cs typeface="Times New Roman" panose="02020603050405020304" pitchFamily="18" charset="0"/>
              </a:rPr>
              <a:t>эмпатии</a:t>
            </a:r>
            <a:r>
              <a:rPr lang="ru-RU" sz="2400" dirty="0">
                <a:latin typeface="Times New Roman" panose="02020603050405020304" pitchFamily="18" charset="0"/>
                <a:cs typeface="Times New Roman" panose="02020603050405020304" pitchFamily="18" charset="0"/>
              </a:rPr>
              <a:t>. Дети представляют себя на месте наблюдаемого: “А что, если ты превратился в цветок? О чем ты мечтаешь? Кого боишься? Кого любишь?”</a:t>
            </a:r>
          </a:p>
          <a:p>
            <a:pPr algn="just"/>
            <a:r>
              <a:rPr lang="ru-RU" sz="2400" dirty="0">
                <a:latin typeface="Times New Roman" panose="02020603050405020304" pitchFamily="18" charset="0"/>
                <a:cs typeface="Times New Roman" panose="02020603050405020304" pitchFamily="18" charset="0"/>
              </a:rPr>
              <a:t>В развитии мыслительной деятельности дошкольников особую роль играют занимательные задачи и развивающие игры, способствующие развитию творческого и самостоятельного мышления, рефлексии, а в целом – формированию интеллектуальной готовности к обучению в школе.</a:t>
            </a:r>
          </a:p>
        </p:txBody>
      </p:sp>
      <p:sp>
        <p:nvSpPr>
          <p:cNvPr id="3" name="Номер слайда 2"/>
          <p:cNvSpPr>
            <a:spLocks noGrp="1"/>
          </p:cNvSpPr>
          <p:nvPr>
            <p:ph type="sldNum" sz="quarter" idx="12"/>
          </p:nvPr>
        </p:nvSpPr>
        <p:spPr/>
        <p:txBody>
          <a:bodyPr/>
          <a:lstStyle/>
          <a:p>
            <a:fld id="{02AC1BAA-3687-409F-AB11-4307A985DD9A}" type="slidenum">
              <a:rPr lang="ru-RU" smtClean="0"/>
              <a:t>92</a:t>
            </a:fld>
            <a:endParaRPr lang="ru-RU"/>
          </a:p>
        </p:txBody>
      </p:sp>
    </p:spTree>
    <p:extLst>
      <p:ext uri="{BB962C8B-B14F-4D97-AF65-F5344CB8AC3E}">
        <p14:creationId xmlns:p14="http://schemas.microsoft.com/office/powerpoint/2010/main" val="5234759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524315"/>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 Подготовительный этап можно начать с игровых упражнений типа “Дорисуй”, “Дострой”, “Составь картинку из геометрических фигур”, “На что это похоже?”, “Найди сходства”, “Найди различия”.</a:t>
            </a:r>
          </a:p>
          <a:p>
            <a:pPr algn="just"/>
            <a:r>
              <a:rPr lang="ru-RU" sz="2400" dirty="0" smtClean="0">
                <a:latin typeface="Times New Roman" panose="02020603050405020304" pitchFamily="18" charset="0"/>
                <a:cs typeface="Times New Roman" panose="02020603050405020304" pitchFamily="18" charset="0"/>
              </a:rPr>
              <a:t>Для </a:t>
            </a:r>
            <a:r>
              <a:rPr lang="ru-RU" sz="2400" dirty="0">
                <a:latin typeface="Times New Roman" panose="02020603050405020304" pitchFamily="18" charset="0"/>
                <a:cs typeface="Times New Roman" panose="02020603050405020304" pitchFamily="18" charset="0"/>
              </a:rPr>
              <a:t>дальнейшего развития творчества, воображения, самостоятельности, внимания, сообразительности предлагаются задания со счетными палочками. Сначала простые (“построй домик из 6, 12 палочек), затем посложнее (какую палочку надо </a:t>
            </a:r>
            <a:r>
              <a:rPr lang="ru-RU" sz="2400" dirty="0" err="1">
                <a:latin typeface="Times New Roman" panose="02020603050405020304" pitchFamily="18" charset="0"/>
                <a:cs typeface="Times New Roman" panose="02020603050405020304" pitchFamily="18" charset="0"/>
              </a:rPr>
              <a:t>преложить</a:t>
            </a:r>
            <a:r>
              <a:rPr lang="ru-RU" sz="2400" dirty="0">
                <a:latin typeface="Times New Roman" panose="02020603050405020304" pitchFamily="18" charset="0"/>
                <a:cs typeface="Times New Roman" panose="02020603050405020304" pitchFamily="18" charset="0"/>
              </a:rPr>
              <a:t> так, чтобы домик смотрел в другую сторону?). На основном этапе целесообразно использовать игры – головоломки </a:t>
            </a:r>
            <a:r>
              <a:rPr lang="ru-RU" sz="2400" dirty="0" smtClean="0">
                <a:latin typeface="Times New Roman" panose="02020603050405020304" pitchFamily="18" charset="0"/>
                <a:cs typeface="Times New Roman" panose="02020603050405020304" pitchFamily="18" charset="0"/>
              </a:rPr>
              <a:t>(арифметические</a:t>
            </a:r>
            <a:r>
              <a:rPr lang="ru-RU" sz="2400" dirty="0">
                <a:latin typeface="Times New Roman" panose="02020603050405020304" pitchFamily="18" charset="0"/>
                <a:cs typeface="Times New Roman" panose="02020603050405020304" pitchFamily="18" charset="0"/>
              </a:rPr>
              <a:t>, геометрические, буквенные, со шнурками), шахматы; сочинять загадки и составлять и отгадывать кроссворды.</a:t>
            </a:r>
          </a:p>
          <a:p>
            <a:pPr algn="just"/>
            <a:r>
              <a:rPr lang="ru-RU" sz="2400" dirty="0">
                <a:latin typeface="Times New Roman" panose="02020603050405020304" pitchFamily="18" charset="0"/>
                <a:cs typeface="Times New Roman" panose="02020603050405020304" pitchFamily="18" charset="0"/>
              </a:rPr>
              <a:t>Загадка – это серьезное упражнение для ума, важнейший путь пополнения знаний и средство упражнения в остроумии.</a:t>
            </a:r>
          </a:p>
        </p:txBody>
      </p:sp>
      <p:sp>
        <p:nvSpPr>
          <p:cNvPr id="3" name="Номер слайда 2"/>
          <p:cNvSpPr>
            <a:spLocks noGrp="1"/>
          </p:cNvSpPr>
          <p:nvPr>
            <p:ph type="sldNum" sz="quarter" idx="12"/>
          </p:nvPr>
        </p:nvSpPr>
        <p:spPr/>
        <p:txBody>
          <a:bodyPr/>
          <a:lstStyle/>
          <a:p>
            <a:fld id="{02AC1BAA-3687-409F-AB11-4307A985DD9A}" type="slidenum">
              <a:rPr lang="ru-RU" smtClean="0"/>
              <a:t>93</a:t>
            </a:fld>
            <a:endParaRPr lang="ru-RU"/>
          </a:p>
        </p:txBody>
      </p:sp>
    </p:spTree>
    <p:extLst>
      <p:ext uri="{BB962C8B-B14F-4D97-AF65-F5344CB8AC3E}">
        <p14:creationId xmlns:p14="http://schemas.microsoft.com/office/powerpoint/2010/main" val="5231779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893647"/>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Обучать </a:t>
            </a:r>
            <a:r>
              <a:rPr lang="ru-RU" sz="2400" dirty="0">
                <a:latin typeface="Times New Roman" panose="02020603050405020304" pitchFamily="18" charset="0"/>
                <a:cs typeface="Times New Roman" panose="02020603050405020304" pitchFamily="18" charset="0"/>
              </a:rPr>
              <a:t>детей классифицировать, устанавливать </a:t>
            </a:r>
            <a:r>
              <a:rPr lang="ru-RU" sz="2400" dirty="0" err="1">
                <a:latin typeface="Times New Roman" panose="02020603050405020304" pitchFamily="18" charset="0"/>
                <a:cs typeface="Times New Roman" panose="02020603050405020304" pitchFamily="18" charset="0"/>
              </a:rPr>
              <a:t>причинно</a:t>
            </a:r>
            <a:r>
              <a:rPr lang="ru-RU" sz="2400" dirty="0">
                <a:latin typeface="Times New Roman" panose="02020603050405020304" pitchFamily="18" charset="0"/>
                <a:cs typeface="Times New Roman" panose="02020603050405020304" pitchFamily="18" charset="0"/>
              </a:rPr>
              <a:t> – следственные связи помогают игры – упражнения: “Что лишнее?”, “Что вначале, что потом?”, “Какую фигуру надо поставить в пустую клетку?”</a:t>
            </a:r>
          </a:p>
          <a:p>
            <a:pPr algn="just"/>
            <a:r>
              <a:rPr lang="ru-RU" sz="2400" b="1" i="1" dirty="0">
                <a:latin typeface="Times New Roman" panose="02020603050405020304" pitchFamily="18" charset="0"/>
                <a:cs typeface="Times New Roman" panose="02020603050405020304" pitchFamily="18" charset="0"/>
              </a:rPr>
              <a:t>Игры: “Логический поезд”, “Большое Лу – Лу”.</a:t>
            </a:r>
          </a:p>
          <a:p>
            <a:pPr algn="just"/>
            <a:r>
              <a:rPr lang="ru-RU" sz="2400" dirty="0">
                <a:latin typeface="Times New Roman" panose="02020603050405020304" pitchFamily="18" charset="0"/>
                <a:cs typeface="Times New Roman" panose="02020603050405020304" pitchFamily="18" charset="0"/>
              </a:rPr>
              <a:t>Дети составляют логическую цепочку слов из картинок, объясняя, чем они связаны.</a:t>
            </a:r>
          </a:p>
          <a:p>
            <a:pPr algn="just"/>
            <a:r>
              <a:rPr lang="ru-RU" sz="2400" dirty="0">
                <a:latin typeface="Times New Roman" panose="02020603050405020304" pitchFamily="18" charset="0"/>
                <a:cs typeface="Times New Roman" panose="02020603050405020304" pitchFamily="18" charset="0"/>
              </a:rPr>
              <a:t>Пример: книга – дерево – липа – чай – стакан – вода – река – камень – башня – принцесса и т.д.</a:t>
            </a:r>
          </a:p>
          <a:p>
            <a:pPr algn="just"/>
            <a:r>
              <a:rPr lang="ru-RU" sz="2400" dirty="0" smtClean="0">
                <a:latin typeface="Times New Roman" panose="02020603050405020304" pitchFamily="18" charset="0"/>
                <a:cs typeface="Times New Roman" panose="02020603050405020304" pitchFamily="18" charset="0"/>
              </a:rPr>
              <a:t>При </a:t>
            </a:r>
            <a:r>
              <a:rPr lang="ru-RU" sz="2400" dirty="0">
                <a:latin typeface="Times New Roman" panose="02020603050405020304" pitchFamily="18" charset="0"/>
                <a:cs typeface="Times New Roman" panose="02020603050405020304" pitchFamily="18" charset="0"/>
              </a:rPr>
              <a:t>подготовке детей к школе целесообразно использовать упражнения и задачи: </a:t>
            </a:r>
          </a:p>
          <a:p>
            <a:pPr marL="342900" indent="-342900" algn="just">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на общее </a:t>
            </a:r>
            <a:r>
              <a:rPr lang="ru-RU" sz="2400" dirty="0" smtClean="0">
                <a:latin typeface="Times New Roman" panose="02020603050405020304" pitchFamily="18" charset="0"/>
                <a:cs typeface="Times New Roman" panose="02020603050405020304" pitchFamily="18" charset="0"/>
              </a:rPr>
              <a:t>развитие;</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на </a:t>
            </a:r>
            <a:r>
              <a:rPr lang="ru-RU" sz="2400" dirty="0">
                <a:latin typeface="Times New Roman" panose="02020603050405020304" pitchFamily="18" charset="0"/>
                <a:cs typeface="Times New Roman" panose="02020603050405020304" pitchFamily="18" charset="0"/>
              </a:rPr>
              <a:t>проверку инерции </a:t>
            </a:r>
            <a:r>
              <a:rPr lang="ru-RU" sz="2400" dirty="0" smtClean="0">
                <a:latin typeface="Times New Roman" panose="02020603050405020304" pitchFamily="18" charset="0"/>
                <a:cs typeface="Times New Roman" panose="02020603050405020304" pitchFamily="18" charset="0"/>
              </a:rPr>
              <a:t>мышления;</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на </a:t>
            </a:r>
            <a:r>
              <a:rPr lang="ru-RU" sz="2400" dirty="0">
                <a:latin typeface="Times New Roman" panose="02020603050405020304" pitchFamily="18" charset="0"/>
                <a:cs typeface="Times New Roman" panose="02020603050405020304" pitchFamily="18" charset="0"/>
              </a:rPr>
              <a:t>использование приемов фантазирования.</a:t>
            </a:r>
          </a:p>
        </p:txBody>
      </p:sp>
      <p:sp>
        <p:nvSpPr>
          <p:cNvPr id="3" name="Номер слайда 2"/>
          <p:cNvSpPr>
            <a:spLocks noGrp="1"/>
          </p:cNvSpPr>
          <p:nvPr>
            <p:ph type="sldNum" sz="quarter" idx="12"/>
          </p:nvPr>
        </p:nvSpPr>
        <p:spPr/>
        <p:txBody>
          <a:bodyPr/>
          <a:lstStyle/>
          <a:p>
            <a:fld id="{02AC1BAA-3687-409F-AB11-4307A985DD9A}" type="slidenum">
              <a:rPr lang="ru-RU" smtClean="0"/>
              <a:t>94</a:t>
            </a:fld>
            <a:endParaRPr lang="ru-RU"/>
          </a:p>
        </p:txBody>
      </p:sp>
    </p:spTree>
    <p:extLst>
      <p:ext uri="{BB962C8B-B14F-4D97-AF65-F5344CB8AC3E}">
        <p14:creationId xmlns:p14="http://schemas.microsoft.com/office/powerpoint/2010/main" val="17984941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154984"/>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Для обучения детей составлению рассказов по картине используется игровой прием "Пришел в гости волшебник… </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Приглашаются волшебники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1. Волшебник Увеличения-Уменьшения (ребенок выбирает объект и его свойства и производит их фантастическое преобразование</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2. Волшебник Деления-Объединения (выбранный объект дробится на части и перепутывается по структуре, либо меняется своими частями с другими объектами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3. Волшебник Оживления-Окаменения (выбранный объект, либо его часть становятся подвижными или, наоборот, лишаются возможности перемещаться в пространстве</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95</a:t>
            </a:fld>
            <a:endParaRPr lang="ru-RU"/>
          </a:p>
        </p:txBody>
      </p:sp>
    </p:spTree>
    <p:extLst>
      <p:ext uri="{BB962C8B-B14F-4D97-AF65-F5344CB8AC3E}">
        <p14:creationId xmlns:p14="http://schemas.microsoft.com/office/powerpoint/2010/main" val="13222034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416320"/>
          </a:xfrm>
          <a:prstGeom prst="rect">
            <a:avLst/>
          </a:prstGeom>
        </p:spPr>
        <p:txBody>
          <a:bodyPr wrap="square">
            <a:spAutoFit/>
          </a:bodyPr>
          <a:lstStyle/>
          <a:p>
            <a:pPr algn="just"/>
            <a:r>
              <a:rPr lang="ru-RU" sz="2400" smtClean="0">
                <a:latin typeface="Times New Roman" panose="02020603050405020304" pitchFamily="18" charset="0"/>
                <a:cs typeface="Times New Roman" panose="02020603050405020304" pitchFamily="18" charset="0"/>
              </a:rPr>
              <a:t>4</a:t>
            </a:r>
            <a:r>
              <a:rPr lang="ru-RU" sz="2400" dirty="0">
                <a:latin typeface="Times New Roman" panose="02020603050405020304" pitchFamily="18" charset="0"/>
                <a:cs typeface="Times New Roman" panose="02020603050405020304" pitchFamily="18" charset="0"/>
              </a:rPr>
              <a:t>. Волшебник </a:t>
            </a:r>
            <a:r>
              <a:rPr lang="ru-RU" sz="2400" dirty="0" err="1" smtClean="0">
                <a:latin typeface="Times New Roman" panose="02020603050405020304" pitchFamily="18" charset="0"/>
                <a:cs typeface="Times New Roman" panose="02020603050405020304" pitchFamily="18" charset="0"/>
              </a:rPr>
              <a:t>МогуВсе-МогуТолько</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(объект наделяется неограниченными возможностями </a:t>
            </a:r>
            <a:r>
              <a:rPr lang="ru-RU" sz="2400" dirty="0" smtClean="0">
                <a:latin typeface="Times New Roman" panose="02020603050405020304" pitchFamily="18" charset="0"/>
                <a:cs typeface="Times New Roman" panose="02020603050405020304" pitchFamily="18" charset="0"/>
              </a:rPr>
              <a:t>либо </a:t>
            </a:r>
            <a:r>
              <a:rPr lang="ru-RU" sz="2400" dirty="0">
                <a:latin typeface="Times New Roman" panose="02020603050405020304" pitchFamily="18" charset="0"/>
                <a:cs typeface="Times New Roman" panose="02020603050405020304" pitchFamily="18" charset="0"/>
              </a:rPr>
              <a:t>ограничивается в своих свойствах</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5. Волшебник Наоборот (у объекта выявляется какое-либо свойство и меняется на противоположное</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6. Волшебник Времени (этот волшебник многофункционален и предполагает преобразование временных процессов: Волшебник Ускорения-Замедления, волшебник Обратного Времени, волшебник Перепутывания Времени, волшебник Остановки Времени, Машина Времени, Зеркало Времени).</a:t>
            </a:r>
          </a:p>
        </p:txBody>
      </p:sp>
      <p:sp>
        <p:nvSpPr>
          <p:cNvPr id="3" name="Номер слайда 2"/>
          <p:cNvSpPr>
            <a:spLocks noGrp="1"/>
          </p:cNvSpPr>
          <p:nvPr>
            <p:ph type="sldNum" sz="quarter" idx="12"/>
          </p:nvPr>
        </p:nvSpPr>
        <p:spPr/>
        <p:txBody>
          <a:bodyPr/>
          <a:lstStyle/>
          <a:p>
            <a:fld id="{02AC1BAA-3687-409F-AB11-4307A985DD9A}" type="slidenum">
              <a:rPr lang="ru-RU" smtClean="0"/>
              <a:t>96</a:t>
            </a:fld>
            <a:endParaRPr lang="ru-RU"/>
          </a:p>
        </p:txBody>
      </p:sp>
    </p:spTree>
    <p:extLst>
      <p:ext uri="{BB962C8B-B14F-4D97-AF65-F5344CB8AC3E}">
        <p14:creationId xmlns:p14="http://schemas.microsoft.com/office/powerpoint/2010/main" val="35132919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5262979"/>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Воспитатель предлагает детям выбрать одно из преобразований объекта и ответить на вопросы</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Что происходит с этим объектом</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Какие ощущения он испытывает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Как он теперь воспринимает окружающий мир</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Как окружающий мир относится к преобразованному объекту</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Каковы положительные и отрицательные последствия преобразований</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Какие проблемы возникают у объекта с окружающим миром</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Как фантастический объект может помочь решить проблемы окружающих объектов</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Как окружение может согласоваться с измененным объектом</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Предложить детям составить рассказ по результатам обсуждения</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Пример: </a:t>
            </a:r>
            <a:r>
              <a:rPr lang="ru-RU" sz="2400" dirty="0">
                <a:latin typeface="Times New Roman" panose="02020603050405020304" pitchFamily="18" charset="0"/>
                <a:cs typeface="Times New Roman" panose="02020603050405020304" pitchFamily="18" charset="0"/>
              </a:rPr>
              <a:t>Картина "Кошка с котятами". Рассказ-фантазия про клубок ниток, с которым играл </a:t>
            </a:r>
            <a:r>
              <a:rPr lang="ru-RU" sz="2400" dirty="0" smtClean="0">
                <a:latin typeface="Times New Roman" panose="02020603050405020304" pitchFamily="18" charset="0"/>
                <a:cs typeface="Times New Roman" panose="02020603050405020304" pitchFamily="18" charset="0"/>
              </a:rPr>
              <a:t>котенок</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"Клубок</a:t>
            </a:r>
            <a:r>
              <a:rPr lang="ru-RU" sz="2400" dirty="0">
                <a:latin typeface="Times New Roman" panose="02020603050405020304" pitchFamily="18" charset="0"/>
                <a:cs typeface="Times New Roman" panose="02020603050405020304" pitchFamily="18" charset="0"/>
              </a:rPr>
              <a:t>, который научился летать"</a:t>
            </a:r>
          </a:p>
        </p:txBody>
      </p:sp>
      <p:sp>
        <p:nvSpPr>
          <p:cNvPr id="3" name="Номер слайда 2"/>
          <p:cNvSpPr>
            <a:spLocks noGrp="1"/>
          </p:cNvSpPr>
          <p:nvPr>
            <p:ph type="sldNum" sz="quarter" idx="12"/>
          </p:nvPr>
        </p:nvSpPr>
        <p:spPr/>
        <p:txBody>
          <a:bodyPr/>
          <a:lstStyle/>
          <a:p>
            <a:fld id="{02AC1BAA-3687-409F-AB11-4307A985DD9A}" type="slidenum">
              <a:rPr lang="ru-RU" smtClean="0"/>
              <a:t>97</a:t>
            </a:fld>
            <a:endParaRPr lang="ru-RU"/>
          </a:p>
        </p:txBody>
      </p:sp>
    </p:spTree>
    <p:extLst>
      <p:ext uri="{BB962C8B-B14F-4D97-AF65-F5344CB8AC3E}">
        <p14:creationId xmlns:p14="http://schemas.microsoft.com/office/powerpoint/2010/main" val="25158786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3046988"/>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Использование </a:t>
            </a:r>
            <a:r>
              <a:rPr lang="ru-RU" sz="2400" dirty="0">
                <a:latin typeface="Times New Roman" panose="02020603050405020304" pitchFamily="18" charset="0"/>
                <a:cs typeface="Times New Roman" panose="02020603050405020304" pitchFamily="18" charset="0"/>
              </a:rPr>
              <a:t>в работе методов и приемов ТРИЗ позволяет отметить, что малыши почти не имеют психологических барьеров, но у старших дошкольников они уже есть. ТРИЗ позволяет снять эти барьеры, убрать боязнь перед новым, неизвестным, сформировать восприятие жизненных и учебных проблем не как непреодолимых препятствий, а как очередных задач, которые следует решить. Кроме того, ТРИЗ подразумевает гуманистический характер обучения, основанный на решении актуальных и полезных для окружающих проблем. </a:t>
            </a:r>
          </a:p>
        </p:txBody>
      </p:sp>
      <p:sp>
        <p:nvSpPr>
          <p:cNvPr id="3" name="Номер слайда 2"/>
          <p:cNvSpPr>
            <a:spLocks noGrp="1"/>
          </p:cNvSpPr>
          <p:nvPr>
            <p:ph type="sldNum" sz="quarter" idx="12"/>
          </p:nvPr>
        </p:nvSpPr>
        <p:spPr/>
        <p:txBody>
          <a:bodyPr/>
          <a:lstStyle/>
          <a:p>
            <a:fld id="{02AC1BAA-3687-409F-AB11-4307A985DD9A}" type="slidenum">
              <a:rPr lang="ru-RU" smtClean="0"/>
              <a:t>98</a:t>
            </a:fld>
            <a:endParaRPr lang="ru-RU"/>
          </a:p>
        </p:txBody>
      </p:sp>
    </p:spTree>
    <p:extLst>
      <p:ext uri="{BB962C8B-B14F-4D97-AF65-F5344CB8AC3E}">
        <p14:creationId xmlns:p14="http://schemas.microsoft.com/office/powerpoint/2010/main" val="3161127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P9nsNYlGoh4/UxrSKcZpgwI/AAAAAAAA3Bk/9ZWyowpzA_0/s1600/0_5dc60_f937e00a_XX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3" r="7108"/>
          <a:stretch/>
        </p:blipFill>
        <p:spPr bwMode="auto">
          <a:xfrm>
            <a:off x="0" y="3426043"/>
            <a:ext cx="1153580" cy="13164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alphabet-girl-e-22686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13"/>
          <a:stretch/>
        </p:blipFill>
        <p:spPr bwMode="auto">
          <a:xfrm>
            <a:off x="1" y="1931823"/>
            <a:ext cx="1109183" cy="11587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rhivurokov.ru/kopilka/uploads/user_file_562265c7223c5/img_user_file_562265c7223c5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66" r="24247"/>
          <a:stretch/>
        </p:blipFill>
        <p:spPr bwMode="auto">
          <a:xfrm>
            <a:off x="0" y="115742"/>
            <a:ext cx="1109184" cy="1480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1.liveinternet.ru/images/attach/c/4/82/20/82020127_large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77979"/>
            <a:ext cx="1153580" cy="1412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9831" y="1013053"/>
            <a:ext cx="9996407" cy="4524315"/>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 Результатами  использования приёмов </a:t>
            </a:r>
            <a:r>
              <a:rPr lang="ru-RU" sz="2400" dirty="0" err="1">
                <a:latin typeface="Times New Roman" panose="02020603050405020304" pitchFamily="18" charset="0"/>
                <a:cs typeface="Times New Roman" panose="02020603050405020304" pitchFamily="18" charset="0"/>
              </a:rPr>
              <a:t>ТРИЗа</a:t>
            </a:r>
            <a:r>
              <a:rPr lang="ru-RU" sz="2400" dirty="0">
                <a:latin typeface="Times New Roman" panose="02020603050405020304" pitchFamily="18" charset="0"/>
                <a:cs typeface="Times New Roman" panose="02020603050405020304" pitchFamily="18" charset="0"/>
              </a:rPr>
              <a:t> в развитии связной речи у детей дошкольного возраста  являются:</a:t>
            </a:r>
          </a:p>
          <a:p>
            <a:pPr algn="just"/>
            <a:r>
              <a:rPr lang="ru-RU" sz="2400" dirty="0">
                <a:latin typeface="Times New Roman" panose="02020603050405020304" pitchFamily="18" charset="0"/>
                <a:cs typeface="Times New Roman" panose="02020603050405020304" pitchFamily="18" charset="0"/>
              </a:rPr>
              <a:t>–  повышение концентрации внимания, которое у детей, как правило, еще неустойчивое;</a:t>
            </a:r>
          </a:p>
          <a:p>
            <a:pPr algn="just"/>
            <a:r>
              <a:rPr lang="ru-RU" sz="2400" dirty="0">
                <a:latin typeface="Times New Roman" panose="02020603050405020304" pitchFamily="18" charset="0"/>
                <a:cs typeface="Times New Roman" panose="02020603050405020304" pitchFamily="18" charset="0"/>
              </a:rPr>
              <a:t>– повышение уровня понимания речи, активизация средства общения, обогащение словарного запаса, формирование правильного лексико-грамматического строя речи;</a:t>
            </a:r>
          </a:p>
          <a:p>
            <a:pPr algn="just"/>
            <a:r>
              <a:rPr lang="ru-RU" sz="2400" dirty="0">
                <a:latin typeface="Times New Roman" panose="02020603050405020304" pitchFamily="18" charset="0"/>
                <a:cs typeface="Times New Roman" panose="02020603050405020304" pitchFamily="18" charset="0"/>
              </a:rPr>
              <a:t>– формирование навыков связной </a:t>
            </a:r>
            <a:r>
              <a:rPr lang="ru-RU" sz="2400" dirty="0" smtClean="0">
                <a:latin typeface="Times New Roman" panose="02020603050405020304" pitchFamily="18" charset="0"/>
                <a:cs typeface="Times New Roman" panose="02020603050405020304" pitchFamily="18" charset="0"/>
              </a:rPr>
              <a:t>речи: ребенку </a:t>
            </a:r>
            <a:r>
              <a:rPr lang="ru-RU" sz="2400" dirty="0">
                <a:latin typeface="Times New Roman" panose="02020603050405020304" pitchFamily="18" charset="0"/>
                <a:cs typeface="Times New Roman" panose="02020603050405020304" pitchFamily="18" charset="0"/>
              </a:rPr>
              <a:t>надо составить рассказ (новую сказку), проследить логику событий и изобразить все схематично на основе символической аналогии (графическая аналогия);</a:t>
            </a:r>
          </a:p>
          <a:p>
            <a:pPr algn="just"/>
            <a:r>
              <a:rPr lang="ru-RU" sz="2400" dirty="0">
                <a:latin typeface="Times New Roman" panose="02020603050405020304" pitchFamily="18" charset="0"/>
                <a:cs typeface="Times New Roman" panose="02020603050405020304" pitchFamily="18" charset="0"/>
              </a:rPr>
              <a:t>– развитие изобретательских способностей и мышления детей, их </a:t>
            </a:r>
            <a:r>
              <a:rPr lang="ru-RU" sz="2400" dirty="0" smtClean="0">
                <a:latin typeface="Times New Roman" panose="02020603050405020304" pitchFamily="18" charset="0"/>
                <a:cs typeface="Times New Roman" panose="02020603050405020304" pitchFamily="18" charset="0"/>
              </a:rPr>
              <a:t>творческого воображения</a:t>
            </a:r>
            <a:r>
              <a:rPr lang="ru-RU" sz="2400" dirty="0">
                <a:latin typeface="Times New Roman" panose="02020603050405020304" pitchFamily="18" charset="0"/>
                <a:cs typeface="Times New Roman" panose="02020603050405020304" pitchFamily="18" charset="0"/>
              </a:rPr>
              <a:t>, художественного вкуса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2AC1BAA-3687-409F-AB11-4307A985DD9A}" type="slidenum">
              <a:rPr lang="ru-RU" smtClean="0"/>
              <a:t>99</a:t>
            </a:fld>
            <a:endParaRPr lang="ru-RU"/>
          </a:p>
        </p:txBody>
      </p:sp>
    </p:spTree>
    <p:extLst>
      <p:ext uri="{BB962C8B-B14F-4D97-AF65-F5344CB8AC3E}">
        <p14:creationId xmlns:p14="http://schemas.microsoft.com/office/powerpoint/2010/main" val="34317680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7509</Words>
  <Application>Microsoft Office PowerPoint</Application>
  <PresentationFormat>Произвольный</PresentationFormat>
  <Paragraphs>522</Paragraphs>
  <Slides>102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102</vt:i4>
      </vt:variant>
    </vt:vector>
  </HeadingPairs>
  <TitlesOfParts>
    <vt:vector size="103" baseType="lpstr">
      <vt:lpstr>Тема Office</vt:lpstr>
      <vt:lpstr>Какие технологии  и приемы развития связной речи детей помогут воспитателю добиться желаемого результата?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Какие технологии и приемы развития связной речи детей помогут воспитателю добиться желаемого результата?</dc:title>
  <dc:creator>Завуч</dc:creator>
  <cp:lastModifiedBy>Пожарская Ольга Викторовна</cp:lastModifiedBy>
  <cp:revision>55</cp:revision>
  <dcterms:created xsi:type="dcterms:W3CDTF">2017-06-19T05:10:36Z</dcterms:created>
  <dcterms:modified xsi:type="dcterms:W3CDTF">2017-06-29T12:51:13Z</dcterms:modified>
</cp:coreProperties>
</file>