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332" r:id="rId2"/>
    <p:sldId id="333" r:id="rId3"/>
    <p:sldId id="334" r:id="rId4"/>
    <p:sldId id="256" r:id="rId5"/>
    <p:sldId id="257" r:id="rId6"/>
    <p:sldId id="258" r:id="rId7"/>
    <p:sldId id="263" r:id="rId8"/>
    <p:sldId id="259" r:id="rId9"/>
    <p:sldId id="264" r:id="rId10"/>
    <p:sldId id="260" r:id="rId11"/>
    <p:sldId id="265" r:id="rId12"/>
    <p:sldId id="261" r:id="rId13"/>
    <p:sldId id="266" r:id="rId14"/>
    <p:sldId id="262"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8" r:id="rId63"/>
    <p:sldId id="314" r:id="rId64"/>
    <p:sldId id="315" r:id="rId65"/>
    <p:sldId id="316" r:id="rId66"/>
    <p:sldId id="317" r:id="rId67"/>
    <p:sldId id="319" r:id="rId68"/>
    <p:sldId id="320" r:id="rId69"/>
    <p:sldId id="321" r:id="rId70"/>
    <p:sldId id="322" r:id="rId71"/>
    <p:sldId id="323" r:id="rId72"/>
    <p:sldId id="324" r:id="rId73"/>
    <p:sldId id="325" r:id="rId74"/>
    <p:sldId id="326" r:id="rId75"/>
    <p:sldId id="327" r:id="rId76"/>
    <p:sldId id="328" r:id="rId77"/>
    <p:sldId id="329" r:id="rId78"/>
    <p:sldId id="330" r:id="rId79"/>
    <p:sldId id="331" r:id="rId80"/>
  </p:sldIdLst>
  <p:sldSz cx="9144000" cy="6858000" type="screen4x3"/>
  <p:notesSz cx="6858000" cy="91440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71" autoAdjust="0"/>
    <p:restoredTop sz="94660"/>
  </p:normalViewPr>
  <p:slideViewPr>
    <p:cSldViewPr>
      <p:cViewPr varScale="1">
        <p:scale>
          <a:sx n="63" d="100"/>
          <a:sy n="63" d="100"/>
        </p:scale>
        <p:origin x="1352"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a:t>Образец подзаголовка</a:t>
            </a:r>
            <a:endParaRPr kumimoji="0" lang="en-US"/>
          </a:p>
        </p:txBody>
      </p:sp>
      <p:sp>
        <p:nvSpPr>
          <p:cNvPr id="30" name="Дата 29"/>
          <p:cNvSpPr>
            <a:spLocks noGrp="1"/>
          </p:cNvSpPr>
          <p:nvPr>
            <p:ph type="dt" sz="half" idx="10"/>
          </p:nvPr>
        </p:nvSpPr>
        <p:spPr/>
        <p:txBody>
          <a:bodyPr/>
          <a:lstStyle/>
          <a:p>
            <a:fld id="{7EAF463A-BC7C-46EE-9F1E-7F377CCA4891}" type="datetimeFigureOut">
              <a:rPr lang="en-US" smtClean="0"/>
              <a:pPr/>
              <a:t>10/15/2019</a:t>
            </a:fld>
            <a:endParaRPr lang="en-US"/>
          </a:p>
        </p:txBody>
      </p:sp>
      <p:sp>
        <p:nvSpPr>
          <p:cNvPr id="19" name="Нижний колонтитул 18"/>
          <p:cNvSpPr>
            <a:spLocks noGrp="1"/>
          </p:cNvSpPr>
          <p:nvPr>
            <p:ph type="ftr" sz="quarter" idx="11"/>
          </p:nvPr>
        </p:nvSpPr>
        <p:spPr/>
        <p:txBody>
          <a:bodyPr/>
          <a:lstStyle/>
          <a:p>
            <a:endParaRPr lang="en-US"/>
          </a:p>
        </p:txBody>
      </p:sp>
      <p:sp>
        <p:nvSpPr>
          <p:cNvPr id="27" name="Номер слайда 26"/>
          <p:cNvSpPr>
            <a:spLocks noGrp="1"/>
          </p:cNvSpPr>
          <p:nvPr>
            <p:ph type="sldNum" sz="quarter" idx="12"/>
          </p:nvPr>
        </p:nvSpPr>
        <p:spPr/>
        <p:txBody>
          <a:bodyPr/>
          <a:lstStyle/>
          <a:p>
            <a:fld id="{A483448D-3A78-4528-A469-B745A65DA480}"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7EAF463A-BC7C-46EE-9F1E-7F377CCA4891}" type="datetimeFigureOut">
              <a:rPr lang="en-US" smtClean="0"/>
              <a:pPr/>
              <a:t>10/15/2019</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7EAF463A-BC7C-46EE-9F1E-7F377CCA4891}" type="datetimeFigureOut">
              <a:rPr lang="en-US" smtClean="0"/>
              <a:pPr/>
              <a:t>10/15/2019</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7EAF463A-BC7C-46EE-9F1E-7F377CCA4891}" type="datetimeFigureOut">
              <a:rPr lang="en-US" smtClean="0"/>
              <a:pPr/>
              <a:t>10/15/2019</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a:t>Образец текста</a:t>
            </a:r>
          </a:p>
        </p:txBody>
      </p:sp>
      <p:sp>
        <p:nvSpPr>
          <p:cNvPr id="4" name="Дата 3"/>
          <p:cNvSpPr>
            <a:spLocks noGrp="1"/>
          </p:cNvSpPr>
          <p:nvPr>
            <p:ph type="dt" sz="half" idx="10"/>
          </p:nvPr>
        </p:nvSpPr>
        <p:spPr/>
        <p:txBody>
          <a:bodyPr/>
          <a:lstStyle/>
          <a:p>
            <a:fld id="{7EAF463A-BC7C-46EE-9F1E-7F377CCA4891}" type="datetimeFigureOut">
              <a:rPr lang="en-US" smtClean="0"/>
              <a:pPr/>
              <a:t>10/15/2019</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fld id="{7EAF463A-BC7C-46EE-9F1E-7F377CCA4891}" type="datetimeFigureOut">
              <a:rPr lang="en-US" smtClean="0"/>
              <a:pPr/>
              <a:t>10/15/2019</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7" name="Дата 6"/>
          <p:cNvSpPr>
            <a:spLocks noGrp="1"/>
          </p:cNvSpPr>
          <p:nvPr>
            <p:ph type="dt" sz="half" idx="10"/>
          </p:nvPr>
        </p:nvSpPr>
        <p:spPr/>
        <p:txBody>
          <a:bodyPr/>
          <a:lstStyle/>
          <a:p>
            <a:fld id="{7EAF463A-BC7C-46EE-9F1E-7F377CCA4891}" type="datetimeFigureOut">
              <a:rPr lang="en-US" smtClean="0"/>
              <a:pPr/>
              <a:t>10/15/2019</a:t>
            </a:fld>
            <a:endParaRPr lang="en-US"/>
          </a:p>
        </p:txBody>
      </p:sp>
      <p:sp>
        <p:nvSpPr>
          <p:cNvPr id="8" name="Нижний колонтитул 7"/>
          <p:cNvSpPr>
            <a:spLocks noGrp="1"/>
          </p:cNvSpPr>
          <p:nvPr>
            <p:ph type="ftr" sz="quarter" idx="11"/>
          </p:nvPr>
        </p:nvSpPr>
        <p:spPr/>
        <p:txBody>
          <a:bodyPr/>
          <a:lstStyle/>
          <a:p>
            <a:endParaRPr lang="en-US"/>
          </a:p>
        </p:txBody>
      </p:sp>
      <p:sp>
        <p:nvSpPr>
          <p:cNvPr id="9" name="Номер слайда 8"/>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a:t>Образец заголовка</a:t>
            </a:r>
            <a:endParaRPr kumimoji="0" lang="en-US"/>
          </a:p>
        </p:txBody>
      </p:sp>
      <p:sp>
        <p:nvSpPr>
          <p:cNvPr id="3" name="Дата 2"/>
          <p:cNvSpPr>
            <a:spLocks noGrp="1"/>
          </p:cNvSpPr>
          <p:nvPr>
            <p:ph type="dt" sz="half" idx="10"/>
          </p:nvPr>
        </p:nvSpPr>
        <p:spPr/>
        <p:txBody>
          <a:bodyPr/>
          <a:lstStyle/>
          <a:p>
            <a:fld id="{7EAF463A-BC7C-46EE-9F1E-7F377CCA4891}" type="datetimeFigureOut">
              <a:rPr lang="en-US" smtClean="0"/>
              <a:pPr/>
              <a:t>10/15/2019</a:t>
            </a:fld>
            <a:endParaRPr lang="en-US"/>
          </a:p>
        </p:txBody>
      </p:sp>
      <p:sp>
        <p:nvSpPr>
          <p:cNvPr id="4" name="Нижний колонтитул 3"/>
          <p:cNvSpPr>
            <a:spLocks noGrp="1"/>
          </p:cNvSpPr>
          <p:nvPr>
            <p:ph type="ftr" sz="quarter" idx="11"/>
          </p:nvPr>
        </p:nvSpPr>
        <p:spPr/>
        <p:txBody>
          <a:bodyPr/>
          <a:lstStyle/>
          <a:p>
            <a:endParaRPr lang="en-US"/>
          </a:p>
        </p:txBody>
      </p:sp>
      <p:sp>
        <p:nvSpPr>
          <p:cNvPr id="5" name="Номер слайда 4"/>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EAF463A-BC7C-46EE-9F1E-7F377CCA4891}" type="datetimeFigureOut">
              <a:rPr lang="en-US" smtClean="0"/>
              <a:pPr/>
              <a:t>10/15/2019</a:t>
            </a:fld>
            <a:endParaRPr lang="en-US"/>
          </a:p>
        </p:txBody>
      </p:sp>
      <p:sp>
        <p:nvSpPr>
          <p:cNvPr id="3" name="Нижний колонтитул 2"/>
          <p:cNvSpPr>
            <a:spLocks noGrp="1"/>
          </p:cNvSpPr>
          <p:nvPr>
            <p:ph type="ftr" sz="quarter" idx="11"/>
          </p:nvPr>
        </p:nvSpPr>
        <p:spPr/>
        <p:txBody>
          <a:bodyPr/>
          <a:lstStyle/>
          <a:p>
            <a:endParaRPr lang="en-US"/>
          </a:p>
        </p:txBody>
      </p:sp>
      <p:sp>
        <p:nvSpPr>
          <p:cNvPr id="4" name="Номер слайда 3"/>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fld id="{7EAF463A-BC7C-46EE-9F1E-7F377CCA4891}" type="datetimeFigureOut">
              <a:rPr lang="en-US" smtClean="0"/>
              <a:pPr/>
              <a:t>10/15/2019</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a:t>Образец текста</a:t>
            </a:r>
          </a:p>
        </p:txBody>
      </p:sp>
      <p:sp>
        <p:nvSpPr>
          <p:cNvPr id="5" name="Дата 4"/>
          <p:cNvSpPr>
            <a:spLocks noGrp="1"/>
          </p:cNvSpPr>
          <p:nvPr>
            <p:ph type="dt" sz="half" idx="10"/>
          </p:nvPr>
        </p:nvSpPr>
        <p:spPr/>
        <p:txBody>
          <a:bodyPr/>
          <a:lstStyle/>
          <a:p>
            <a:fld id="{7EAF463A-BC7C-46EE-9F1E-7F377CCA4891}" type="datetimeFigureOut">
              <a:rPr lang="en-US" smtClean="0"/>
              <a:pPr/>
              <a:t>10/15/2019</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a:xfrm>
            <a:off x="8077200" y="6356350"/>
            <a:ext cx="609600" cy="365125"/>
          </a:xfrm>
        </p:spPr>
        <p:txBody>
          <a:bodyPr/>
          <a:lstStyle/>
          <a:p>
            <a:fld id="{A483448D-3A78-4528-A469-B745A65DA480}" type="slidenum">
              <a:rPr lang="en-US" smtClean="0"/>
              <a:pPr/>
              <a:t>‹#›</a:t>
            </a:fld>
            <a:endParaRPr lang="en-US"/>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a:t>Образец текста</a:t>
            </a:r>
          </a:p>
          <a:p>
            <a:pPr lvl="1" eaLnBrk="1" latinLnBrk="0" hangingPunct="1"/>
            <a:r>
              <a:rPr kumimoji="0" lang="ru-RU"/>
              <a:t>Второй уровень</a:t>
            </a:r>
          </a:p>
          <a:p>
            <a:pPr lvl="2" eaLnBrk="1" latinLnBrk="0" hangingPunct="1"/>
            <a:r>
              <a:rPr kumimoji="0" lang="ru-RU"/>
              <a:t>Третий уровень</a:t>
            </a:r>
          </a:p>
          <a:p>
            <a:pPr lvl="3" eaLnBrk="1" latinLnBrk="0" hangingPunct="1"/>
            <a:r>
              <a:rPr kumimoji="0" lang="ru-RU"/>
              <a:t>Четвертый уровень</a:t>
            </a:r>
          </a:p>
          <a:p>
            <a:pPr lvl="4" eaLnBrk="1" latinLnBrk="0" hangingPunct="1"/>
            <a:r>
              <a:rPr kumimoji="0" lang="ru-RU"/>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7EAF463A-BC7C-46EE-9F1E-7F377CCA4891}" type="datetimeFigureOut">
              <a:rPr lang="en-US" smtClean="0"/>
              <a:pPr/>
              <a:t>10/15/2019</a:t>
            </a:fld>
            <a:endParaRPr lang="en-US"/>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A483448D-3A78-4528-A469-B745A65DA480}" type="slidenum">
              <a:rPr lang="en-US" smtClean="0"/>
              <a:pPr/>
              <a:t>‹#›</a:t>
            </a:fld>
            <a:endParaRPr lang="en-US"/>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 Target="slide1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 Target="slide1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 Target="slide1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 Target="slide1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slide" Target="slide1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 Target="slide2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slide" Target="slide2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slide" Target="slide2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slide" Target="slide2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slide" Target="slide2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slide" Target="slide3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slide" Target="slide3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slide" Target="slide3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slide" Target="slide3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slide" Target="slide3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slide" Target="slide4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slide" Target="slide4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slide" Target="slide4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slide" Target="slide59.xml"/><Relationship Id="rId13" Type="http://schemas.openxmlformats.org/officeDocument/2006/relationships/slide" Target="slide69.xml"/><Relationship Id="rId3" Type="http://schemas.openxmlformats.org/officeDocument/2006/relationships/slide" Target="slide49.xml"/><Relationship Id="rId7" Type="http://schemas.openxmlformats.org/officeDocument/2006/relationships/slide" Target="slide57.xml"/><Relationship Id="rId12" Type="http://schemas.openxmlformats.org/officeDocument/2006/relationships/slide" Target="slide67.xml"/><Relationship Id="rId17" Type="http://schemas.openxmlformats.org/officeDocument/2006/relationships/slide" Target="slide77.xml"/><Relationship Id="rId2" Type="http://schemas.openxmlformats.org/officeDocument/2006/relationships/slide" Target="slide47.xml"/><Relationship Id="rId16" Type="http://schemas.openxmlformats.org/officeDocument/2006/relationships/slide" Target="slide75.xml"/><Relationship Id="rId1" Type="http://schemas.openxmlformats.org/officeDocument/2006/relationships/slideLayout" Target="../slideLayouts/slideLayout2.xml"/><Relationship Id="rId6" Type="http://schemas.openxmlformats.org/officeDocument/2006/relationships/slide" Target="slide55.xml"/><Relationship Id="rId11" Type="http://schemas.openxmlformats.org/officeDocument/2006/relationships/slide" Target="slide65.xml"/><Relationship Id="rId5" Type="http://schemas.openxmlformats.org/officeDocument/2006/relationships/slide" Target="slide53.xml"/><Relationship Id="rId15" Type="http://schemas.openxmlformats.org/officeDocument/2006/relationships/slide" Target="slide73.xml"/><Relationship Id="rId10" Type="http://schemas.openxmlformats.org/officeDocument/2006/relationships/slide" Target="slide63.xml"/><Relationship Id="rId4" Type="http://schemas.openxmlformats.org/officeDocument/2006/relationships/slide" Target="slide51.xml"/><Relationship Id="rId9" Type="http://schemas.openxmlformats.org/officeDocument/2006/relationships/slide" Target="slide61.xml"/><Relationship Id="rId14" Type="http://schemas.openxmlformats.org/officeDocument/2006/relationships/slide" Target="slide71.xml"/></Relationships>
</file>

<file path=ppt/slides/_rels/slide47.xml.rels><?xml version="1.0" encoding="UTF-8" standalone="yes"?>
<Relationships xmlns="http://schemas.openxmlformats.org/package/2006/relationships"><Relationship Id="rId2" Type="http://schemas.openxmlformats.org/officeDocument/2006/relationships/slide" Target="slide4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slide" Target="slide46.xml"/><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slide" Target="slide5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slide" Target="slide18.xml"/><Relationship Id="rId13" Type="http://schemas.openxmlformats.org/officeDocument/2006/relationships/slide" Target="slide28.xml"/><Relationship Id="rId18" Type="http://schemas.openxmlformats.org/officeDocument/2006/relationships/slide" Target="slide38.xml"/><Relationship Id="rId3" Type="http://schemas.openxmlformats.org/officeDocument/2006/relationships/slide" Target="slide8.xml"/><Relationship Id="rId21" Type="http://schemas.openxmlformats.org/officeDocument/2006/relationships/slide" Target="slide44.xml"/><Relationship Id="rId7" Type="http://schemas.openxmlformats.org/officeDocument/2006/relationships/slide" Target="slide16.xml"/><Relationship Id="rId12" Type="http://schemas.openxmlformats.org/officeDocument/2006/relationships/slide" Target="slide26.xml"/><Relationship Id="rId17" Type="http://schemas.openxmlformats.org/officeDocument/2006/relationships/slide" Target="slide36.xml"/><Relationship Id="rId2" Type="http://schemas.openxmlformats.org/officeDocument/2006/relationships/slide" Target="slide6.xml"/><Relationship Id="rId16" Type="http://schemas.openxmlformats.org/officeDocument/2006/relationships/slide" Target="slide34.xml"/><Relationship Id="rId20" Type="http://schemas.openxmlformats.org/officeDocument/2006/relationships/slide" Target="slide42.xml"/><Relationship Id="rId1" Type="http://schemas.openxmlformats.org/officeDocument/2006/relationships/slideLayout" Target="../slideLayouts/slideLayout2.xml"/><Relationship Id="rId6" Type="http://schemas.openxmlformats.org/officeDocument/2006/relationships/slide" Target="slide14.xml"/><Relationship Id="rId11" Type="http://schemas.openxmlformats.org/officeDocument/2006/relationships/slide" Target="slide24.xml"/><Relationship Id="rId5" Type="http://schemas.openxmlformats.org/officeDocument/2006/relationships/slide" Target="slide12.xml"/><Relationship Id="rId15" Type="http://schemas.openxmlformats.org/officeDocument/2006/relationships/slide" Target="slide32.xml"/><Relationship Id="rId10" Type="http://schemas.openxmlformats.org/officeDocument/2006/relationships/slide" Target="slide22.xml"/><Relationship Id="rId19" Type="http://schemas.openxmlformats.org/officeDocument/2006/relationships/slide" Target="slide40.xml"/><Relationship Id="rId4" Type="http://schemas.openxmlformats.org/officeDocument/2006/relationships/slide" Target="slide10.xml"/><Relationship Id="rId9" Type="http://schemas.openxmlformats.org/officeDocument/2006/relationships/slide" Target="slide20.xml"/><Relationship Id="rId14" Type="http://schemas.openxmlformats.org/officeDocument/2006/relationships/slide" Target="slide30.xml"/><Relationship Id="rId22" Type="http://schemas.openxmlformats.org/officeDocument/2006/relationships/slide" Target="slide46.xml"/></Relationships>
</file>

<file path=ppt/slides/_rels/slide50.xml.rels><?xml version="1.0" encoding="UTF-8" standalone="yes"?>
<Relationships xmlns="http://schemas.openxmlformats.org/package/2006/relationships"><Relationship Id="rId3" Type="http://schemas.openxmlformats.org/officeDocument/2006/relationships/slide" Target="slide46.xml"/><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slide" Target="slide5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slide" Target="slide46.xml"/><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slide" Target="slide5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slide" Target="slide46.xml"/><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slide" Target="slide5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slide" Target="slide46.xml"/></Relationships>
</file>

<file path=ppt/slides/_rels/slide57.xml.rels><?xml version="1.0" encoding="UTF-8" standalone="yes"?>
<Relationships xmlns="http://schemas.openxmlformats.org/package/2006/relationships"><Relationship Id="rId2" Type="http://schemas.openxmlformats.org/officeDocument/2006/relationships/slide" Target="slide5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slide" Target="slide46.xml"/><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slide" Target="slide6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 Target="slide7.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slide" Target="slide46.xml"/><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slide" Target="slide62.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slide" Target="slide46.xml"/><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slide" Target="slide64.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slide" Target="slide46.xml"/><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slide" Target="slide66.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slide" Target="slide46.xml"/><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slide" Target="slide68.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slide" Target="slide46.xml"/><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slide" Target="slide7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slide" Target="slide46.xml"/><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slide" Target="slide72.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 Target="slide46.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slide" Target="slide74.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slide" Target="slide46.xml"/><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slide" Target="slide76.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slide" Target="slide46.xml"/><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slide" Target="slide78.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 Target="slide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1708F60-9FF7-4095-AE51-A8EBA2804A1B}"/>
              </a:ext>
            </a:extLst>
          </p:cNvPr>
          <p:cNvSpPr>
            <a:spLocks noGrp="1"/>
          </p:cNvSpPr>
          <p:nvPr>
            <p:ph type="ctrTitle"/>
          </p:nvPr>
        </p:nvSpPr>
        <p:spPr/>
        <p:txBody>
          <a:bodyPr>
            <a:normAutofit fontScale="90000"/>
          </a:bodyPr>
          <a:lstStyle/>
          <a:p>
            <a:pPr algn="ctr"/>
            <a:r>
              <a:rPr lang="ru-RU" sz="3600" dirty="0"/>
              <a:t>Своя игра.</a:t>
            </a:r>
            <a:br>
              <a:rPr lang="ru-RU" sz="3600" dirty="0"/>
            </a:br>
            <a:r>
              <a:rPr lang="ru-RU" sz="3600" dirty="0"/>
              <a:t>Тема: «Развитие знаний о здоровом образе жизни посредством  интеллектуальной игры»</a:t>
            </a:r>
            <a:r>
              <a:rPr lang="ru-RU" dirty="0"/>
              <a:t>.</a:t>
            </a:r>
            <a:br>
              <a:rPr lang="ru-RU" dirty="0"/>
            </a:br>
            <a:endParaRPr lang="ru-RU" dirty="0"/>
          </a:p>
        </p:txBody>
      </p:sp>
      <p:sp>
        <p:nvSpPr>
          <p:cNvPr id="3" name="Подзаголовок 2">
            <a:extLst>
              <a:ext uri="{FF2B5EF4-FFF2-40B4-BE49-F238E27FC236}">
                <a16:creationId xmlns:a16="http://schemas.microsoft.com/office/drawing/2014/main" id="{EA05316C-A855-42DF-8F20-7D251EB6A592}"/>
              </a:ext>
            </a:extLst>
          </p:cNvPr>
          <p:cNvSpPr>
            <a:spLocks noGrp="1"/>
          </p:cNvSpPr>
          <p:nvPr>
            <p:ph type="subTitle" idx="1"/>
          </p:nvPr>
        </p:nvSpPr>
        <p:spPr>
          <a:xfrm>
            <a:off x="1143000" y="3886200"/>
            <a:ext cx="7854696" cy="1752600"/>
          </a:xfrm>
        </p:spPr>
        <p:txBody>
          <a:bodyPr>
            <a:normAutofit fontScale="70000" lnSpcReduction="20000"/>
          </a:bodyPr>
          <a:lstStyle/>
          <a:p>
            <a:r>
              <a:rPr lang="ru-RU" dirty="0"/>
              <a:t>Магаданское бюджетное образовательное учреждение</a:t>
            </a:r>
          </a:p>
          <a:p>
            <a:r>
              <a:rPr lang="ru-RU" dirty="0"/>
              <a:t>«Центр психолого-педагогической, медицинской и социальной помощи»</a:t>
            </a:r>
          </a:p>
          <a:p>
            <a:r>
              <a:rPr lang="ru-RU" dirty="0"/>
              <a:t>Составила: Лисовская Е.Ю.</a:t>
            </a:r>
          </a:p>
          <a:p>
            <a:endParaRPr lang="ru-RU" dirty="0"/>
          </a:p>
          <a:p>
            <a:pPr algn="ctr"/>
            <a:r>
              <a:rPr lang="ru-RU" dirty="0"/>
              <a:t>Г. Магадан</a:t>
            </a:r>
          </a:p>
          <a:p>
            <a:endParaRPr lang="ru-RU" dirty="0"/>
          </a:p>
        </p:txBody>
      </p:sp>
    </p:spTree>
    <p:extLst>
      <p:ext uri="{BB962C8B-B14F-4D97-AF65-F5344CB8AC3E}">
        <p14:creationId xmlns:p14="http://schemas.microsoft.com/office/powerpoint/2010/main" val="15486688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4400" dirty="0">
                <a:solidFill>
                  <a:srgbClr val="FF0000"/>
                </a:solidFill>
                <a:effectLst/>
                <a:latin typeface="a_BodoniNovaBrk" pitchFamily="82" charset="-52"/>
              </a:rPr>
              <a:t>Категория Спорт. 30 баллов</a:t>
            </a:r>
            <a:endParaRPr lang="ru-RU" dirty="0"/>
          </a:p>
        </p:txBody>
      </p:sp>
      <p:sp>
        <p:nvSpPr>
          <p:cNvPr id="3" name="Содержимое 2"/>
          <p:cNvSpPr>
            <a:spLocks noGrp="1"/>
          </p:cNvSpPr>
          <p:nvPr>
            <p:ph idx="1"/>
          </p:nvPr>
        </p:nvSpPr>
        <p:spPr/>
        <p:txBody>
          <a:bodyPr>
            <a:normAutofit/>
          </a:bodyPr>
          <a:lstStyle/>
          <a:p>
            <a:pPr>
              <a:buNone/>
            </a:pPr>
            <a:r>
              <a:rPr lang="ru-RU" sz="4000" dirty="0"/>
              <a:t>      Какое животное подсказало бегунам начинать с низкого старта?</a:t>
            </a:r>
            <a:r>
              <a:rPr lang="ru-RU" sz="4000" dirty="0">
                <a:hlinkClick r:id="rId2" action="ppaction://hlinksldjump"/>
              </a:rPr>
              <a:t> (ответ)</a:t>
            </a:r>
            <a:endParaRPr lang="ru-RU" sz="4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95800" y="1066800"/>
            <a:ext cx="4648200" cy="1143000"/>
          </a:xfrm>
        </p:spPr>
        <p:txBody>
          <a:bodyPr/>
          <a:lstStyle/>
          <a:p>
            <a:r>
              <a:rPr lang="ru-RU" dirty="0">
                <a:solidFill>
                  <a:srgbClr val="FF0000"/>
                </a:solidFill>
                <a:latin typeface="+mn-lt"/>
              </a:rPr>
              <a:t>        Кенгуру</a:t>
            </a:r>
          </a:p>
        </p:txBody>
      </p:sp>
      <p:pic>
        <p:nvPicPr>
          <p:cNvPr id="4" name="Содержимое 3"/>
          <p:cNvPicPr>
            <a:picLocks noGrp="1"/>
          </p:cNvPicPr>
          <p:nvPr>
            <p:ph idx="1"/>
          </p:nvPr>
        </p:nvPicPr>
        <p:blipFill>
          <a:blip r:embed="rId2"/>
          <a:srcRect/>
          <a:stretch>
            <a:fillRect/>
          </a:stretch>
        </p:blipFill>
        <p:spPr bwMode="auto">
          <a:xfrm>
            <a:off x="304800" y="762000"/>
            <a:ext cx="2971800" cy="3124200"/>
          </a:xfrm>
          <a:prstGeom prst="rect">
            <a:avLst/>
          </a:prstGeom>
          <a:noFill/>
          <a:ln w="9525">
            <a:noFill/>
            <a:miter lim="800000"/>
            <a:headEnd/>
            <a:tailEnd/>
          </a:ln>
        </p:spPr>
      </p:pic>
      <p:sp>
        <p:nvSpPr>
          <p:cNvPr id="5" name="Заголовок 1"/>
          <p:cNvSpPr txBox="1">
            <a:spLocks/>
          </p:cNvSpPr>
          <p:nvPr/>
        </p:nvSpPr>
        <p:spPr>
          <a:xfrm>
            <a:off x="4495800" y="5029200"/>
            <a:ext cx="46482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4100" b="1" i="0" u="none" strike="noStrike" kern="1200" cap="none" spc="0" normalizeH="0" baseline="0" noProof="0" dirty="0">
                <a:ln w="6350">
                  <a:noFill/>
                </a:ln>
                <a:solidFill>
                  <a:srgbClr val="FF0000"/>
                </a:solidFill>
                <a:effectLst>
                  <a:outerShdw blurRad="114300" dist="101600" dir="2700000" algn="tl" rotWithShape="0">
                    <a:srgbClr val="000000">
                      <a:alpha val="40000"/>
                    </a:srgbClr>
                  </a:outerShdw>
                </a:effectLst>
                <a:uLnTx/>
                <a:uFillTx/>
                <a:latin typeface="+mn-lt"/>
                <a:ea typeface="+mj-ea"/>
                <a:cs typeface="+mj-cs"/>
                <a:hlinkClick r:id="rId3" action="ppaction://hlinksldjump"/>
              </a:rPr>
              <a:t>Темы</a:t>
            </a:r>
            <a:endParaRPr kumimoji="0" lang="ru-RU" sz="4100" b="1" i="0" u="none" strike="noStrike" kern="1200" cap="none" spc="0" normalizeH="0" baseline="0" noProof="0" dirty="0">
              <a:ln w="6350">
                <a:noFill/>
              </a:ln>
              <a:solidFill>
                <a:srgbClr val="FF0000"/>
              </a:solidFill>
              <a:effectLst>
                <a:outerShdw blurRad="114300" dist="101600" dir="2700000" algn="tl" rotWithShape="0">
                  <a:srgbClr val="000000">
                    <a:alpha val="40000"/>
                  </a:srgbClr>
                </a:outerShdw>
              </a:effectLst>
              <a:uLnTx/>
              <a:uFillTx/>
              <a:latin typeface="+mn-lt"/>
              <a:ea typeface="+mj-ea"/>
              <a:cs typeface="+mj-c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4000" dirty="0">
                <a:solidFill>
                  <a:srgbClr val="FF0000"/>
                </a:solidFill>
                <a:effectLst/>
                <a:latin typeface="a_BodoniNovaBrk" pitchFamily="82" charset="-52"/>
              </a:rPr>
              <a:t>Категория Спорт. 40 баллов</a:t>
            </a:r>
            <a:endParaRPr lang="ru-RU" dirty="0"/>
          </a:p>
        </p:txBody>
      </p:sp>
      <p:sp>
        <p:nvSpPr>
          <p:cNvPr id="3" name="Содержимое 2"/>
          <p:cNvSpPr>
            <a:spLocks noGrp="1"/>
          </p:cNvSpPr>
          <p:nvPr>
            <p:ph idx="1"/>
          </p:nvPr>
        </p:nvSpPr>
        <p:spPr/>
        <p:txBody>
          <a:bodyPr>
            <a:normAutofit/>
          </a:bodyPr>
          <a:lstStyle/>
          <a:p>
            <a:pPr>
              <a:buNone/>
            </a:pPr>
            <a:r>
              <a:rPr lang="ru-RU" sz="4000" dirty="0"/>
              <a:t>       Как звали богиню Древней Греции олицетворяющую спор, спорт и спартакиаду? </a:t>
            </a:r>
            <a:r>
              <a:rPr lang="ru-RU" sz="4000" dirty="0">
                <a:hlinkClick r:id="rId2" action="ppaction://hlinksldjump"/>
              </a:rPr>
              <a:t>(ответ)</a:t>
            </a:r>
            <a:endParaRPr lang="ru-RU" sz="4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0" y="1143000"/>
            <a:ext cx="3733800" cy="1143000"/>
          </a:xfrm>
        </p:spPr>
        <p:txBody>
          <a:bodyPr/>
          <a:lstStyle/>
          <a:p>
            <a:r>
              <a:rPr lang="ru-RU" dirty="0">
                <a:solidFill>
                  <a:srgbClr val="FF0000"/>
                </a:solidFill>
                <a:latin typeface="+mn-lt"/>
              </a:rPr>
              <a:t>Эрида</a:t>
            </a:r>
          </a:p>
        </p:txBody>
      </p:sp>
      <p:pic>
        <p:nvPicPr>
          <p:cNvPr id="4" name="Содержимое 3"/>
          <p:cNvPicPr>
            <a:picLocks noGrp="1"/>
          </p:cNvPicPr>
          <p:nvPr>
            <p:ph idx="1"/>
          </p:nvPr>
        </p:nvPicPr>
        <p:blipFill>
          <a:blip r:embed="rId2" cstate="print"/>
          <a:srcRect/>
          <a:stretch>
            <a:fillRect/>
          </a:stretch>
        </p:blipFill>
        <p:spPr bwMode="auto">
          <a:xfrm>
            <a:off x="533400" y="685800"/>
            <a:ext cx="4114800" cy="5715000"/>
          </a:xfrm>
          <a:prstGeom prst="rect">
            <a:avLst/>
          </a:prstGeom>
          <a:noFill/>
          <a:ln w="9525">
            <a:noFill/>
            <a:miter lim="800000"/>
            <a:headEnd/>
            <a:tailEnd/>
          </a:ln>
        </p:spPr>
      </p:pic>
      <p:sp>
        <p:nvSpPr>
          <p:cNvPr id="5" name="Заголовок 1"/>
          <p:cNvSpPr txBox="1">
            <a:spLocks/>
          </p:cNvSpPr>
          <p:nvPr/>
        </p:nvSpPr>
        <p:spPr>
          <a:xfrm>
            <a:off x="5410200" y="4800600"/>
            <a:ext cx="37338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4100" b="1" i="0" u="none" strike="noStrike" kern="1200" cap="none" spc="0" normalizeH="0" baseline="0" noProof="0" dirty="0">
                <a:ln w="6350">
                  <a:noFill/>
                </a:ln>
                <a:solidFill>
                  <a:srgbClr val="FF0000"/>
                </a:solidFill>
                <a:effectLst>
                  <a:outerShdw blurRad="114300" dist="101600" dir="2700000" algn="tl" rotWithShape="0">
                    <a:srgbClr val="000000">
                      <a:alpha val="40000"/>
                    </a:srgbClr>
                  </a:outerShdw>
                </a:effectLst>
                <a:uLnTx/>
                <a:uFillTx/>
                <a:latin typeface="+mn-lt"/>
                <a:ea typeface="+mj-ea"/>
                <a:cs typeface="+mj-cs"/>
                <a:hlinkClick r:id="rId3" action="ppaction://hlinksldjump"/>
              </a:rPr>
              <a:t>Темы</a:t>
            </a:r>
            <a:endParaRPr kumimoji="0" lang="ru-RU" sz="4100" b="1" i="0" u="none" strike="noStrike" kern="1200" cap="none" spc="0" normalizeH="0" baseline="0" noProof="0" dirty="0">
              <a:ln w="6350">
                <a:noFill/>
              </a:ln>
              <a:solidFill>
                <a:srgbClr val="FF0000"/>
              </a:solidFill>
              <a:effectLst>
                <a:outerShdw blurRad="114300" dist="101600" dir="2700000" algn="tl" rotWithShape="0">
                  <a:srgbClr val="000000">
                    <a:alpha val="40000"/>
                  </a:srgbClr>
                </a:outerShdw>
              </a:effectLst>
              <a:uLnTx/>
              <a:uFillTx/>
              <a:latin typeface="+mn-lt"/>
              <a:ea typeface="+mj-ea"/>
              <a:cs typeface="+mj-c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4400" dirty="0">
                <a:solidFill>
                  <a:srgbClr val="FF0000"/>
                </a:solidFill>
                <a:effectLst/>
                <a:latin typeface="a_BodoniNovaBrk" pitchFamily="82" charset="-52"/>
              </a:rPr>
              <a:t>Категория Спорт. 50 баллов</a:t>
            </a:r>
            <a:endParaRPr lang="ru-RU" dirty="0"/>
          </a:p>
        </p:txBody>
      </p:sp>
      <p:sp>
        <p:nvSpPr>
          <p:cNvPr id="3" name="Содержимое 2"/>
          <p:cNvSpPr>
            <a:spLocks noGrp="1"/>
          </p:cNvSpPr>
          <p:nvPr>
            <p:ph idx="1"/>
          </p:nvPr>
        </p:nvSpPr>
        <p:spPr/>
        <p:txBody>
          <a:bodyPr>
            <a:normAutofit/>
          </a:bodyPr>
          <a:lstStyle/>
          <a:p>
            <a:pPr>
              <a:buNone/>
            </a:pPr>
            <a:r>
              <a:rPr lang="ru-RU" sz="3200" dirty="0"/>
              <a:t>       Изобретатель этого предрекал своему детищу две области применения - доставка почты и средство для похудения. Назовите современный прообраз этого предмета. </a:t>
            </a:r>
            <a:r>
              <a:rPr lang="ru-RU" sz="3200" dirty="0">
                <a:hlinkClick r:id="rId2" action="ppaction://hlinksldjump"/>
              </a:rPr>
              <a:t>(ответ) </a:t>
            </a:r>
            <a:endParaRPr lang="ru-RU" sz="32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38400" y="381000"/>
            <a:ext cx="4038600" cy="1143000"/>
          </a:xfrm>
        </p:spPr>
        <p:txBody>
          <a:bodyPr/>
          <a:lstStyle/>
          <a:p>
            <a:r>
              <a:rPr lang="ru-RU" dirty="0">
                <a:solidFill>
                  <a:srgbClr val="FF0000"/>
                </a:solidFill>
                <a:latin typeface="+mn-lt"/>
              </a:rPr>
              <a:t>Велосипед</a:t>
            </a:r>
          </a:p>
        </p:txBody>
      </p:sp>
      <p:pic>
        <p:nvPicPr>
          <p:cNvPr id="4" name="Содержимое 3"/>
          <p:cNvPicPr>
            <a:picLocks noGrp="1"/>
          </p:cNvPicPr>
          <p:nvPr>
            <p:ph idx="1"/>
          </p:nvPr>
        </p:nvPicPr>
        <p:blipFill>
          <a:blip r:embed="rId2"/>
          <a:srcRect/>
          <a:stretch>
            <a:fillRect/>
          </a:stretch>
        </p:blipFill>
        <p:spPr bwMode="auto">
          <a:xfrm>
            <a:off x="304800" y="1676400"/>
            <a:ext cx="6172200" cy="4860925"/>
          </a:xfrm>
          <a:prstGeom prst="rect">
            <a:avLst/>
          </a:prstGeom>
          <a:noFill/>
          <a:ln w="9525">
            <a:noFill/>
            <a:miter lim="800000"/>
            <a:headEnd/>
            <a:tailEnd/>
          </a:ln>
        </p:spPr>
      </p:pic>
      <p:sp>
        <p:nvSpPr>
          <p:cNvPr id="5" name="Заголовок 1"/>
          <p:cNvSpPr txBox="1">
            <a:spLocks/>
          </p:cNvSpPr>
          <p:nvPr/>
        </p:nvSpPr>
        <p:spPr>
          <a:xfrm>
            <a:off x="5105400" y="4953000"/>
            <a:ext cx="4038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ru-RU" sz="4100" b="1" dirty="0">
                <a:ln w="6350">
                  <a:noFill/>
                </a:ln>
                <a:solidFill>
                  <a:srgbClr val="FF0000"/>
                </a:solidFill>
                <a:effectLst>
                  <a:outerShdw blurRad="114300" dist="101600" dir="2700000" algn="tl" rotWithShape="0">
                    <a:srgbClr val="000000">
                      <a:alpha val="40000"/>
                    </a:srgbClr>
                  </a:outerShdw>
                </a:effectLst>
                <a:ea typeface="+mj-ea"/>
                <a:cs typeface="+mj-cs"/>
              </a:rPr>
              <a:t>         </a:t>
            </a:r>
            <a:r>
              <a:rPr lang="ru-RU" sz="4100" b="1" dirty="0">
                <a:ln w="6350">
                  <a:noFill/>
                </a:ln>
                <a:solidFill>
                  <a:srgbClr val="FF0000"/>
                </a:solidFill>
                <a:effectLst>
                  <a:outerShdw blurRad="114300" dist="101600" dir="2700000" algn="tl" rotWithShape="0">
                    <a:srgbClr val="000000">
                      <a:alpha val="40000"/>
                    </a:srgbClr>
                  </a:outerShdw>
                </a:effectLst>
                <a:ea typeface="+mj-ea"/>
                <a:cs typeface="+mj-cs"/>
                <a:hlinkClick r:id="rId3" action="ppaction://hlinksldjump"/>
              </a:rPr>
              <a:t>Темы</a:t>
            </a:r>
            <a:endParaRPr kumimoji="0" lang="ru-RU" sz="4100" b="1" i="0" u="none" strike="noStrike" kern="1200" cap="none" spc="0" normalizeH="0" baseline="0" noProof="0" dirty="0">
              <a:ln w="6350">
                <a:noFill/>
              </a:ln>
              <a:solidFill>
                <a:srgbClr val="FF0000"/>
              </a:solidFill>
              <a:effectLst>
                <a:outerShdw blurRad="114300" dist="101600" dir="2700000" algn="tl" rotWithShape="0">
                  <a:srgbClr val="000000">
                    <a:alpha val="40000"/>
                  </a:srgbClr>
                </a:outerShdw>
              </a:effectLst>
              <a:uLnTx/>
              <a:uFillTx/>
              <a:latin typeface="+mn-lt"/>
              <a:ea typeface="+mj-ea"/>
              <a:cs typeface="+mj-c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a:buNone/>
            </a:pPr>
            <a:r>
              <a:rPr lang="ru-RU" dirty="0"/>
              <a:t>      Болезнь, от которой страдают более 40% всего населения земли, которая является следствием неправильного питания. </a:t>
            </a:r>
            <a:r>
              <a:rPr lang="ru-RU" dirty="0">
                <a:hlinkClick r:id="rId2" action="ppaction://hlinksldjump"/>
              </a:rPr>
              <a:t>(ответ)</a:t>
            </a:r>
            <a:endParaRPr lang="ru-RU" dirty="0"/>
          </a:p>
        </p:txBody>
      </p:sp>
      <p:sp>
        <p:nvSpPr>
          <p:cNvPr id="4" name="Заголовок 1"/>
          <p:cNvSpPr>
            <a:spLocks noGrp="1"/>
          </p:cNvSpPr>
          <p:nvPr>
            <p:ph type="title"/>
          </p:nvPr>
        </p:nvSpPr>
        <p:spPr/>
        <p:txBody>
          <a:bodyPr>
            <a:normAutofit fontScale="90000"/>
          </a:bodyPr>
          <a:lstStyle/>
          <a:p>
            <a:pPr algn="ctr"/>
            <a:r>
              <a:rPr lang="ru-RU" sz="5400" dirty="0">
                <a:solidFill>
                  <a:srgbClr val="FF0000"/>
                </a:solidFill>
                <a:latin typeface="a_BodoniNovaBrk" pitchFamily="82" charset="-52"/>
              </a:rPr>
              <a:t>Категория Питание. </a:t>
            </a:r>
            <a:br>
              <a:rPr lang="ru-RU" sz="5400" dirty="0">
                <a:solidFill>
                  <a:srgbClr val="FF0000"/>
                </a:solidFill>
                <a:latin typeface="a_BodoniNovaBrk" pitchFamily="82" charset="-52"/>
              </a:rPr>
            </a:br>
            <a:r>
              <a:rPr lang="ru-RU" sz="5400" dirty="0">
                <a:solidFill>
                  <a:srgbClr val="FF0000"/>
                </a:solidFill>
                <a:latin typeface="a_BodoniNovaBrk" pitchFamily="82" charset="-52"/>
              </a:rPr>
              <a:t>10 баллов</a:t>
            </a:r>
            <a:endParaRPr lang="ru-RU" dirty="0">
              <a:solidFill>
                <a:srgbClr val="FF0000"/>
              </a:solidFill>
              <a:latin typeface="+mn-l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638800" y="2209800"/>
            <a:ext cx="3200400" cy="972312"/>
          </a:xfrm>
        </p:spPr>
        <p:txBody>
          <a:bodyPr/>
          <a:lstStyle/>
          <a:p>
            <a:r>
              <a:rPr lang="ru-RU" dirty="0">
                <a:solidFill>
                  <a:srgbClr val="FF0000"/>
                </a:solidFill>
                <a:latin typeface="Times New Roman" pitchFamily="18" charset="0"/>
                <a:cs typeface="Times New Roman" pitchFamily="18" charset="0"/>
              </a:rPr>
              <a:t>Ожирение</a:t>
            </a:r>
          </a:p>
        </p:txBody>
      </p:sp>
      <p:pic>
        <p:nvPicPr>
          <p:cNvPr id="4" name="Содержимое 3"/>
          <p:cNvPicPr>
            <a:picLocks noGrp="1"/>
          </p:cNvPicPr>
          <p:nvPr>
            <p:ph idx="1"/>
          </p:nvPr>
        </p:nvPicPr>
        <p:blipFill>
          <a:blip r:embed="rId2"/>
          <a:srcRect/>
          <a:stretch>
            <a:fillRect/>
          </a:stretch>
        </p:blipFill>
        <p:spPr bwMode="auto">
          <a:xfrm>
            <a:off x="457200" y="1066800"/>
            <a:ext cx="4953000" cy="5029200"/>
          </a:xfrm>
          <a:prstGeom prst="rect">
            <a:avLst/>
          </a:prstGeom>
          <a:noFill/>
          <a:ln w="9525">
            <a:noFill/>
            <a:miter lim="800000"/>
            <a:headEnd/>
            <a:tailEnd/>
          </a:ln>
        </p:spPr>
      </p:pic>
      <p:sp>
        <p:nvSpPr>
          <p:cNvPr id="6" name="Заголовок 1"/>
          <p:cNvSpPr txBox="1">
            <a:spLocks/>
          </p:cNvSpPr>
          <p:nvPr/>
        </p:nvSpPr>
        <p:spPr>
          <a:xfrm>
            <a:off x="5715000" y="4648200"/>
            <a:ext cx="3200400" cy="972312"/>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ru-RU" sz="4400" dirty="0">
                <a:solidFill>
                  <a:srgbClr val="FF0000"/>
                </a:solidFill>
                <a:latin typeface="Times New Roman" pitchFamily="18" charset="0"/>
                <a:ea typeface="+mj-ea"/>
                <a:cs typeface="Times New Roman" pitchFamily="18" charset="0"/>
              </a:rPr>
              <a:t>          </a:t>
            </a:r>
            <a:r>
              <a:rPr lang="ru-RU" sz="4400" dirty="0">
                <a:solidFill>
                  <a:srgbClr val="FF0000"/>
                </a:solidFill>
                <a:latin typeface="Times New Roman" pitchFamily="18" charset="0"/>
                <a:ea typeface="+mj-ea"/>
                <a:cs typeface="Times New Roman" pitchFamily="18" charset="0"/>
                <a:hlinkClick r:id="rId3" action="ppaction://hlinksldjump"/>
              </a:rPr>
              <a:t>Темы</a:t>
            </a:r>
            <a:endParaRPr kumimoji="0" lang="ru-RU" sz="4400" b="0" i="0" u="none" strike="noStrike" kern="120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sz="4800" dirty="0">
                <a:solidFill>
                  <a:srgbClr val="FF0000"/>
                </a:solidFill>
                <a:latin typeface="a_BodoniNovaBrk" pitchFamily="82" charset="-52"/>
              </a:rPr>
              <a:t>Категория Питание. </a:t>
            </a:r>
            <a:br>
              <a:rPr lang="ru-RU" sz="4800" dirty="0">
                <a:solidFill>
                  <a:srgbClr val="FF0000"/>
                </a:solidFill>
                <a:latin typeface="a_BodoniNovaBrk" pitchFamily="82" charset="-52"/>
              </a:rPr>
            </a:br>
            <a:r>
              <a:rPr lang="ru-RU" sz="4800" dirty="0">
                <a:solidFill>
                  <a:srgbClr val="FF0000"/>
                </a:solidFill>
                <a:latin typeface="a_BodoniNovaBrk" pitchFamily="82" charset="-52"/>
              </a:rPr>
              <a:t>20 баллов</a:t>
            </a:r>
            <a:endParaRPr lang="ru-RU" dirty="0"/>
          </a:p>
        </p:txBody>
      </p:sp>
      <p:sp>
        <p:nvSpPr>
          <p:cNvPr id="3" name="Содержимое 2"/>
          <p:cNvSpPr>
            <a:spLocks noGrp="1"/>
          </p:cNvSpPr>
          <p:nvPr>
            <p:ph idx="1"/>
          </p:nvPr>
        </p:nvSpPr>
        <p:spPr/>
        <p:txBody>
          <a:bodyPr>
            <a:normAutofit/>
          </a:bodyPr>
          <a:lstStyle/>
          <a:p>
            <a:pPr>
              <a:buNone/>
            </a:pPr>
            <a:r>
              <a:rPr lang="ru-RU" sz="4400" dirty="0">
                <a:latin typeface="Times New Roman" pitchFamily="18" charset="0"/>
                <a:cs typeface="Times New Roman" pitchFamily="18" charset="0"/>
              </a:rPr>
              <a:t>    Назовите сладость, полезный для нашего организма. </a:t>
            </a:r>
            <a:r>
              <a:rPr lang="ru-RU" sz="4400" dirty="0">
                <a:latin typeface="Times New Roman" pitchFamily="18" charset="0"/>
                <a:cs typeface="Times New Roman" pitchFamily="18" charset="0"/>
                <a:hlinkClick r:id="rId2" action="ppaction://hlinksldjump"/>
              </a:rPr>
              <a:t>(ответ)</a:t>
            </a:r>
            <a:endParaRPr lang="ru-RU" sz="4400" dirty="0">
              <a:latin typeface="Times New Roman" pitchFamily="18" charset="0"/>
              <a:cs typeface="Times New Roman"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34000" y="1981200"/>
            <a:ext cx="3810000" cy="1143000"/>
          </a:xfrm>
        </p:spPr>
        <p:txBody>
          <a:bodyPr/>
          <a:lstStyle/>
          <a:p>
            <a:r>
              <a:rPr lang="ru-RU" dirty="0"/>
              <a:t>    </a:t>
            </a:r>
            <a:r>
              <a:rPr lang="ru-RU" dirty="0">
                <a:solidFill>
                  <a:srgbClr val="FF0000"/>
                </a:solidFill>
                <a:latin typeface="Times New Roman" pitchFamily="18" charset="0"/>
                <a:cs typeface="Times New Roman" pitchFamily="18" charset="0"/>
              </a:rPr>
              <a:t>Шоколад</a:t>
            </a:r>
          </a:p>
        </p:txBody>
      </p:sp>
      <p:pic>
        <p:nvPicPr>
          <p:cNvPr id="4" name="Содержимое 3"/>
          <p:cNvPicPr>
            <a:picLocks noGrp="1"/>
          </p:cNvPicPr>
          <p:nvPr>
            <p:ph idx="1"/>
          </p:nvPr>
        </p:nvPicPr>
        <p:blipFill>
          <a:blip r:embed="rId2"/>
          <a:srcRect/>
          <a:stretch>
            <a:fillRect/>
          </a:stretch>
        </p:blipFill>
        <p:spPr bwMode="auto">
          <a:xfrm>
            <a:off x="304800" y="1600200"/>
            <a:ext cx="5029200" cy="4648200"/>
          </a:xfrm>
          <a:prstGeom prst="rect">
            <a:avLst/>
          </a:prstGeom>
          <a:noFill/>
          <a:ln w="9525">
            <a:noFill/>
            <a:miter lim="800000"/>
            <a:headEnd/>
            <a:tailEnd/>
          </a:ln>
        </p:spPr>
      </p:pic>
      <p:sp>
        <p:nvSpPr>
          <p:cNvPr id="5" name="Заголовок 1"/>
          <p:cNvSpPr txBox="1">
            <a:spLocks/>
          </p:cNvSpPr>
          <p:nvPr/>
        </p:nvSpPr>
        <p:spPr>
          <a:xfrm>
            <a:off x="5334000" y="4419600"/>
            <a:ext cx="3810000" cy="114300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ru-RU" sz="5000" b="0" i="0" u="none" strike="noStrike" kern="1200" cap="none" spc="0" normalizeH="0" baseline="0" noProof="0" dirty="0">
                <a:ln>
                  <a:noFill/>
                </a:ln>
                <a:solidFill>
                  <a:schemeClr val="tx2"/>
                </a:solidFill>
                <a:effectLst/>
                <a:uLnTx/>
                <a:uFillTx/>
                <a:latin typeface="+mj-lt"/>
                <a:ea typeface="+mj-ea"/>
                <a:cs typeface="+mj-cs"/>
              </a:rPr>
              <a:t>          </a:t>
            </a:r>
            <a:r>
              <a:rPr lang="ru-RU" sz="4400" dirty="0">
                <a:solidFill>
                  <a:srgbClr val="FF0000"/>
                </a:solidFill>
                <a:latin typeface="Times New Roman" pitchFamily="18" charset="0"/>
                <a:ea typeface="+mj-ea"/>
                <a:cs typeface="Times New Roman" pitchFamily="18" charset="0"/>
                <a:hlinkClick r:id="rId3" action="ppaction://hlinksldjump"/>
              </a:rPr>
              <a:t>Темы</a:t>
            </a:r>
            <a:endParaRPr kumimoji="0" lang="ru-RU" sz="4400" b="0" i="0" u="none" strike="noStrike" kern="120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13B271B2-2D6A-4AA7-A51A-82741D9B3559}"/>
              </a:ext>
            </a:extLst>
          </p:cNvPr>
          <p:cNvSpPr>
            <a:spLocks noGrp="1"/>
          </p:cNvSpPr>
          <p:nvPr>
            <p:ph idx="1"/>
          </p:nvPr>
        </p:nvSpPr>
        <p:spPr>
          <a:xfrm>
            <a:off x="457200" y="381000"/>
            <a:ext cx="8229600" cy="5943600"/>
          </a:xfrm>
        </p:spPr>
        <p:txBody>
          <a:bodyPr/>
          <a:lstStyle/>
          <a:p>
            <a:pPr marL="0" indent="0">
              <a:buNone/>
            </a:pPr>
            <a:r>
              <a:rPr lang="ru-RU" b="1" dirty="0"/>
              <a:t>Целевая груп</a:t>
            </a:r>
            <a:r>
              <a:rPr lang="ru-RU" dirty="0"/>
              <a:t>па: 5-8 класс.</a:t>
            </a:r>
          </a:p>
          <a:p>
            <a:pPr marL="0" indent="0">
              <a:buNone/>
            </a:pPr>
            <a:r>
              <a:rPr lang="ru-RU" b="1" dirty="0"/>
              <a:t>Цель игры: </a:t>
            </a:r>
            <a:r>
              <a:rPr lang="ru-RU" dirty="0"/>
              <a:t>развитие знаний о здоровом образе жизни.</a:t>
            </a:r>
          </a:p>
          <a:p>
            <a:pPr marL="0" indent="0">
              <a:buNone/>
            </a:pPr>
            <a:r>
              <a:rPr lang="ru-RU" b="1" dirty="0"/>
              <a:t>Задачи игры:</a:t>
            </a:r>
          </a:p>
          <a:p>
            <a:pPr marL="0" indent="0">
              <a:buNone/>
            </a:pPr>
            <a:r>
              <a:rPr lang="ru-RU" dirty="0"/>
              <a:t>-закрепление знаний о здоровом образе жизни;</a:t>
            </a:r>
          </a:p>
          <a:p>
            <a:pPr marL="0" indent="0">
              <a:buNone/>
            </a:pPr>
            <a:r>
              <a:rPr lang="ru-RU" dirty="0"/>
              <a:t>- привитие командного духа;</a:t>
            </a:r>
          </a:p>
          <a:p>
            <a:pPr marL="0" indent="0">
              <a:buNone/>
            </a:pPr>
            <a:r>
              <a:rPr lang="ru-RU" dirty="0"/>
              <a:t>- развитие мыслительных процессов;</a:t>
            </a:r>
          </a:p>
          <a:p>
            <a:pPr marL="0" indent="0">
              <a:buNone/>
            </a:pPr>
            <a:r>
              <a:rPr lang="ru-RU" dirty="0"/>
              <a:t>-развитие положительного эмоционального духа.</a:t>
            </a:r>
          </a:p>
          <a:p>
            <a:pPr marL="0" indent="0">
              <a:buNone/>
            </a:pPr>
            <a:endParaRPr lang="ru-RU" dirty="0"/>
          </a:p>
        </p:txBody>
      </p:sp>
    </p:spTree>
    <p:extLst>
      <p:ext uri="{BB962C8B-B14F-4D97-AF65-F5344CB8AC3E}">
        <p14:creationId xmlns:p14="http://schemas.microsoft.com/office/powerpoint/2010/main" val="10228485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sz="5400" dirty="0">
                <a:solidFill>
                  <a:srgbClr val="FF0000"/>
                </a:solidFill>
                <a:latin typeface="a_BodoniNovaBrk" pitchFamily="82" charset="-52"/>
              </a:rPr>
              <a:t>Категория Питание. </a:t>
            </a:r>
            <a:br>
              <a:rPr lang="ru-RU" sz="5400" dirty="0">
                <a:solidFill>
                  <a:srgbClr val="FF0000"/>
                </a:solidFill>
                <a:latin typeface="a_BodoniNovaBrk" pitchFamily="82" charset="-52"/>
              </a:rPr>
            </a:br>
            <a:r>
              <a:rPr lang="ru-RU" sz="5400" dirty="0">
                <a:solidFill>
                  <a:srgbClr val="FF0000"/>
                </a:solidFill>
                <a:latin typeface="a_BodoniNovaBrk" pitchFamily="82" charset="-52"/>
              </a:rPr>
              <a:t>30 баллов</a:t>
            </a:r>
            <a:endParaRPr lang="ru-RU" dirty="0"/>
          </a:p>
        </p:txBody>
      </p:sp>
      <p:sp>
        <p:nvSpPr>
          <p:cNvPr id="3" name="Содержимое 2"/>
          <p:cNvSpPr>
            <a:spLocks noGrp="1"/>
          </p:cNvSpPr>
          <p:nvPr>
            <p:ph idx="1"/>
          </p:nvPr>
        </p:nvSpPr>
        <p:spPr/>
        <p:txBody>
          <a:bodyPr>
            <a:normAutofit/>
          </a:bodyPr>
          <a:lstStyle/>
          <a:p>
            <a:pPr>
              <a:buNone/>
            </a:pPr>
            <a:r>
              <a:rPr lang="ru-RU" sz="4000" dirty="0">
                <a:latin typeface="Times New Roman" pitchFamily="18" charset="0"/>
                <a:cs typeface="Times New Roman" pitchFamily="18" charset="0"/>
              </a:rPr>
              <a:t>      Назовите поговорку, которая в полной мере отражает влияние еды на наш организм. </a:t>
            </a:r>
            <a:r>
              <a:rPr lang="ru-RU" sz="4000" dirty="0">
                <a:latin typeface="Times New Roman" pitchFamily="18" charset="0"/>
                <a:cs typeface="Times New Roman" pitchFamily="18" charset="0"/>
                <a:hlinkClick r:id="rId2" action="ppaction://hlinksldjump"/>
              </a:rPr>
              <a:t>(ответ)</a:t>
            </a:r>
            <a:endParaRPr lang="ru-RU" sz="4000" dirty="0">
              <a:latin typeface="Times New Roman" pitchFamily="18" charset="0"/>
              <a:cs typeface="Times New Roman"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935480"/>
            <a:ext cx="8229600" cy="1188720"/>
          </a:xfrm>
        </p:spPr>
        <p:txBody>
          <a:bodyPr>
            <a:normAutofit/>
          </a:bodyPr>
          <a:lstStyle/>
          <a:p>
            <a:pPr>
              <a:buNone/>
            </a:pPr>
            <a:r>
              <a:rPr lang="ru-RU" sz="5400" dirty="0">
                <a:solidFill>
                  <a:srgbClr val="FF0000"/>
                </a:solidFill>
                <a:latin typeface="Times New Roman" pitchFamily="18" charset="0"/>
                <a:cs typeface="Times New Roman" pitchFamily="18" charset="0"/>
              </a:rPr>
              <a:t>Мы есть то, что мы едим.</a:t>
            </a:r>
          </a:p>
        </p:txBody>
      </p:sp>
      <p:sp>
        <p:nvSpPr>
          <p:cNvPr id="4" name="Содержимое 2"/>
          <p:cNvSpPr txBox="1">
            <a:spLocks/>
          </p:cNvSpPr>
          <p:nvPr/>
        </p:nvSpPr>
        <p:spPr>
          <a:xfrm>
            <a:off x="5867400" y="4724400"/>
            <a:ext cx="3048000" cy="1188720"/>
          </a:xfrm>
          <a:prstGeom prst="rect">
            <a:avLst/>
          </a:prstGeom>
        </p:spPr>
        <p:txBody>
          <a:bodyPr vert="horz">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ru-RU" sz="4400" b="0"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hlinkClick r:id="rId2" action="ppaction://hlinksldjump"/>
              </a:rPr>
              <a:t>Темы.</a:t>
            </a:r>
            <a:endParaRPr kumimoji="0" lang="ru-RU" sz="4400" b="0"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sz="4800" dirty="0">
                <a:solidFill>
                  <a:srgbClr val="FF0000"/>
                </a:solidFill>
                <a:latin typeface="a_BodoniNovaBrk" pitchFamily="82" charset="-52"/>
              </a:rPr>
              <a:t>Категория Питание. </a:t>
            </a:r>
            <a:br>
              <a:rPr lang="ru-RU" sz="4800" dirty="0">
                <a:solidFill>
                  <a:srgbClr val="FF0000"/>
                </a:solidFill>
                <a:latin typeface="a_BodoniNovaBrk" pitchFamily="82" charset="-52"/>
              </a:rPr>
            </a:br>
            <a:r>
              <a:rPr lang="ru-RU" sz="4800" dirty="0">
                <a:solidFill>
                  <a:srgbClr val="FF0000"/>
                </a:solidFill>
                <a:latin typeface="a_BodoniNovaBrk" pitchFamily="82" charset="-52"/>
              </a:rPr>
              <a:t>40 баллов</a:t>
            </a:r>
            <a:endParaRPr lang="ru-RU" dirty="0"/>
          </a:p>
        </p:txBody>
      </p:sp>
      <p:sp>
        <p:nvSpPr>
          <p:cNvPr id="3" name="Содержимое 2"/>
          <p:cNvSpPr>
            <a:spLocks noGrp="1"/>
          </p:cNvSpPr>
          <p:nvPr>
            <p:ph idx="1"/>
          </p:nvPr>
        </p:nvSpPr>
        <p:spPr/>
        <p:txBody>
          <a:bodyPr>
            <a:normAutofit/>
          </a:bodyPr>
          <a:lstStyle/>
          <a:p>
            <a:pPr>
              <a:buNone/>
            </a:pPr>
            <a:r>
              <a:rPr lang="ru-RU" sz="3600" dirty="0">
                <a:latin typeface="Times New Roman" pitchFamily="18" charset="0"/>
                <a:cs typeface="Times New Roman" pitchFamily="18" charset="0"/>
              </a:rPr>
              <a:t>     Физиологически полноценное питание здоровых людей с учетом их пола, возраста, характера труда, климатических условий обитания – это… </a:t>
            </a:r>
            <a:r>
              <a:rPr lang="ru-RU" sz="3600" dirty="0">
                <a:latin typeface="Times New Roman" pitchFamily="18" charset="0"/>
                <a:cs typeface="Times New Roman" pitchFamily="18" charset="0"/>
                <a:hlinkClick r:id="rId2" action="ppaction://hlinksldjump"/>
              </a:rPr>
              <a:t>(ответ)</a:t>
            </a:r>
            <a:endParaRPr lang="ru-RU" sz="3600" dirty="0">
              <a:latin typeface="Times New Roman" pitchFamily="18" charset="0"/>
              <a:cs typeface="Times New Roman"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solidFill>
                  <a:srgbClr val="FF0000"/>
                </a:solidFill>
                <a:latin typeface="Times New Roman" pitchFamily="18" charset="0"/>
                <a:cs typeface="Times New Roman" pitchFamily="18" charset="0"/>
              </a:rPr>
              <a:t>…рациональное питание.</a:t>
            </a:r>
          </a:p>
        </p:txBody>
      </p:sp>
      <p:pic>
        <p:nvPicPr>
          <p:cNvPr id="4" name="Содержимое 3" descr="J:\Занятие № 2\Новая папка\risunok16.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2057400"/>
            <a:ext cx="5257800" cy="3962400"/>
          </a:xfrm>
          <a:prstGeom prst="rect">
            <a:avLst/>
          </a:prstGeom>
          <a:noFill/>
          <a:extLst>
            <a:ext uri="{909E8E84-426E-40DD-AFC4-6F175D3DCCD1}">
              <a14:hiddenFill xmlns:a14="http://schemas.microsoft.com/office/drawing/2010/main">
                <a:solidFill>
                  <a:srgbClr val="FFFFFF"/>
                </a:solidFill>
              </a14:hiddenFill>
            </a:ext>
          </a:extLst>
        </p:spPr>
      </p:pic>
      <p:sp>
        <p:nvSpPr>
          <p:cNvPr id="5" name="Заголовок 1"/>
          <p:cNvSpPr txBox="1">
            <a:spLocks/>
          </p:cNvSpPr>
          <p:nvPr/>
        </p:nvSpPr>
        <p:spPr>
          <a:xfrm>
            <a:off x="6019800" y="4343400"/>
            <a:ext cx="3124200" cy="114300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ru-RU" sz="3600" b="0" i="0" u="none" strike="noStrike" kern="1200" cap="none" spc="0" normalizeH="0" baseline="0" noProof="0" dirty="0">
                <a:ln>
                  <a:noFill/>
                </a:ln>
                <a:solidFill>
                  <a:srgbClr val="FF0000"/>
                </a:solidFill>
                <a:effectLst/>
                <a:uLnTx/>
                <a:uFillTx/>
                <a:latin typeface="Times New Roman" pitchFamily="18" charset="0"/>
                <a:ea typeface="+mj-ea"/>
                <a:cs typeface="Times New Roman" pitchFamily="18" charset="0"/>
              </a:rPr>
              <a:t>         </a:t>
            </a:r>
            <a:r>
              <a:rPr kumimoji="0" lang="ru-RU" sz="3600" b="0" i="0" u="none" strike="noStrike" kern="1200" cap="none" spc="0" normalizeH="0" baseline="0" noProof="0" dirty="0">
                <a:ln>
                  <a:noFill/>
                </a:ln>
                <a:solidFill>
                  <a:srgbClr val="FF0000"/>
                </a:solidFill>
                <a:effectLst/>
                <a:uLnTx/>
                <a:uFillTx/>
                <a:latin typeface="Times New Roman" pitchFamily="18" charset="0"/>
                <a:ea typeface="+mj-ea"/>
                <a:cs typeface="Times New Roman" pitchFamily="18" charset="0"/>
                <a:hlinkClick r:id="rId3" action="ppaction://hlinksldjump"/>
              </a:rPr>
              <a:t>Темы.</a:t>
            </a:r>
            <a:endParaRPr kumimoji="0" lang="ru-RU" sz="3600" b="0" i="0" u="none" strike="noStrike" kern="120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sz="5400" dirty="0">
                <a:solidFill>
                  <a:srgbClr val="FF0000"/>
                </a:solidFill>
                <a:latin typeface="a_BodoniNovaBrk" pitchFamily="82" charset="-52"/>
              </a:rPr>
              <a:t>Категория Питание. </a:t>
            </a:r>
            <a:br>
              <a:rPr lang="ru-RU" sz="5400" dirty="0">
                <a:solidFill>
                  <a:srgbClr val="FF0000"/>
                </a:solidFill>
                <a:latin typeface="a_BodoniNovaBrk" pitchFamily="82" charset="-52"/>
              </a:rPr>
            </a:br>
            <a:r>
              <a:rPr lang="ru-RU" sz="5400" dirty="0">
                <a:solidFill>
                  <a:srgbClr val="FF0000"/>
                </a:solidFill>
                <a:latin typeface="a_BodoniNovaBrk" pitchFamily="82" charset="-52"/>
              </a:rPr>
              <a:t>50 баллов</a:t>
            </a:r>
            <a:endParaRPr lang="ru-RU" dirty="0"/>
          </a:p>
        </p:txBody>
      </p:sp>
      <p:sp>
        <p:nvSpPr>
          <p:cNvPr id="3" name="Содержимое 2"/>
          <p:cNvSpPr>
            <a:spLocks noGrp="1"/>
          </p:cNvSpPr>
          <p:nvPr>
            <p:ph idx="1"/>
          </p:nvPr>
        </p:nvSpPr>
        <p:spPr/>
        <p:txBody>
          <a:bodyPr/>
          <a:lstStyle/>
          <a:p>
            <a:pPr>
              <a:buNone/>
            </a:pPr>
            <a:r>
              <a:rPr lang="ru-RU" dirty="0"/>
              <a:t>      </a:t>
            </a:r>
            <a:r>
              <a:rPr lang="ru-RU" sz="3200" dirty="0">
                <a:latin typeface="Times New Roman" pitchFamily="18" charset="0"/>
                <a:cs typeface="Times New Roman" pitchFamily="18" charset="0"/>
              </a:rPr>
              <a:t>Ее душистые листочки, заваренные с черным чаем могут успокоить и расслабить вечером. Помогает от несварения желудка, при температуре или критическом жаре во время простуды или гриппа, а так же снимет раздражение и уменьшит кашель при бронхите. </a:t>
            </a:r>
            <a:r>
              <a:rPr lang="ru-RU" sz="3200" dirty="0">
                <a:latin typeface="Times New Roman" pitchFamily="18" charset="0"/>
                <a:cs typeface="Times New Roman" pitchFamily="18" charset="0"/>
                <a:hlinkClick r:id="rId2" action="ppaction://hlinksldjump"/>
              </a:rPr>
              <a:t>(ответ)</a:t>
            </a:r>
            <a:endParaRPr lang="ru-RU" sz="3200" dirty="0">
              <a:latin typeface="Times New Roman" pitchFamily="18" charset="0"/>
              <a:cs typeface="Times New Roman"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34000" y="1371600"/>
            <a:ext cx="3352800" cy="1143000"/>
          </a:xfrm>
        </p:spPr>
        <p:txBody>
          <a:bodyPr/>
          <a:lstStyle/>
          <a:p>
            <a:r>
              <a:rPr lang="ru-RU" dirty="0">
                <a:solidFill>
                  <a:srgbClr val="FF0000"/>
                </a:solidFill>
                <a:latin typeface="Times New Roman" pitchFamily="18" charset="0"/>
                <a:cs typeface="Times New Roman" pitchFamily="18" charset="0"/>
              </a:rPr>
              <a:t>Мята.</a:t>
            </a:r>
          </a:p>
        </p:txBody>
      </p:sp>
      <p:pic>
        <p:nvPicPr>
          <p:cNvPr id="4" name="Содержимое 3"/>
          <p:cNvPicPr>
            <a:picLocks noGrp="1"/>
          </p:cNvPicPr>
          <p:nvPr>
            <p:ph idx="1"/>
          </p:nvPr>
        </p:nvPicPr>
        <p:blipFill>
          <a:blip r:embed="rId2" cstate="print"/>
          <a:srcRect/>
          <a:stretch>
            <a:fillRect/>
          </a:stretch>
        </p:blipFill>
        <p:spPr bwMode="auto">
          <a:xfrm flipV="1">
            <a:off x="609600" y="914400"/>
            <a:ext cx="3962400" cy="5715000"/>
          </a:xfrm>
          <a:prstGeom prst="rect">
            <a:avLst/>
          </a:prstGeom>
          <a:noFill/>
          <a:ln w="9525">
            <a:noFill/>
            <a:miter lim="800000"/>
            <a:headEnd/>
            <a:tailEnd/>
          </a:ln>
        </p:spPr>
      </p:pic>
      <p:sp>
        <p:nvSpPr>
          <p:cNvPr id="5" name="Заголовок 1"/>
          <p:cNvSpPr txBox="1">
            <a:spLocks/>
          </p:cNvSpPr>
          <p:nvPr/>
        </p:nvSpPr>
        <p:spPr>
          <a:xfrm>
            <a:off x="5638800" y="4648200"/>
            <a:ext cx="3352800" cy="114300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ru-RU" sz="3600" b="0" i="0" u="none" strike="noStrike" kern="1200" cap="none" spc="0" normalizeH="0" baseline="0" noProof="0" dirty="0">
                <a:ln>
                  <a:noFill/>
                </a:ln>
                <a:solidFill>
                  <a:srgbClr val="FF0000"/>
                </a:solidFill>
                <a:effectLst/>
                <a:uLnTx/>
                <a:uFillTx/>
                <a:latin typeface="Times New Roman" pitchFamily="18" charset="0"/>
                <a:ea typeface="+mj-ea"/>
                <a:cs typeface="Times New Roman" pitchFamily="18" charset="0"/>
                <a:hlinkClick r:id="rId3" action="ppaction://hlinksldjump"/>
              </a:rPr>
              <a:t>Темы.</a:t>
            </a:r>
            <a:endParaRPr kumimoji="0" lang="ru-RU" sz="3600" b="0" i="0" u="none" strike="noStrike" kern="120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sz="4800" dirty="0">
                <a:solidFill>
                  <a:srgbClr val="FF0000"/>
                </a:solidFill>
                <a:latin typeface="a_BodoniNovaBrk" pitchFamily="82" charset="-52"/>
              </a:rPr>
              <a:t>Категория ПАВ. </a:t>
            </a:r>
            <a:br>
              <a:rPr lang="ru-RU" sz="4800" dirty="0">
                <a:solidFill>
                  <a:srgbClr val="FF0000"/>
                </a:solidFill>
                <a:latin typeface="a_BodoniNovaBrk" pitchFamily="82" charset="-52"/>
              </a:rPr>
            </a:br>
            <a:r>
              <a:rPr lang="ru-RU" sz="4800" dirty="0">
                <a:solidFill>
                  <a:srgbClr val="FF0000"/>
                </a:solidFill>
                <a:latin typeface="a_BodoniNovaBrk" pitchFamily="82" charset="-52"/>
              </a:rPr>
              <a:t>10 баллов</a:t>
            </a:r>
            <a:endParaRPr lang="ru-RU" dirty="0"/>
          </a:p>
        </p:txBody>
      </p:sp>
      <p:sp>
        <p:nvSpPr>
          <p:cNvPr id="3" name="Содержимое 2"/>
          <p:cNvSpPr>
            <a:spLocks noGrp="1"/>
          </p:cNvSpPr>
          <p:nvPr>
            <p:ph idx="1"/>
          </p:nvPr>
        </p:nvSpPr>
        <p:spPr/>
        <p:txBody>
          <a:bodyPr/>
          <a:lstStyle/>
          <a:p>
            <a:pPr>
              <a:buNone/>
            </a:pPr>
            <a:r>
              <a:rPr lang="ru-RU" dirty="0"/>
              <a:t>      </a:t>
            </a:r>
            <a:r>
              <a:rPr lang="ru-RU" sz="4000" dirty="0" err="1">
                <a:latin typeface="Times New Roman" pitchFamily="18" charset="0"/>
                <a:cs typeface="Times New Roman" pitchFamily="18" charset="0"/>
              </a:rPr>
              <a:t>Халдфан</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Маер</a:t>
            </a:r>
            <a:r>
              <a:rPr lang="ru-RU" sz="4000" dirty="0">
                <a:latin typeface="Times New Roman" pitchFamily="18" charset="0"/>
                <a:cs typeface="Times New Roman" pitchFamily="18" charset="0"/>
              </a:rPr>
              <a:t>, бывший директор Всемирной организации здравоохранения считает, что это - самая распространенная из предотвратимых причин болезней. Что это? </a:t>
            </a:r>
            <a:r>
              <a:rPr lang="ru-RU" sz="4000" dirty="0">
                <a:latin typeface="Times New Roman" pitchFamily="18" charset="0"/>
                <a:cs typeface="Times New Roman" pitchFamily="18" charset="0"/>
                <a:hlinkClick r:id="rId2" action="ppaction://hlinksldjump"/>
              </a:rPr>
              <a:t>(ответ)</a:t>
            </a:r>
            <a:endParaRPr lang="ru-RU" sz="4000" dirty="0">
              <a:latin typeface="Times New Roman" pitchFamily="18" charset="0"/>
              <a:cs typeface="Times New Roman"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62200" y="304800"/>
            <a:ext cx="3124200" cy="1143000"/>
          </a:xfrm>
        </p:spPr>
        <p:txBody>
          <a:bodyPr/>
          <a:lstStyle/>
          <a:p>
            <a:pPr algn="ctr"/>
            <a:r>
              <a:rPr lang="ru-RU" dirty="0">
                <a:solidFill>
                  <a:srgbClr val="FF0000"/>
                </a:solidFill>
                <a:latin typeface="Times New Roman" pitchFamily="18" charset="0"/>
                <a:cs typeface="Times New Roman" pitchFamily="18" charset="0"/>
              </a:rPr>
              <a:t>Курение</a:t>
            </a:r>
          </a:p>
        </p:txBody>
      </p:sp>
      <p:pic>
        <p:nvPicPr>
          <p:cNvPr id="1026" name="Picture 2"/>
          <p:cNvPicPr>
            <a:picLocks noGrp="1" noChangeAspect="1" noChangeArrowheads="1"/>
          </p:cNvPicPr>
          <p:nvPr>
            <p:ph idx="1"/>
          </p:nvPr>
        </p:nvPicPr>
        <p:blipFill>
          <a:blip r:embed="rId2"/>
          <a:srcRect/>
          <a:stretch>
            <a:fillRect/>
          </a:stretch>
        </p:blipFill>
        <p:spPr bwMode="auto">
          <a:xfrm>
            <a:off x="533400" y="1752600"/>
            <a:ext cx="6226226" cy="4648200"/>
          </a:xfrm>
          <a:prstGeom prst="rect">
            <a:avLst/>
          </a:prstGeom>
          <a:noFill/>
          <a:ln w="9525">
            <a:noFill/>
            <a:miter lim="800000"/>
            <a:headEnd/>
            <a:tailEnd/>
          </a:ln>
          <a:effectLst/>
        </p:spPr>
      </p:pic>
      <p:sp>
        <p:nvSpPr>
          <p:cNvPr id="7" name="Заголовок 1"/>
          <p:cNvSpPr txBox="1">
            <a:spLocks/>
          </p:cNvSpPr>
          <p:nvPr/>
        </p:nvSpPr>
        <p:spPr>
          <a:xfrm>
            <a:off x="6019800" y="4724400"/>
            <a:ext cx="3124200" cy="1143000"/>
          </a:xfrm>
          <a:prstGeom prst="rect">
            <a:avLst/>
          </a:prstGeom>
        </p:spPr>
        <p:txBody>
          <a:bodyPr vert="horz" lIns="0" rIns="0" bIns="0"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ru-RU" sz="3600" dirty="0">
                <a:solidFill>
                  <a:srgbClr val="FF0000"/>
                </a:solidFill>
                <a:latin typeface="Times New Roman" pitchFamily="18" charset="0"/>
                <a:ea typeface="+mj-ea"/>
                <a:cs typeface="Times New Roman" pitchFamily="18" charset="0"/>
              </a:rPr>
              <a:t>   </a:t>
            </a:r>
            <a:r>
              <a:rPr lang="ru-RU" sz="3600" dirty="0">
                <a:solidFill>
                  <a:srgbClr val="FF0000"/>
                </a:solidFill>
                <a:latin typeface="Times New Roman" pitchFamily="18" charset="0"/>
                <a:ea typeface="+mj-ea"/>
                <a:cs typeface="Times New Roman" pitchFamily="18" charset="0"/>
                <a:hlinkClick r:id="rId3" action="ppaction://hlinksldjump"/>
              </a:rPr>
              <a:t>Темы</a:t>
            </a:r>
            <a:endParaRPr kumimoji="0" lang="ru-RU" sz="3600" b="0" i="0" u="none" strike="noStrike" kern="120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sz="5400" dirty="0">
                <a:solidFill>
                  <a:srgbClr val="FF0000"/>
                </a:solidFill>
                <a:latin typeface="a_BodoniNovaBrk" pitchFamily="82" charset="-52"/>
              </a:rPr>
              <a:t>Категория ПАВ. </a:t>
            </a:r>
            <a:br>
              <a:rPr lang="ru-RU" sz="5400" dirty="0">
                <a:solidFill>
                  <a:srgbClr val="FF0000"/>
                </a:solidFill>
                <a:latin typeface="a_BodoniNovaBrk" pitchFamily="82" charset="-52"/>
              </a:rPr>
            </a:br>
            <a:r>
              <a:rPr lang="ru-RU" sz="5400" dirty="0">
                <a:solidFill>
                  <a:srgbClr val="FF0000"/>
                </a:solidFill>
                <a:latin typeface="a_BodoniNovaBrk" pitchFamily="82" charset="-52"/>
              </a:rPr>
              <a:t>20 баллов</a:t>
            </a:r>
            <a:endParaRPr lang="ru-RU" dirty="0"/>
          </a:p>
        </p:txBody>
      </p:sp>
      <p:sp>
        <p:nvSpPr>
          <p:cNvPr id="3" name="Содержимое 2"/>
          <p:cNvSpPr>
            <a:spLocks noGrp="1"/>
          </p:cNvSpPr>
          <p:nvPr>
            <p:ph idx="1"/>
          </p:nvPr>
        </p:nvSpPr>
        <p:spPr/>
        <p:txBody>
          <a:bodyPr>
            <a:normAutofit/>
          </a:bodyPr>
          <a:lstStyle/>
          <a:p>
            <a:pPr>
              <a:buNone/>
            </a:pPr>
            <a:r>
              <a:rPr lang="ru-RU" sz="4000" dirty="0">
                <a:latin typeface="Times New Roman" pitchFamily="18" charset="0"/>
                <a:cs typeface="Times New Roman" pitchFamily="18" charset="0"/>
              </a:rPr>
              <a:t>    Как древние греки назвали бы человека, страдающего влечением к оцепенению? </a:t>
            </a:r>
            <a:r>
              <a:rPr lang="ru-RU" sz="4000" dirty="0">
                <a:latin typeface="Times New Roman" pitchFamily="18" charset="0"/>
                <a:cs typeface="Times New Roman" pitchFamily="18" charset="0"/>
                <a:hlinkClick r:id="rId2" action="ppaction://hlinksldjump"/>
              </a:rPr>
              <a:t>(ответ)</a:t>
            </a:r>
            <a:endParaRPr lang="ru-RU" sz="4000" dirty="0">
              <a:latin typeface="Times New Roman" pitchFamily="18" charset="0"/>
              <a:cs typeface="Times New Roman"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a:solidFill>
                  <a:srgbClr val="FF0000"/>
                </a:solidFill>
                <a:latin typeface="Times New Roman" pitchFamily="18" charset="0"/>
                <a:cs typeface="Times New Roman" pitchFamily="18" charset="0"/>
              </a:rPr>
              <a:t>Наркоман.</a:t>
            </a:r>
          </a:p>
        </p:txBody>
      </p:sp>
      <p:pic>
        <p:nvPicPr>
          <p:cNvPr id="2050" name="Picture 2"/>
          <p:cNvPicPr>
            <a:picLocks noGrp="1" noChangeAspect="1" noChangeArrowheads="1"/>
          </p:cNvPicPr>
          <p:nvPr>
            <p:ph idx="1"/>
          </p:nvPr>
        </p:nvPicPr>
        <p:blipFill>
          <a:blip r:embed="rId2"/>
          <a:srcRect/>
          <a:stretch>
            <a:fillRect/>
          </a:stretch>
        </p:blipFill>
        <p:spPr bwMode="auto">
          <a:xfrm>
            <a:off x="685800" y="2133600"/>
            <a:ext cx="4514740" cy="3124200"/>
          </a:xfrm>
          <a:prstGeom prst="rect">
            <a:avLst/>
          </a:prstGeom>
          <a:noFill/>
          <a:ln w="9525">
            <a:noFill/>
            <a:miter lim="800000"/>
            <a:headEnd/>
            <a:tailEnd/>
          </a:ln>
          <a:effectLst/>
        </p:spPr>
      </p:pic>
      <p:sp>
        <p:nvSpPr>
          <p:cNvPr id="5" name="Заголовок 1"/>
          <p:cNvSpPr txBox="1">
            <a:spLocks/>
          </p:cNvSpPr>
          <p:nvPr/>
        </p:nvSpPr>
        <p:spPr>
          <a:xfrm>
            <a:off x="5334000" y="4114800"/>
            <a:ext cx="3810000" cy="1143000"/>
          </a:xfrm>
          <a:prstGeom prst="rect">
            <a:avLst/>
          </a:prstGeom>
        </p:spPr>
        <p:txBody>
          <a:bodyPr vert="horz" lIns="0" rIns="0" bIns="0"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3600" b="0" i="0" u="none" strike="noStrike" kern="1200" cap="none" spc="0" normalizeH="0" baseline="0" noProof="0" dirty="0">
                <a:ln>
                  <a:noFill/>
                </a:ln>
                <a:solidFill>
                  <a:srgbClr val="FF0000"/>
                </a:solidFill>
                <a:effectLst/>
                <a:uLnTx/>
                <a:uFillTx/>
                <a:latin typeface="Times New Roman" pitchFamily="18" charset="0"/>
                <a:ea typeface="+mj-ea"/>
                <a:cs typeface="Times New Roman" pitchFamily="18" charset="0"/>
                <a:hlinkClick r:id="rId3" action="ppaction://hlinksldjump"/>
              </a:rPr>
              <a:t>Темы</a:t>
            </a:r>
            <a:r>
              <a:rPr kumimoji="0" lang="ru-RU" sz="5000" b="0" i="0" u="none" strike="noStrike" kern="1200" cap="none" spc="0" normalizeH="0" baseline="0" noProof="0" dirty="0">
                <a:ln>
                  <a:noFill/>
                </a:ln>
                <a:solidFill>
                  <a:srgbClr val="FF0000"/>
                </a:solidFill>
                <a:effectLst/>
                <a:uLnTx/>
                <a:uFillTx/>
                <a:latin typeface="Times New Roman" pitchFamily="18" charset="0"/>
                <a:ea typeface="+mj-ea"/>
                <a:cs typeface="Times New Roman" pitchFamily="18" charset="0"/>
                <a:hlinkClick r:id="rId3" action="ppaction://hlinksldjump"/>
              </a:rPr>
              <a:t>.</a:t>
            </a:r>
            <a:endParaRPr kumimoji="0" lang="ru-RU" sz="5000" b="0" i="0" u="none" strike="noStrike" kern="120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16B2208F-0812-4894-8181-ABAE75F090B7}"/>
              </a:ext>
            </a:extLst>
          </p:cNvPr>
          <p:cNvSpPr>
            <a:spLocks noGrp="1"/>
          </p:cNvSpPr>
          <p:nvPr>
            <p:ph idx="1"/>
          </p:nvPr>
        </p:nvSpPr>
        <p:spPr>
          <a:xfrm>
            <a:off x="457200" y="304800"/>
            <a:ext cx="8229600" cy="6019800"/>
          </a:xfrm>
        </p:spPr>
        <p:txBody>
          <a:bodyPr>
            <a:normAutofit fontScale="62500" lnSpcReduction="20000"/>
          </a:bodyPr>
          <a:lstStyle/>
          <a:p>
            <a:pPr marL="0" indent="0">
              <a:buNone/>
            </a:pPr>
            <a:r>
              <a:rPr lang="ru-RU" b="1" dirty="0"/>
              <a:t>Правила игры.</a:t>
            </a:r>
          </a:p>
          <a:p>
            <a:pPr marL="0" indent="0">
              <a:buNone/>
            </a:pPr>
            <a:r>
              <a:rPr lang="ru-RU" dirty="0"/>
              <a:t>Игровое табло составлено в виде презентации </a:t>
            </a:r>
            <a:r>
              <a:rPr lang="ru-RU" dirty="0" err="1"/>
              <a:t>Microsoft</a:t>
            </a:r>
            <a:r>
              <a:rPr lang="ru-RU" dirty="0"/>
              <a:t> </a:t>
            </a:r>
            <a:r>
              <a:rPr lang="ru-RU" dirty="0" err="1"/>
              <a:t>PowerPoint</a:t>
            </a:r>
            <a:r>
              <a:rPr lang="ru-RU" dirty="0"/>
              <a:t> 2007 г.  Открыть презентацию в полномасштабном режиме и нажать на любой вопрос. Гиперссылка откроет нужный слайд.</a:t>
            </a:r>
          </a:p>
          <a:p>
            <a:pPr marL="0" indent="0">
              <a:buNone/>
            </a:pPr>
            <a:r>
              <a:rPr lang="ru-RU" dirty="0"/>
              <a:t>Игра состоит из 3 туров.</a:t>
            </a:r>
          </a:p>
          <a:p>
            <a:pPr marL="0" indent="0">
              <a:buNone/>
            </a:pPr>
            <a:r>
              <a:rPr lang="ru-RU" dirty="0"/>
              <a:t>Темы первого тура:  спорт, питание, ПАВ, личная гигиена.</a:t>
            </a:r>
          </a:p>
          <a:p>
            <a:pPr marL="0" indent="0">
              <a:buNone/>
            </a:pPr>
            <a:r>
              <a:rPr lang="ru-RU" dirty="0"/>
              <a:t>Тема второго тура: Витамина, нам не страшны не какие болезни,  экология.</a:t>
            </a:r>
          </a:p>
          <a:p>
            <a:pPr marL="0" indent="0">
              <a:buNone/>
            </a:pPr>
            <a:r>
              <a:rPr lang="ru-RU" dirty="0"/>
              <a:t>Тема третьего тура: супер игра.</a:t>
            </a:r>
          </a:p>
          <a:p>
            <a:pPr marL="0" indent="0">
              <a:buNone/>
            </a:pPr>
            <a:r>
              <a:rPr lang="ru-RU" dirty="0"/>
              <a:t>Сложность вопросов увеличивается в соответствии с увеличением балов. Самый легкий вопрос имеет наминал - 10 баллов, самый трудный соответственно- 50 балов.</a:t>
            </a:r>
          </a:p>
          <a:p>
            <a:pPr marL="0" indent="0">
              <a:buNone/>
            </a:pPr>
            <a:r>
              <a:rPr lang="ru-RU" b="1" dirty="0"/>
              <a:t>Инструкция к 1 и 2 туру: </a:t>
            </a:r>
            <a:r>
              <a:rPr lang="ru-RU" dirty="0"/>
              <a:t>Класс длится по три команды.  При помощи жеребьевки определяется, какая команда будет первой делать ход. Команда, вытянувшая право первого хода выбирает тему вопроса и его наминал (количество баллов). Время ответа 15 сек. Если команда отвечает верно, то забирает балы себе и оставляет право выбора следующего вопроса. Если ответ не верный, право ответа переходит  к соперникам. Кто первый даст правильный ответ, тот забирает очки и  право выбора следующего вопроса.</a:t>
            </a:r>
          </a:p>
          <a:p>
            <a:pPr marL="0" indent="0">
              <a:buNone/>
            </a:pPr>
            <a:r>
              <a:rPr lang="ru-RU" b="1" dirty="0"/>
              <a:t>Инструкция к 3 туру: </a:t>
            </a:r>
            <a:r>
              <a:rPr lang="ru-RU" dirty="0"/>
              <a:t>Ведущий зачитывает вопрос супер игры. У всех команд 1 минута для того, чтобы дать правильный ответ и написать его на листе бумаги. Под ответом каждая команда пишет количество очков, которое хочет поучить за правильный ответ. Количество очков должно быть меньше или  равно уже заработанной суме.  Ведущий собирает ответы и зачитывает вслух. Если команда ответила на вопрос супер игры верно, то выбранные баллы прибавляются к уже имевшимся,  если ответ не верный балы отнимаются.</a:t>
            </a:r>
          </a:p>
          <a:p>
            <a:pPr marL="0" indent="0">
              <a:buNone/>
            </a:pPr>
            <a:r>
              <a:rPr lang="ru-RU" dirty="0"/>
              <a:t>Побеждает команда с большим количеством балов.</a:t>
            </a:r>
          </a:p>
          <a:p>
            <a:pPr marL="0" indent="0">
              <a:buNone/>
            </a:pPr>
            <a:endParaRPr lang="ru-RU" dirty="0"/>
          </a:p>
        </p:txBody>
      </p:sp>
    </p:spTree>
    <p:extLst>
      <p:ext uri="{BB962C8B-B14F-4D97-AF65-F5344CB8AC3E}">
        <p14:creationId xmlns:p14="http://schemas.microsoft.com/office/powerpoint/2010/main" val="26567952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sz="4800" dirty="0">
                <a:solidFill>
                  <a:srgbClr val="FF0000"/>
                </a:solidFill>
                <a:latin typeface="a_BodoniNovaBrk" pitchFamily="82" charset="-52"/>
              </a:rPr>
              <a:t>Категория ПАВ. </a:t>
            </a:r>
            <a:br>
              <a:rPr lang="ru-RU" sz="4800" dirty="0">
                <a:solidFill>
                  <a:srgbClr val="FF0000"/>
                </a:solidFill>
                <a:latin typeface="a_BodoniNovaBrk" pitchFamily="82" charset="-52"/>
              </a:rPr>
            </a:br>
            <a:r>
              <a:rPr lang="ru-RU" sz="4800" dirty="0">
                <a:solidFill>
                  <a:srgbClr val="FF0000"/>
                </a:solidFill>
                <a:latin typeface="a_BodoniNovaBrk" pitchFamily="82" charset="-52"/>
              </a:rPr>
              <a:t>30 баллов</a:t>
            </a:r>
            <a:endParaRPr lang="ru-RU" dirty="0"/>
          </a:p>
        </p:txBody>
      </p:sp>
      <p:sp>
        <p:nvSpPr>
          <p:cNvPr id="3" name="Содержимое 2"/>
          <p:cNvSpPr>
            <a:spLocks noGrp="1"/>
          </p:cNvSpPr>
          <p:nvPr>
            <p:ph idx="1"/>
          </p:nvPr>
        </p:nvSpPr>
        <p:spPr/>
        <p:txBody>
          <a:bodyPr>
            <a:normAutofit/>
          </a:bodyPr>
          <a:lstStyle/>
          <a:p>
            <a:pPr>
              <a:buNone/>
            </a:pPr>
            <a:r>
              <a:rPr lang="ru-RU" sz="3200" dirty="0">
                <a:latin typeface="Times New Roman" pitchFamily="18" charset="0"/>
                <a:cs typeface="Times New Roman" pitchFamily="18" charset="0"/>
              </a:rPr>
              <a:t>      Врачи считают, что это самое доступное из всех веществ, к которым у человека вырабатывается наркотическая привязанность. Что это? </a:t>
            </a:r>
            <a:r>
              <a:rPr lang="ru-RU" sz="3200" dirty="0">
                <a:latin typeface="Times New Roman" pitchFamily="18" charset="0"/>
                <a:cs typeface="Times New Roman" pitchFamily="18" charset="0"/>
                <a:hlinkClick r:id="rId2" action="ppaction://hlinksldjump"/>
              </a:rPr>
              <a:t>(ответ)</a:t>
            </a:r>
            <a:endParaRPr lang="ru-RU" sz="3200" dirty="0">
              <a:latin typeface="Times New Roman" pitchFamily="18" charset="0"/>
              <a:cs typeface="Times New Roman"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43200" y="704088"/>
            <a:ext cx="4114800" cy="1143000"/>
          </a:xfrm>
        </p:spPr>
        <p:txBody>
          <a:bodyPr/>
          <a:lstStyle/>
          <a:p>
            <a:pPr algn="ctr"/>
            <a:r>
              <a:rPr lang="ru-RU" dirty="0">
                <a:solidFill>
                  <a:srgbClr val="FF0000"/>
                </a:solidFill>
                <a:latin typeface="Times New Roman" pitchFamily="18" charset="0"/>
                <a:cs typeface="Times New Roman" pitchFamily="18" charset="0"/>
              </a:rPr>
              <a:t>Никотин.</a:t>
            </a:r>
          </a:p>
        </p:txBody>
      </p:sp>
      <p:pic>
        <p:nvPicPr>
          <p:cNvPr id="3074" name="Picture 2"/>
          <p:cNvPicPr>
            <a:picLocks noGrp="1" noChangeAspect="1" noChangeArrowheads="1"/>
          </p:cNvPicPr>
          <p:nvPr>
            <p:ph idx="1"/>
          </p:nvPr>
        </p:nvPicPr>
        <p:blipFill>
          <a:blip r:embed="rId2"/>
          <a:srcRect/>
          <a:stretch>
            <a:fillRect/>
          </a:stretch>
        </p:blipFill>
        <p:spPr bwMode="auto">
          <a:xfrm>
            <a:off x="0" y="2057400"/>
            <a:ext cx="6379128" cy="3810000"/>
          </a:xfrm>
          <a:prstGeom prst="rect">
            <a:avLst/>
          </a:prstGeom>
          <a:noFill/>
          <a:ln w="9525">
            <a:noFill/>
            <a:miter lim="800000"/>
            <a:headEnd/>
            <a:tailEnd/>
          </a:ln>
          <a:effectLst/>
        </p:spPr>
      </p:pic>
      <p:sp>
        <p:nvSpPr>
          <p:cNvPr id="5" name="Заголовок 1"/>
          <p:cNvSpPr txBox="1">
            <a:spLocks/>
          </p:cNvSpPr>
          <p:nvPr/>
        </p:nvSpPr>
        <p:spPr>
          <a:xfrm>
            <a:off x="6553200" y="4572000"/>
            <a:ext cx="2286000" cy="1143000"/>
          </a:xfrm>
          <a:prstGeom prst="rect">
            <a:avLst/>
          </a:prstGeom>
        </p:spPr>
        <p:txBody>
          <a:bodyPr vert="horz" lIns="0" rIns="0" bIns="0"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3600" b="0" i="0" u="none" strike="noStrike" kern="1200" cap="none" spc="0" normalizeH="0" baseline="0" noProof="0" dirty="0">
                <a:ln>
                  <a:noFill/>
                </a:ln>
                <a:solidFill>
                  <a:srgbClr val="FF0000"/>
                </a:solidFill>
                <a:effectLst/>
                <a:uLnTx/>
                <a:uFillTx/>
                <a:latin typeface="Times New Roman" pitchFamily="18" charset="0"/>
                <a:ea typeface="+mj-ea"/>
                <a:cs typeface="Times New Roman" pitchFamily="18" charset="0"/>
                <a:hlinkClick r:id="rId3" action="ppaction://hlinksldjump"/>
              </a:rPr>
              <a:t>Темы.</a:t>
            </a:r>
            <a:endParaRPr kumimoji="0" lang="ru-RU" sz="3600" b="0" i="0" u="none" strike="noStrike" kern="120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sz="5400" dirty="0">
                <a:solidFill>
                  <a:srgbClr val="FF0000"/>
                </a:solidFill>
                <a:latin typeface="a_BodoniNovaBrk" pitchFamily="82" charset="-52"/>
              </a:rPr>
              <a:t>Категория ПАВ. </a:t>
            </a:r>
            <a:br>
              <a:rPr lang="ru-RU" sz="5400" dirty="0">
                <a:solidFill>
                  <a:srgbClr val="FF0000"/>
                </a:solidFill>
                <a:latin typeface="a_BodoniNovaBrk" pitchFamily="82" charset="-52"/>
              </a:rPr>
            </a:br>
            <a:r>
              <a:rPr lang="ru-RU" sz="5400" dirty="0">
                <a:solidFill>
                  <a:srgbClr val="FF0000"/>
                </a:solidFill>
                <a:latin typeface="a_BodoniNovaBrk" pitchFamily="82" charset="-52"/>
              </a:rPr>
              <a:t>40 баллов</a:t>
            </a:r>
            <a:endParaRPr lang="ru-RU" dirty="0"/>
          </a:p>
        </p:txBody>
      </p:sp>
      <p:sp>
        <p:nvSpPr>
          <p:cNvPr id="3" name="Содержимое 2"/>
          <p:cNvSpPr>
            <a:spLocks noGrp="1"/>
          </p:cNvSpPr>
          <p:nvPr>
            <p:ph idx="1"/>
          </p:nvPr>
        </p:nvSpPr>
        <p:spPr/>
        <p:txBody>
          <a:bodyPr/>
          <a:lstStyle/>
          <a:p>
            <a:pPr>
              <a:buNone/>
            </a:pPr>
            <a:r>
              <a:rPr lang="ru-RU" dirty="0"/>
              <a:t>      </a:t>
            </a:r>
            <a:r>
              <a:rPr lang="ru-RU" sz="3200" dirty="0">
                <a:latin typeface="Times New Roman" pitchFamily="18" charset="0"/>
                <a:cs typeface="Times New Roman" pitchFamily="18" charset="0"/>
              </a:rPr>
              <a:t>Что, по одной народной китайской мудрости, приносит сто горестей и одну радость? </a:t>
            </a:r>
            <a:r>
              <a:rPr lang="ru-RU" sz="3200" dirty="0">
                <a:latin typeface="Times New Roman" pitchFamily="18" charset="0"/>
                <a:cs typeface="Times New Roman" pitchFamily="18" charset="0"/>
                <a:hlinkClick r:id="rId2" action="ppaction://hlinksldjump"/>
              </a:rPr>
              <a:t>(ответ)</a:t>
            </a:r>
            <a:endParaRPr lang="ru-RU" sz="3200" dirty="0">
              <a:latin typeface="Times New Roman" pitchFamily="18" charset="0"/>
              <a:cs typeface="Times New Roman"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a:solidFill>
                  <a:srgbClr val="FF0000"/>
                </a:solidFill>
                <a:latin typeface="Times New Roman" pitchFamily="18" charset="0"/>
                <a:cs typeface="Times New Roman" pitchFamily="18" charset="0"/>
              </a:rPr>
              <a:t>Алкогольные напитки.</a:t>
            </a:r>
          </a:p>
        </p:txBody>
      </p:sp>
      <p:pic>
        <p:nvPicPr>
          <p:cNvPr id="4" name="Содержимое 3"/>
          <p:cNvPicPr>
            <a:picLocks noGrp="1"/>
          </p:cNvPicPr>
          <p:nvPr>
            <p:ph idx="1"/>
          </p:nvPr>
        </p:nvPicPr>
        <p:blipFill>
          <a:blip r:embed="rId2" cstate="print"/>
          <a:srcRect/>
          <a:stretch>
            <a:fillRect/>
          </a:stretch>
        </p:blipFill>
        <p:spPr bwMode="auto">
          <a:xfrm>
            <a:off x="381000" y="2133600"/>
            <a:ext cx="5486400" cy="3581400"/>
          </a:xfrm>
          <a:prstGeom prst="rect">
            <a:avLst/>
          </a:prstGeom>
          <a:noFill/>
          <a:ln w="9525">
            <a:noFill/>
            <a:miter lim="800000"/>
            <a:headEnd/>
            <a:tailEnd/>
          </a:ln>
        </p:spPr>
      </p:pic>
      <p:sp>
        <p:nvSpPr>
          <p:cNvPr id="5" name="Заголовок 1"/>
          <p:cNvSpPr txBox="1">
            <a:spLocks/>
          </p:cNvSpPr>
          <p:nvPr/>
        </p:nvSpPr>
        <p:spPr>
          <a:xfrm>
            <a:off x="6019800" y="4495800"/>
            <a:ext cx="3124200" cy="1143000"/>
          </a:xfrm>
          <a:prstGeom prst="rect">
            <a:avLst/>
          </a:prstGeom>
        </p:spPr>
        <p:txBody>
          <a:bodyPr vert="horz" lIns="0" rIns="0" bIns="0"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3600" b="0" i="0" u="none" strike="noStrike" kern="1200" cap="none" spc="0" normalizeH="0" baseline="0" noProof="0" dirty="0">
                <a:ln>
                  <a:noFill/>
                </a:ln>
                <a:solidFill>
                  <a:srgbClr val="FF0000"/>
                </a:solidFill>
                <a:effectLst/>
                <a:uLnTx/>
                <a:uFillTx/>
                <a:latin typeface="Times New Roman" pitchFamily="18" charset="0"/>
                <a:ea typeface="+mj-ea"/>
                <a:cs typeface="Times New Roman" pitchFamily="18" charset="0"/>
                <a:hlinkClick r:id="rId3" action="ppaction://hlinksldjump"/>
              </a:rPr>
              <a:t>Темы.</a:t>
            </a:r>
            <a:endParaRPr kumimoji="0" lang="ru-RU" sz="3600" b="0" i="0" u="none" strike="noStrike" kern="120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sz="4800" dirty="0">
                <a:solidFill>
                  <a:srgbClr val="FF0000"/>
                </a:solidFill>
                <a:latin typeface="a_BodoniNovaBrk" pitchFamily="82" charset="-52"/>
              </a:rPr>
              <a:t>Категория ПАВ. </a:t>
            </a:r>
            <a:br>
              <a:rPr lang="ru-RU" sz="4800" dirty="0">
                <a:solidFill>
                  <a:srgbClr val="FF0000"/>
                </a:solidFill>
                <a:latin typeface="a_BodoniNovaBrk" pitchFamily="82" charset="-52"/>
              </a:rPr>
            </a:br>
            <a:r>
              <a:rPr lang="ru-RU" sz="4800" dirty="0">
                <a:solidFill>
                  <a:srgbClr val="FF0000"/>
                </a:solidFill>
                <a:latin typeface="a_BodoniNovaBrk" pitchFamily="82" charset="-52"/>
              </a:rPr>
              <a:t>50 баллов</a:t>
            </a:r>
            <a:endParaRPr lang="ru-RU" dirty="0"/>
          </a:p>
        </p:txBody>
      </p:sp>
      <p:sp>
        <p:nvSpPr>
          <p:cNvPr id="3" name="Содержимое 2"/>
          <p:cNvSpPr>
            <a:spLocks noGrp="1"/>
          </p:cNvSpPr>
          <p:nvPr>
            <p:ph idx="1"/>
          </p:nvPr>
        </p:nvSpPr>
        <p:spPr/>
        <p:txBody>
          <a:bodyPr/>
          <a:lstStyle/>
          <a:p>
            <a:pPr>
              <a:buNone/>
            </a:pPr>
            <a:r>
              <a:rPr lang="ru-RU" dirty="0"/>
              <a:t>      </a:t>
            </a:r>
            <a:r>
              <a:rPr lang="ru-RU" sz="3200" dirty="0">
                <a:latin typeface="Times New Roman" pitchFamily="18" charset="0"/>
                <a:cs typeface="Times New Roman" pitchFamily="18" charset="0"/>
              </a:rPr>
              <a:t>Рассказывают, что домашний врач Бисмарка нередко упрекал его в том, что он почти никогда не выпускал изо рта сигареты, несмотря на то, что курение очень вредно для него. На это Бисмарк отвечал, что все его искусство дипломатии заключается именно в этом умении. В каком? </a:t>
            </a:r>
            <a:r>
              <a:rPr lang="ru-RU" sz="3200" dirty="0">
                <a:latin typeface="Times New Roman" pitchFamily="18" charset="0"/>
                <a:cs typeface="Times New Roman" pitchFamily="18" charset="0"/>
                <a:hlinkClick r:id="rId2" action="ppaction://hlinksldjump"/>
              </a:rPr>
              <a:t>(ответ)</a:t>
            </a:r>
            <a:endParaRPr lang="ru-RU" sz="3200" dirty="0">
              <a:latin typeface="Times New Roman" pitchFamily="18" charset="0"/>
              <a:cs typeface="Times New Roman"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3400" y="381000"/>
            <a:ext cx="8229600" cy="1143000"/>
          </a:xfrm>
        </p:spPr>
        <p:txBody>
          <a:bodyPr/>
          <a:lstStyle/>
          <a:p>
            <a:pPr algn="ctr"/>
            <a:r>
              <a:rPr lang="ru-RU" dirty="0">
                <a:solidFill>
                  <a:srgbClr val="FF0000"/>
                </a:solidFill>
                <a:latin typeface="Times New Roman" pitchFamily="18" charset="0"/>
                <a:cs typeface="Times New Roman" pitchFamily="18" charset="0"/>
              </a:rPr>
              <a:t>Пускать дым в глаза.</a:t>
            </a:r>
          </a:p>
        </p:txBody>
      </p:sp>
      <p:pic>
        <p:nvPicPr>
          <p:cNvPr id="4" name="Содержимое 3"/>
          <p:cNvPicPr>
            <a:picLocks noGrp="1"/>
          </p:cNvPicPr>
          <p:nvPr>
            <p:ph idx="1"/>
          </p:nvPr>
        </p:nvPicPr>
        <p:blipFill>
          <a:blip r:embed="rId2"/>
          <a:srcRect/>
          <a:stretch>
            <a:fillRect/>
          </a:stretch>
        </p:blipFill>
        <p:spPr bwMode="auto">
          <a:xfrm>
            <a:off x="838200" y="1600200"/>
            <a:ext cx="3352800" cy="4876800"/>
          </a:xfrm>
          <a:prstGeom prst="rect">
            <a:avLst/>
          </a:prstGeom>
          <a:noFill/>
          <a:ln w="9525">
            <a:noFill/>
            <a:miter lim="800000"/>
            <a:headEnd/>
            <a:tailEnd/>
          </a:ln>
        </p:spPr>
      </p:pic>
      <p:sp>
        <p:nvSpPr>
          <p:cNvPr id="5" name="Заголовок 1"/>
          <p:cNvSpPr txBox="1">
            <a:spLocks/>
          </p:cNvSpPr>
          <p:nvPr/>
        </p:nvSpPr>
        <p:spPr>
          <a:xfrm>
            <a:off x="5867400" y="4724400"/>
            <a:ext cx="3276600" cy="1143000"/>
          </a:xfrm>
          <a:prstGeom prst="rect">
            <a:avLst/>
          </a:prstGeom>
        </p:spPr>
        <p:txBody>
          <a:bodyPr vert="horz" lIns="0" rIns="0" bIns="0"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4000" b="0" i="0" u="none" strike="noStrike" kern="1200" cap="none" spc="0" normalizeH="0" baseline="0" noProof="0" dirty="0">
                <a:ln>
                  <a:noFill/>
                </a:ln>
                <a:solidFill>
                  <a:srgbClr val="FF0000"/>
                </a:solidFill>
                <a:effectLst/>
                <a:uLnTx/>
                <a:uFillTx/>
                <a:latin typeface="Times New Roman" pitchFamily="18" charset="0"/>
                <a:ea typeface="+mj-ea"/>
                <a:cs typeface="Times New Roman" pitchFamily="18" charset="0"/>
                <a:hlinkClick r:id="rId3" action="ppaction://hlinksldjump"/>
              </a:rPr>
              <a:t>Темы.</a:t>
            </a:r>
            <a:endParaRPr kumimoji="0" lang="ru-RU" sz="4000" b="0" i="0" u="none" strike="noStrike" kern="120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sz="5400" dirty="0">
                <a:solidFill>
                  <a:srgbClr val="FF0000"/>
                </a:solidFill>
                <a:latin typeface="a_BodoniNovaBrk" pitchFamily="82" charset="-52"/>
              </a:rPr>
              <a:t>Категория Личная гигиена. </a:t>
            </a:r>
            <a:br>
              <a:rPr lang="ru-RU" sz="5400" dirty="0">
                <a:solidFill>
                  <a:srgbClr val="FF0000"/>
                </a:solidFill>
                <a:latin typeface="a_BodoniNovaBrk" pitchFamily="82" charset="-52"/>
              </a:rPr>
            </a:br>
            <a:r>
              <a:rPr lang="ru-RU" sz="5400" dirty="0">
                <a:solidFill>
                  <a:srgbClr val="FF0000"/>
                </a:solidFill>
                <a:latin typeface="a_BodoniNovaBrk" pitchFamily="82" charset="-52"/>
              </a:rPr>
              <a:t>10 баллов</a:t>
            </a:r>
            <a:endParaRPr lang="ru-RU" dirty="0"/>
          </a:p>
        </p:txBody>
      </p:sp>
      <p:sp>
        <p:nvSpPr>
          <p:cNvPr id="3" name="Содержимое 2"/>
          <p:cNvSpPr>
            <a:spLocks noGrp="1"/>
          </p:cNvSpPr>
          <p:nvPr>
            <p:ph idx="1"/>
          </p:nvPr>
        </p:nvSpPr>
        <p:spPr/>
        <p:txBody>
          <a:bodyPr/>
          <a:lstStyle/>
          <a:p>
            <a:pPr>
              <a:buNone/>
            </a:pPr>
            <a:r>
              <a:rPr lang="ru-RU" dirty="0"/>
              <a:t>     На нашем теле их растет до 140 000. Мы теряем их в норме  000около 60 до 100 …  каждый день. Это не только самое привлекательное украшение человеческой внешности, но и они выполняют ряд защитных функций: препятствуют влиянию ультрафиолетовых лучей, спасают от переохлаждения. </a:t>
            </a:r>
            <a:r>
              <a:rPr lang="ru-RU" dirty="0">
                <a:hlinkClick r:id="rId2" action="ppaction://hlinksldjump"/>
              </a:rPr>
              <a:t>(ответ)</a:t>
            </a:r>
            <a:endParaRPr lang="ru-RU"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0" y="457200"/>
            <a:ext cx="3886200" cy="1143000"/>
          </a:xfrm>
        </p:spPr>
        <p:txBody>
          <a:bodyPr/>
          <a:lstStyle/>
          <a:p>
            <a:pPr algn="ctr"/>
            <a:r>
              <a:rPr lang="ru-RU" dirty="0">
                <a:solidFill>
                  <a:srgbClr val="FF0000"/>
                </a:solidFill>
                <a:latin typeface="Times New Roman" pitchFamily="18" charset="0"/>
                <a:cs typeface="Times New Roman" pitchFamily="18" charset="0"/>
              </a:rPr>
              <a:t>Волосы.</a:t>
            </a:r>
          </a:p>
        </p:txBody>
      </p:sp>
      <p:pic>
        <p:nvPicPr>
          <p:cNvPr id="4" name="Содержимое 3"/>
          <p:cNvPicPr>
            <a:picLocks noGrp="1"/>
          </p:cNvPicPr>
          <p:nvPr>
            <p:ph idx="1"/>
          </p:nvPr>
        </p:nvPicPr>
        <p:blipFill>
          <a:blip r:embed="rId2" cstate="print"/>
          <a:srcRect/>
          <a:stretch>
            <a:fillRect/>
          </a:stretch>
        </p:blipFill>
        <p:spPr bwMode="auto">
          <a:xfrm>
            <a:off x="914400" y="1828800"/>
            <a:ext cx="3429000" cy="4724400"/>
          </a:xfrm>
          <a:prstGeom prst="rect">
            <a:avLst/>
          </a:prstGeom>
          <a:noFill/>
          <a:ln w="9525">
            <a:noFill/>
            <a:miter lim="800000"/>
            <a:headEnd/>
            <a:tailEnd/>
          </a:ln>
        </p:spPr>
      </p:pic>
      <p:sp>
        <p:nvSpPr>
          <p:cNvPr id="5" name="Заголовок 1"/>
          <p:cNvSpPr txBox="1">
            <a:spLocks/>
          </p:cNvSpPr>
          <p:nvPr/>
        </p:nvSpPr>
        <p:spPr>
          <a:xfrm>
            <a:off x="4724400" y="5105400"/>
            <a:ext cx="3886200" cy="1143000"/>
          </a:xfrm>
          <a:prstGeom prst="rect">
            <a:avLst/>
          </a:prstGeom>
        </p:spPr>
        <p:txBody>
          <a:bodyPr vert="horz" lIns="0" rIns="0" bIns="0"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3600" b="0" i="0" u="none" strike="noStrike" kern="1200" cap="none" spc="0" normalizeH="0" baseline="0" noProof="0" dirty="0">
                <a:ln>
                  <a:noFill/>
                </a:ln>
                <a:solidFill>
                  <a:srgbClr val="FF0000"/>
                </a:solidFill>
                <a:effectLst/>
                <a:uLnTx/>
                <a:uFillTx/>
                <a:latin typeface="Times New Roman" pitchFamily="18" charset="0"/>
                <a:ea typeface="+mj-ea"/>
                <a:cs typeface="Times New Roman" pitchFamily="18" charset="0"/>
                <a:hlinkClick r:id="rId3" action="ppaction://hlinksldjump"/>
              </a:rPr>
              <a:t>Тема.</a:t>
            </a:r>
            <a:endParaRPr kumimoji="0" lang="ru-RU" sz="3600" b="0" i="0" u="none" strike="noStrike" kern="120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sz="4800" dirty="0">
                <a:solidFill>
                  <a:srgbClr val="FF0000"/>
                </a:solidFill>
                <a:latin typeface="a_BodoniNovaBrk" pitchFamily="82" charset="-52"/>
              </a:rPr>
              <a:t>Категория Личная гигиена. </a:t>
            </a:r>
            <a:br>
              <a:rPr lang="ru-RU" sz="4800" dirty="0">
                <a:solidFill>
                  <a:srgbClr val="FF0000"/>
                </a:solidFill>
                <a:latin typeface="a_BodoniNovaBrk" pitchFamily="82" charset="-52"/>
              </a:rPr>
            </a:br>
            <a:r>
              <a:rPr lang="ru-RU" sz="4800" dirty="0">
                <a:solidFill>
                  <a:srgbClr val="FF0000"/>
                </a:solidFill>
                <a:latin typeface="a_BodoniNovaBrk" pitchFamily="82" charset="-52"/>
              </a:rPr>
              <a:t>20 баллов</a:t>
            </a:r>
            <a:endParaRPr lang="ru-RU" dirty="0"/>
          </a:p>
        </p:txBody>
      </p:sp>
      <p:sp>
        <p:nvSpPr>
          <p:cNvPr id="3" name="Содержимое 2"/>
          <p:cNvSpPr>
            <a:spLocks noGrp="1"/>
          </p:cNvSpPr>
          <p:nvPr>
            <p:ph idx="1"/>
          </p:nvPr>
        </p:nvSpPr>
        <p:spPr/>
        <p:txBody>
          <a:bodyPr/>
          <a:lstStyle/>
          <a:p>
            <a:pPr>
              <a:buNone/>
            </a:pPr>
            <a:r>
              <a:rPr lang="ru-RU" dirty="0"/>
              <a:t>     </a:t>
            </a:r>
            <a:r>
              <a:rPr lang="ru-RU" sz="3600" dirty="0">
                <a:latin typeface="Times New Roman" pitchFamily="18" charset="0"/>
                <a:cs typeface="Times New Roman" pitchFamily="18" charset="0"/>
              </a:rPr>
              <a:t>Эту процедуру необходимо принимать перед сном ежедневно, а  в жаркую погоду – утром и вечером. </a:t>
            </a:r>
            <a:r>
              <a:rPr lang="ru-RU" sz="3600" dirty="0">
                <a:latin typeface="Times New Roman" pitchFamily="18" charset="0"/>
                <a:cs typeface="Times New Roman" pitchFamily="18" charset="0"/>
                <a:hlinkClick r:id="rId2" action="ppaction://hlinksldjump"/>
              </a:rPr>
              <a:t>(ответ)</a:t>
            </a:r>
            <a:endParaRPr lang="ru-RU" sz="3600" dirty="0">
              <a:latin typeface="Times New Roman" pitchFamily="18" charset="0"/>
              <a:cs typeface="Times New Roman" pitchFamily="18"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19800" y="1600200"/>
            <a:ext cx="2133600" cy="1143000"/>
          </a:xfrm>
        </p:spPr>
        <p:txBody>
          <a:bodyPr/>
          <a:lstStyle/>
          <a:p>
            <a:pPr algn="ctr"/>
            <a:r>
              <a:rPr lang="ru-RU" dirty="0">
                <a:solidFill>
                  <a:srgbClr val="FF0000"/>
                </a:solidFill>
                <a:latin typeface="Times New Roman" pitchFamily="18" charset="0"/>
                <a:cs typeface="Times New Roman" pitchFamily="18" charset="0"/>
              </a:rPr>
              <a:t>Душ. </a:t>
            </a:r>
          </a:p>
        </p:txBody>
      </p:sp>
      <p:pic>
        <p:nvPicPr>
          <p:cNvPr id="4" name="Содержимое 3"/>
          <p:cNvPicPr>
            <a:picLocks noGrp="1"/>
          </p:cNvPicPr>
          <p:nvPr>
            <p:ph idx="1"/>
          </p:nvPr>
        </p:nvPicPr>
        <p:blipFill>
          <a:blip r:embed="rId2" cstate="print"/>
          <a:srcRect/>
          <a:stretch>
            <a:fillRect/>
          </a:stretch>
        </p:blipFill>
        <p:spPr bwMode="auto">
          <a:xfrm>
            <a:off x="381000" y="838200"/>
            <a:ext cx="5181600" cy="5562600"/>
          </a:xfrm>
          <a:prstGeom prst="rect">
            <a:avLst/>
          </a:prstGeom>
          <a:noFill/>
          <a:ln w="9525">
            <a:noFill/>
            <a:miter lim="800000"/>
            <a:headEnd/>
            <a:tailEnd/>
          </a:ln>
        </p:spPr>
      </p:pic>
      <p:sp>
        <p:nvSpPr>
          <p:cNvPr id="5" name="Заголовок 1"/>
          <p:cNvSpPr txBox="1">
            <a:spLocks/>
          </p:cNvSpPr>
          <p:nvPr/>
        </p:nvSpPr>
        <p:spPr>
          <a:xfrm>
            <a:off x="5943600" y="4800600"/>
            <a:ext cx="2133600" cy="1143000"/>
          </a:xfrm>
          <a:prstGeom prst="rect">
            <a:avLst/>
          </a:prstGeom>
        </p:spPr>
        <p:txBody>
          <a:bodyPr vert="horz" lIns="0" rIns="0" bIns="0"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ru-RU" sz="3600" dirty="0">
                <a:solidFill>
                  <a:srgbClr val="FF0000"/>
                </a:solidFill>
                <a:latin typeface="Times New Roman" pitchFamily="18" charset="0"/>
                <a:ea typeface="+mj-ea"/>
                <a:cs typeface="Times New Roman" pitchFamily="18" charset="0"/>
                <a:hlinkClick r:id="rId3" action="ppaction://hlinksldjump"/>
              </a:rPr>
              <a:t>Темы</a:t>
            </a:r>
            <a:r>
              <a:rPr kumimoji="0" lang="ru-RU" sz="3600" b="0" i="0" u="none" strike="noStrike" kern="1200" cap="none" spc="0" normalizeH="0" baseline="0" noProof="0" dirty="0">
                <a:ln>
                  <a:noFill/>
                </a:ln>
                <a:solidFill>
                  <a:srgbClr val="FF0000"/>
                </a:solidFill>
                <a:effectLst/>
                <a:uLnTx/>
                <a:uFillTx/>
                <a:latin typeface="Times New Roman" pitchFamily="18" charset="0"/>
                <a:ea typeface="+mj-ea"/>
                <a:cs typeface="Times New Roman" pitchFamily="18" charset="0"/>
                <a:hlinkClick r:id="rId3" action="ppaction://hlinksldjump"/>
              </a:rPr>
              <a:t>. </a:t>
            </a:r>
            <a:endParaRPr kumimoji="0" lang="ru-RU" sz="3600" b="0" i="0" u="none" strike="noStrike" kern="120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Grp="1" noChangeAspect="1" noChangeArrowheads="1"/>
          </p:cNvPicPr>
          <p:nvPr>
            <p:ph idx="4294967295"/>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8" name="Подзаголовок 7"/>
          <p:cNvSpPr>
            <a:spLocks noGrp="1"/>
          </p:cNvSpPr>
          <p:nvPr>
            <p:ph type="subTitle" idx="1"/>
          </p:nvPr>
        </p:nvSpPr>
        <p:spPr>
          <a:xfrm>
            <a:off x="152400" y="4572000"/>
            <a:ext cx="6400800" cy="1066800"/>
          </a:xfrm>
        </p:spPr>
        <p:txBody>
          <a:bodyPr>
            <a:normAutofit/>
          </a:bodyPr>
          <a:lstStyle/>
          <a:p>
            <a:r>
              <a:rPr lang="ru-RU" sz="4400" b="1" i="1" dirty="0">
                <a:latin typeface="Times New Roman" pitchFamily="18" charset="0"/>
                <a:cs typeface="Times New Roman" pitchFamily="18" charset="0"/>
              </a:rPr>
              <a:t>Здоровый образ жизни.</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sz="5400" dirty="0">
                <a:solidFill>
                  <a:srgbClr val="FF0000"/>
                </a:solidFill>
                <a:latin typeface="a_BodoniNovaBrk" pitchFamily="82" charset="-52"/>
              </a:rPr>
              <a:t>Категория Личная гигиена. </a:t>
            </a:r>
            <a:br>
              <a:rPr lang="ru-RU" sz="5400" dirty="0">
                <a:solidFill>
                  <a:srgbClr val="FF0000"/>
                </a:solidFill>
                <a:latin typeface="a_BodoniNovaBrk" pitchFamily="82" charset="-52"/>
              </a:rPr>
            </a:br>
            <a:r>
              <a:rPr lang="ru-RU" sz="5400" dirty="0">
                <a:solidFill>
                  <a:srgbClr val="FF0000"/>
                </a:solidFill>
                <a:latin typeface="a_BodoniNovaBrk" pitchFamily="82" charset="-52"/>
              </a:rPr>
              <a:t>30 баллов</a:t>
            </a:r>
            <a:endParaRPr lang="ru-RU" dirty="0"/>
          </a:p>
        </p:txBody>
      </p:sp>
      <p:sp>
        <p:nvSpPr>
          <p:cNvPr id="3" name="Содержимое 2"/>
          <p:cNvSpPr>
            <a:spLocks noGrp="1"/>
          </p:cNvSpPr>
          <p:nvPr>
            <p:ph idx="1"/>
          </p:nvPr>
        </p:nvSpPr>
        <p:spPr/>
        <p:txBody>
          <a:bodyPr>
            <a:normAutofit/>
          </a:bodyPr>
          <a:lstStyle/>
          <a:p>
            <a:pPr>
              <a:buNone/>
            </a:pPr>
            <a:r>
              <a:rPr lang="ru-RU" sz="3200" dirty="0">
                <a:latin typeface="Times New Roman" pitchFamily="18" charset="0"/>
                <a:cs typeface="Times New Roman" pitchFamily="18" charset="0"/>
              </a:rPr>
              <a:t>       Это самый крупный орган осязания. Вес ее от 2 до 5 кг. Независимо какая она у вас, чистота – залог его совершенства. Мытье – основной вид ухода за ним, при котором удаляются пыль, пот, различные загрязнения. </a:t>
            </a:r>
            <a:r>
              <a:rPr lang="ru-RU" sz="3200" dirty="0">
                <a:latin typeface="Times New Roman" pitchFamily="18" charset="0"/>
                <a:cs typeface="Times New Roman" pitchFamily="18" charset="0"/>
                <a:hlinkClick r:id="rId2" action="ppaction://hlinksldjump"/>
              </a:rPr>
              <a:t>(ответ)</a:t>
            </a:r>
            <a:endParaRPr lang="ru-RU" sz="3200" dirty="0">
              <a:latin typeface="Times New Roman" pitchFamily="18" charset="0"/>
              <a:cs typeface="Times New Roman" pitchFamily="18"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800600" y="1143000"/>
            <a:ext cx="4038600" cy="1143000"/>
          </a:xfrm>
        </p:spPr>
        <p:txBody>
          <a:bodyPr/>
          <a:lstStyle/>
          <a:p>
            <a:pPr algn="ctr"/>
            <a:r>
              <a:rPr lang="ru-RU" dirty="0">
                <a:solidFill>
                  <a:srgbClr val="FF0000"/>
                </a:solidFill>
                <a:latin typeface="Times New Roman" pitchFamily="18" charset="0"/>
                <a:cs typeface="Times New Roman" pitchFamily="18" charset="0"/>
              </a:rPr>
              <a:t>Кожа. </a:t>
            </a:r>
          </a:p>
        </p:txBody>
      </p:sp>
      <p:pic>
        <p:nvPicPr>
          <p:cNvPr id="4" name="Содержимое 3"/>
          <p:cNvPicPr>
            <a:picLocks noGrp="1"/>
          </p:cNvPicPr>
          <p:nvPr>
            <p:ph idx="1"/>
          </p:nvPr>
        </p:nvPicPr>
        <p:blipFill>
          <a:blip r:embed="rId2" cstate="print"/>
          <a:srcRect/>
          <a:stretch>
            <a:fillRect/>
          </a:stretch>
        </p:blipFill>
        <p:spPr bwMode="auto">
          <a:xfrm>
            <a:off x="914400" y="1905000"/>
            <a:ext cx="4343400" cy="4724400"/>
          </a:xfrm>
          <a:prstGeom prst="rect">
            <a:avLst/>
          </a:prstGeom>
          <a:noFill/>
          <a:ln w="9525">
            <a:noFill/>
            <a:miter lim="800000"/>
            <a:headEnd/>
            <a:tailEnd/>
          </a:ln>
        </p:spPr>
      </p:pic>
      <p:sp>
        <p:nvSpPr>
          <p:cNvPr id="5" name="Заголовок 1"/>
          <p:cNvSpPr txBox="1">
            <a:spLocks/>
          </p:cNvSpPr>
          <p:nvPr/>
        </p:nvSpPr>
        <p:spPr>
          <a:xfrm>
            <a:off x="5105400" y="5105400"/>
            <a:ext cx="4038600" cy="1143000"/>
          </a:xfrm>
          <a:prstGeom prst="rect">
            <a:avLst/>
          </a:prstGeom>
        </p:spPr>
        <p:txBody>
          <a:bodyPr vert="horz" lIns="0" rIns="0" bIns="0"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3200" b="0" i="0" u="none" strike="noStrike" kern="1200" cap="none" spc="0" normalizeH="0" baseline="0" noProof="0" dirty="0">
                <a:ln>
                  <a:noFill/>
                </a:ln>
                <a:solidFill>
                  <a:srgbClr val="FF0000"/>
                </a:solidFill>
                <a:effectLst/>
                <a:uLnTx/>
                <a:uFillTx/>
                <a:latin typeface="Times New Roman" pitchFamily="18" charset="0"/>
                <a:ea typeface="+mj-ea"/>
                <a:cs typeface="Times New Roman" pitchFamily="18" charset="0"/>
                <a:hlinkClick r:id="rId3" action="ppaction://hlinksldjump"/>
              </a:rPr>
              <a:t>Темы.</a:t>
            </a:r>
            <a:endParaRPr kumimoji="0" lang="ru-RU" sz="3200" b="0" i="0" u="none" strike="noStrike" kern="120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sz="4800" dirty="0">
                <a:solidFill>
                  <a:srgbClr val="FF0000"/>
                </a:solidFill>
                <a:latin typeface="a_BodoniNovaBrk" pitchFamily="82" charset="-52"/>
              </a:rPr>
              <a:t>Категория Личная гигиена. </a:t>
            </a:r>
            <a:br>
              <a:rPr lang="ru-RU" sz="4800" dirty="0">
                <a:solidFill>
                  <a:srgbClr val="FF0000"/>
                </a:solidFill>
                <a:latin typeface="a_BodoniNovaBrk" pitchFamily="82" charset="-52"/>
              </a:rPr>
            </a:br>
            <a:r>
              <a:rPr lang="ru-RU" sz="4800" dirty="0">
                <a:solidFill>
                  <a:srgbClr val="FF0000"/>
                </a:solidFill>
                <a:latin typeface="a_BodoniNovaBrk" pitchFamily="82" charset="-52"/>
              </a:rPr>
              <a:t>40 баллов</a:t>
            </a:r>
            <a:endParaRPr lang="ru-RU" dirty="0"/>
          </a:p>
        </p:txBody>
      </p:sp>
      <p:sp>
        <p:nvSpPr>
          <p:cNvPr id="3" name="Содержимое 2"/>
          <p:cNvSpPr>
            <a:spLocks noGrp="1"/>
          </p:cNvSpPr>
          <p:nvPr>
            <p:ph idx="1"/>
          </p:nvPr>
        </p:nvSpPr>
        <p:spPr/>
        <p:txBody>
          <a:bodyPr/>
          <a:lstStyle/>
          <a:p>
            <a:pPr>
              <a:buNone/>
            </a:pPr>
            <a:r>
              <a:rPr lang="ru-RU" dirty="0"/>
              <a:t>     </a:t>
            </a:r>
            <a:r>
              <a:rPr lang="ru-RU" sz="3200" dirty="0"/>
              <a:t>Покупателям надо научиться читать информацию о ней. Именно она может вызвать и усиливать аллергию и кожные болезни. Но именно она дает нам чувство комфорта, хорошее самочувствие, ощущение уверенности. «Экологические чистая и модная … - самая обсуждаемая тема в Европе». </a:t>
            </a:r>
            <a:r>
              <a:rPr lang="ru-RU" sz="3200" dirty="0">
                <a:hlinkClick r:id="rId2" action="ppaction://hlinksldjump"/>
              </a:rPr>
              <a:t>(ответ)</a:t>
            </a:r>
            <a:endParaRPr lang="ru-RU" sz="32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304800"/>
            <a:ext cx="8229600" cy="1143000"/>
          </a:xfrm>
        </p:spPr>
        <p:txBody>
          <a:bodyPr/>
          <a:lstStyle/>
          <a:p>
            <a:pPr algn="ctr"/>
            <a:r>
              <a:rPr lang="ru-RU" dirty="0">
                <a:solidFill>
                  <a:srgbClr val="FF0000"/>
                </a:solidFill>
                <a:latin typeface="Times New Roman" pitchFamily="18" charset="0"/>
                <a:cs typeface="Times New Roman" pitchFamily="18" charset="0"/>
              </a:rPr>
              <a:t>Одежда.</a:t>
            </a:r>
          </a:p>
        </p:txBody>
      </p:sp>
      <p:pic>
        <p:nvPicPr>
          <p:cNvPr id="4" name="Содержимое 3"/>
          <p:cNvPicPr>
            <a:picLocks noGrp="1"/>
          </p:cNvPicPr>
          <p:nvPr>
            <p:ph idx="1"/>
          </p:nvPr>
        </p:nvPicPr>
        <p:blipFill>
          <a:blip r:embed="rId2"/>
          <a:srcRect/>
          <a:stretch>
            <a:fillRect/>
          </a:stretch>
        </p:blipFill>
        <p:spPr bwMode="auto">
          <a:xfrm>
            <a:off x="685800" y="1828800"/>
            <a:ext cx="5715000" cy="4286250"/>
          </a:xfrm>
          <a:prstGeom prst="rect">
            <a:avLst/>
          </a:prstGeom>
          <a:noFill/>
          <a:ln w="9525">
            <a:noFill/>
            <a:miter lim="800000"/>
            <a:headEnd/>
            <a:tailEnd/>
          </a:ln>
        </p:spPr>
      </p:pic>
      <p:sp>
        <p:nvSpPr>
          <p:cNvPr id="5" name="Заголовок 1"/>
          <p:cNvSpPr txBox="1">
            <a:spLocks/>
          </p:cNvSpPr>
          <p:nvPr/>
        </p:nvSpPr>
        <p:spPr>
          <a:xfrm>
            <a:off x="6629400" y="4724400"/>
            <a:ext cx="2514600" cy="1143000"/>
          </a:xfrm>
          <a:prstGeom prst="rect">
            <a:avLst/>
          </a:prstGeom>
        </p:spPr>
        <p:txBody>
          <a:bodyPr vert="horz" lIns="0" rIns="0" bIns="0"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3200" b="0" i="0" u="none" strike="noStrike" kern="1200" cap="none" spc="0" normalizeH="0" baseline="0" noProof="0" dirty="0">
                <a:ln>
                  <a:noFill/>
                </a:ln>
                <a:solidFill>
                  <a:srgbClr val="FF0000"/>
                </a:solidFill>
                <a:effectLst/>
                <a:uLnTx/>
                <a:uFillTx/>
                <a:latin typeface="Times New Roman" pitchFamily="18" charset="0"/>
                <a:ea typeface="+mj-ea"/>
                <a:cs typeface="Times New Roman" pitchFamily="18" charset="0"/>
                <a:hlinkClick r:id="rId3" action="ppaction://hlinksldjump"/>
              </a:rPr>
              <a:t>Темы.</a:t>
            </a:r>
            <a:endParaRPr kumimoji="0" lang="ru-RU" sz="3200" b="0" i="0" u="none" strike="noStrike" kern="120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sz="5400" dirty="0">
                <a:solidFill>
                  <a:srgbClr val="FF0000"/>
                </a:solidFill>
                <a:latin typeface="a_BodoniNovaBrk" pitchFamily="82" charset="-52"/>
              </a:rPr>
              <a:t>Категория Личная гигиена. </a:t>
            </a:r>
            <a:br>
              <a:rPr lang="ru-RU" sz="5400" dirty="0">
                <a:solidFill>
                  <a:srgbClr val="FF0000"/>
                </a:solidFill>
                <a:latin typeface="a_BodoniNovaBrk" pitchFamily="82" charset="-52"/>
              </a:rPr>
            </a:br>
            <a:r>
              <a:rPr lang="ru-RU" sz="5400" dirty="0">
                <a:solidFill>
                  <a:srgbClr val="FF0000"/>
                </a:solidFill>
                <a:latin typeface="a_BodoniNovaBrk" pitchFamily="82" charset="-52"/>
              </a:rPr>
              <a:t>50 баллов</a:t>
            </a:r>
            <a:endParaRPr lang="ru-RU" dirty="0"/>
          </a:p>
        </p:txBody>
      </p:sp>
      <p:sp>
        <p:nvSpPr>
          <p:cNvPr id="3" name="Содержимое 2"/>
          <p:cNvSpPr>
            <a:spLocks noGrp="1"/>
          </p:cNvSpPr>
          <p:nvPr>
            <p:ph idx="1"/>
          </p:nvPr>
        </p:nvSpPr>
        <p:spPr/>
        <p:txBody>
          <a:bodyPr/>
          <a:lstStyle/>
          <a:p>
            <a:pPr>
              <a:buNone/>
            </a:pPr>
            <a:r>
              <a:rPr lang="ru-RU" dirty="0"/>
              <a:t>      </a:t>
            </a:r>
            <a:r>
              <a:rPr lang="ru-RU" sz="3600" dirty="0">
                <a:latin typeface="Times New Roman" pitchFamily="18" charset="0"/>
                <a:cs typeface="Times New Roman" pitchFamily="18" charset="0"/>
              </a:rPr>
              <a:t>Вещества, которые необходимы человеку в количестве лишь нескольких миллиграмм в день, но без них человек болеет и быстро устает. Не зря же их название образованно от латинского слова «жизнь». </a:t>
            </a:r>
            <a:r>
              <a:rPr lang="ru-RU" sz="3600" dirty="0">
                <a:latin typeface="Times New Roman" pitchFamily="18" charset="0"/>
                <a:cs typeface="Times New Roman" pitchFamily="18" charset="0"/>
                <a:hlinkClick r:id="rId2" action="ppaction://hlinksldjump"/>
              </a:rPr>
              <a:t>(ответ)</a:t>
            </a:r>
            <a:endParaRPr lang="ru-RU" sz="3600" dirty="0">
              <a:latin typeface="Times New Roman" pitchFamily="18" charset="0"/>
              <a:cs typeface="Times New Roman" pitchFamily="18"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8229600" cy="1143000"/>
          </a:xfrm>
        </p:spPr>
        <p:txBody>
          <a:bodyPr/>
          <a:lstStyle/>
          <a:p>
            <a:pPr algn="ctr"/>
            <a:r>
              <a:rPr lang="ru-RU" dirty="0">
                <a:solidFill>
                  <a:srgbClr val="FF0000"/>
                </a:solidFill>
                <a:latin typeface="Times New Roman" pitchFamily="18" charset="0"/>
                <a:cs typeface="Times New Roman" pitchFamily="18" charset="0"/>
              </a:rPr>
              <a:t>Витамины.</a:t>
            </a:r>
          </a:p>
        </p:txBody>
      </p:sp>
      <p:pic>
        <p:nvPicPr>
          <p:cNvPr id="4" name="Содержимое 3"/>
          <p:cNvPicPr>
            <a:picLocks noGrp="1"/>
          </p:cNvPicPr>
          <p:nvPr>
            <p:ph idx="1"/>
          </p:nvPr>
        </p:nvPicPr>
        <p:blipFill>
          <a:blip r:embed="rId2"/>
          <a:srcRect/>
          <a:stretch>
            <a:fillRect/>
          </a:stretch>
        </p:blipFill>
        <p:spPr bwMode="auto">
          <a:xfrm>
            <a:off x="914400" y="1752600"/>
            <a:ext cx="5257800" cy="4953000"/>
          </a:xfrm>
          <a:prstGeom prst="rect">
            <a:avLst/>
          </a:prstGeom>
          <a:noFill/>
          <a:ln w="9525">
            <a:noFill/>
            <a:miter lim="800000"/>
            <a:headEnd/>
            <a:tailEnd/>
          </a:ln>
        </p:spPr>
      </p:pic>
      <p:sp>
        <p:nvSpPr>
          <p:cNvPr id="5" name="Заголовок 1"/>
          <p:cNvSpPr txBox="1">
            <a:spLocks/>
          </p:cNvSpPr>
          <p:nvPr/>
        </p:nvSpPr>
        <p:spPr>
          <a:xfrm>
            <a:off x="6248400" y="4876800"/>
            <a:ext cx="2667000" cy="1143000"/>
          </a:xfrm>
          <a:prstGeom prst="rect">
            <a:avLst/>
          </a:prstGeom>
        </p:spPr>
        <p:txBody>
          <a:bodyPr vert="horz" lIns="0" rIns="0" bIns="0"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3200" b="0" i="0" u="none" strike="noStrike" kern="1200" cap="none" spc="0" normalizeH="0" baseline="0" noProof="0" dirty="0">
                <a:ln>
                  <a:noFill/>
                </a:ln>
                <a:solidFill>
                  <a:srgbClr val="FF0000"/>
                </a:solidFill>
                <a:effectLst/>
                <a:uLnTx/>
                <a:uFillTx/>
                <a:latin typeface="Times New Roman" pitchFamily="18" charset="0"/>
                <a:ea typeface="+mj-ea"/>
                <a:cs typeface="Times New Roman" pitchFamily="18" charset="0"/>
                <a:hlinkClick r:id="rId3" action="ppaction://hlinksldjump"/>
              </a:rPr>
              <a:t>Темы.</a:t>
            </a:r>
            <a:endParaRPr kumimoji="0" lang="ru-RU" sz="3200" b="0" i="0" u="none" strike="noStrike" kern="120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743712"/>
          </a:xfrm>
        </p:spPr>
        <p:txBody>
          <a:bodyPr>
            <a:normAutofit fontScale="90000"/>
          </a:bodyPr>
          <a:lstStyle/>
          <a:p>
            <a:pPr algn="ctr"/>
            <a:r>
              <a:rPr lang="ru-RU" dirty="0"/>
              <a:t> </a:t>
            </a:r>
            <a:br>
              <a:rPr lang="ru-RU" dirty="0"/>
            </a:br>
            <a:br>
              <a:rPr lang="ru-RU" dirty="0"/>
            </a:br>
            <a:r>
              <a:rPr lang="ru-RU" b="1" dirty="0">
                <a:solidFill>
                  <a:srgbClr val="002060"/>
                </a:solidFill>
                <a:latin typeface="Times New Roman" pitchFamily="18" charset="0"/>
                <a:cs typeface="Times New Roman" pitchFamily="18" charset="0"/>
              </a:rPr>
              <a:t>2 ТУР.</a:t>
            </a:r>
          </a:p>
        </p:txBody>
      </p:sp>
      <p:sp>
        <p:nvSpPr>
          <p:cNvPr id="3" name="Содержимое 2"/>
          <p:cNvSpPr>
            <a:spLocks noGrp="1"/>
          </p:cNvSpPr>
          <p:nvPr>
            <p:ph idx="1"/>
          </p:nvPr>
        </p:nvSpPr>
        <p:spPr/>
        <p:txBody>
          <a:bodyPr/>
          <a:lstStyle/>
          <a:p>
            <a:pPr>
              <a:buNone/>
            </a:pPr>
            <a:endParaRPr lang="ru-RU" sz="2800" dirty="0">
              <a:latin typeface="Times New Roman" pitchFamily="18" charset="0"/>
              <a:cs typeface="Times New Roman" pitchFamily="18" charset="0"/>
            </a:endParaRPr>
          </a:p>
          <a:p>
            <a:pPr>
              <a:buNone/>
            </a:pPr>
            <a:r>
              <a:rPr lang="ru-RU" sz="2800" b="1" dirty="0">
                <a:solidFill>
                  <a:srgbClr val="002060"/>
                </a:solidFill>
                <a:latin typeface="Times New Roman" pitchFamily="18" charset="0"/>
                <a:cs typeface="Times New Roman" pitchFamily="18" charset="0"/>
              </a:rPr>
              <a:t>ВИТАМИНЫ  </a:t>
            </a:r>
            <a:r>
              <a:rPr lang="ru-RU" sz="2800" dirty="0">
                <a:latin typeface="Times New Roman" pitchFamily="18" charset="0"/>
                <a:cs typeface="Times New Roman" pitchFamily="18" charset="0"/>
              </a:rPr>
              <a:t>                         </a:t>
            </a:r>
            <a:r>
              <a:rPr lang="ru-RU" sz="3200" dirty="0">
                <a:latin typeface="Times New Roman" pitchFamily="18" charset="0"/>
                <a:cs typeface="Times New Roman" pitchFamily="18" charset="0"/>
                <a:hlinkClick r:id="rId2" action="ppaction://hlinksldjump"/>
              </a:rPr>
              <a:t>10</a:t>
            </a:r>
            <a:r>
              <a:rPr lang="ru-RU" sz="3200" dirty="0">
                <a:latin typeface="Times New Roman" pitchFamily="18" charset="0"/>
                <a:cs typeface="Times New Roman" pitchFamily="18" charset="0"/>
              </a:rPr>
              <a:t>  </a:t>
            </a:r>
            <a:r>
              <a:rPr lang="ru-RU" sz="3200" dirty="0">
                <a:latin typeface="Times New Roman" pitchFamily="18" charset="0"/>
                <a:cs typeface="Times New Roman" pitchFamily="18" charset="0"/>
                <a:hlinkClick r:id="rId3" action="ppaction://hlinksldjump"/>
              </a:rPr>
              <a:t>20</a:t>
            </a:r>
            <a:r>
              <a:rPr lang="ru-RU" sz="3200" dirty="0">
                <a:latin typeface="Times New Roman" pitchFamily="18" charset="0"/>
                <a:cs typeface="Times New Roman" pitchFamily="18" charset="0"/>
              </a:rPr>
              <a:t>  </a:t>
            </a:r>
            <a:r>
              <a:rPr lang="ru-RU" sz="3200" dirty="0">
                <a:latin typeface="Times New Roman" pitchFamily="18" charset="0"/>
                <a:cs typeface="Times New Roman" pitchFamily="18" charset="0"/>
                <a:hlinkClick r:id="rId4" action="ppaction://hlinksldjump"/>
              </a:rPr>
              <a:t>30</a:t>
            </a:r>
            <a:r>
              <a:rPr lang="ru-RU" sz="3200" dirty="0">
                <a:latin typeface="Times New Roman" pitchFamily="18" charset="0"/>
                <a:cs typeface="Times New Roman" pitchFamily="18" charset="0"/>
              </a:rPr>
              <a:t>  </a:t>
            </a:r>
            <a:r>
              <a:rPr lang="ru-RU" sz="3200" dirty="0">
                <a:latin typeface="Times New Roman" pitchFamily="18" charset="0"/>
                <a:cs typeface="Times New Roman" pitchFamily="18" charset="0"/>
                <a:hlinkClick r:id="rId5" action="ppaction://hlinksldjump"/>
              </a:rPr>
              <a:t>40</a:t>
            </a:r>
            <a:r>
              <a:rPr lang="ru-RU" sz="3200" dirty="0">
                <a:latin typeface="Times New Roman" pitchFamily="18" charset="0"/>
                <a:cs typeface="Times New Roman" pitchFamily="18" charset="0"/>
              </a:rPr>
              <a:t>  </a:t>
            </a:r>
            <a:r>
              <a:rPr lang="ru-RU" sz="3200" dirty="0">
                <a:latin typeface="Times New Roman" pitchFamily="18" charset="0"/>
                <a:cs typeface="Times New Roman" pitchFamily="18" charset="0"/>
                <a:hlinkClick r:id="rId6" action="ppaction://hlinksldjump"/>
              </a:rPr>
              <a:t>50</a:t>
            </a:r>
            <a:r>
              <a:rPr lang="ru-RU" sz="3200" dirty="0">
                <a:latin typeface="Times New Roman" pitchFamily="18" charset="0"/>
                <a:cs typeface="Times New Roman" pitchFamily="18" charset="0"/>
              </a:rPr>
              <a:t>               </a:t>
            </a:r>
          </a:p>
          <a:p>
            <a:pPr>
              <a:buNone/>
            </a:pPr>
            <a:endParaRPr lang="ru-RU" sz="2800" dirty="0">
              <a:latin typeface="Times New Roman" pitchFamily="18" charset="0"/>
              <a:cs typeface="Times New Roman" pitchFamily="18" charset="0"/>
            </a:endParaRPr>
          </a:p>
          <a:p>
            <a:pPr>
              <a:buNone/>
            </a:pPr>
            <a:r>
              <a:rPr lang="ru-RU" sz="2800" b="1" dirty="0">
                <a:solidFill>
                  <a:srgbClr val="002060"/>
                </a:solidFill>
                <a:latin typeface="Times New Roman" pitchFamily="18" charset="0"/>
                <a:cs typeface="Times New Roman" pitchFamily="18" charset="0"/>
              </a:rPr>
              <a:t>«НАМ НЕ СТРАШНЫ </a:t>
            </a:r>
          </a:p>
          <a:p>
            <a:pPr>
              <a:buNone/>
            </a:pPr>
            <a:r>
              <a:rPr lang="ru-RU" sz="2800" b="1" dirty="0">
                <a:solidFill>
                  <a:srgbClr val="002060"/>
                </a:solidFill>
                <a:latin typeface="Times New Roman" pitchFamily="18" charset="0"/>
                <a:cs typeface="Times New Roman" pitchFamily="18" charset="0"/>
              </a:rPr>
              <a:t>НИКАКИЕ БОЛЕЗНИ!»        </a:t>
            </a:r>
            <a:r>
              <a:rPr lang="ru-RU" sz="3200" dirty="0">
                <a:latin typeface="Times New Roman" pitchFamily="18" charset="0"/>
                <a:cs typeface="Times New Roman" pitchFamily="18" charset="0"/>
                <a:hlinkClick r:id="rId7" action="ppaction://hlinksldjump"/>
              </a:rPr>
              <a:t>10</a:t>
            </a:r>
            <a:r>
              <a:rPr lang="ru-RU" sz="3200" dirty="0">
                <a:latin typeface="Times New Roman" pitchFamily="18" charset="0"/>
                <a:cs typeface="Times New Roman" pitchFamily="18" charset="0"/>
              </a:rPr>
              <a:t>  </a:t>
            </a:r>
            <a:r>
              <a:rPr lang="ru-RU" sz="3200" dirty="0">
                <a:latin typeface="Times New Roman" pitchFamily="18" charset="0"/>
                <a:cs typeface="Times New Roman" pitchFamily="18" charset="0"/>
                <a:hlinkClick r:id="rId8" action="ppaction://hlinksldjump"/>
              </a:rPr>
              <a:t>20</a:t>
            </a:r>
            <a:r>
              <a:rPr lang="ru-RU" sz="3200" dirty="0">
                <a:latin typeface="Times New Roman" pitchFamily="18" charset="0"/>
                <a:cs typeface="Times New Roman" pitchFamily="18" charset="0"/>
              </a:rPr>
              <a:t>  </a:t>
            </a:r>
            <a:r>
              <a:rPr lang="ru-RU" sz="3200" dirty="0">
                <a:latin typeface="Times New Roman" pitchFamily="18" charset="0"/>
                <a:cs typeface="Times New Roman" pitchFamily="18" charset="0"/>
                <a:hlinkClick r:id="rId9" action="ppaction://hlinksldjump"/>
              </a:rPr>
              <a:t>30</a:t>
            </a:r>
            <a:r>
              <a:rPr lang="ru-RU" sz="3200" dirty="0">
                <a:latin typeface="Times New Roman" pitchFamily="18" charset="0"/>
                <a:cs typeface="Times New Roman" pitchFamily="18" charset="0"/>
              </a:rPr>
              <a:t>  </a:t>
            </a:r>
            <a:r>
              <a:rPr lang="ru-RU" sz="3200" dirty="0">
                <a:latin typeface="Times New Roman" pitchFamily="18" charset="0"/>
                <a:cs typeface="Times New Roman" pitchFamily="18" charset="0"/>
                <a:hlinkClick r:id="rId10" action="ppaction://hlinksldjump"/>
              </a:rPr>
              <a:t>40</a:t>
            </a:r>
            <a:r>
              <a:rPr lang="ru-RU" sz="3200" dirty="0">
                <a:latin typeface="Times New Roman" pitchFamily="18" charset="0"/>
                <a:cs typeface="Times New Roman" pitchFamily="18" charset="0"/>
              </a:rPr>
              <a:t>  </a:t>
            </a:r>
            <a:r>
              <a:rPr lang="ru-RU" sz="3200" dirty="0">
                <a:latin typeface="Times New Roman" pitchFamily="18" charset="0"/>
                <a:cs typeface="Times New Roman" pitchFamily="18" charset="0"/>
                <a:hlinkClick r:id="rId11" action="ppaction://hlinksldjump"/>
              </a:rPr>
              <a:t>50</a:t>
            </a:r>
            <a:r>
              <a:rPr lang="ru-RU" sz="3200" dirty="0">
                <a:latin typeface="Times New Roman" pitchFamily="18" charset="0"/>
                <a:cs typeface="Times New Roman" pitchFamily="18" charset="0"/>
              </a:rPr>
              <a:t> </a:t>
            </a:r>
          </a:p>
          <a:p>
            <a:pPr>
              <a:buNone/>
            </a:pPr>
            <a:endParaRPr lang="ru-RU" sz="2800" dirty="0">
              <a:latin typeface="Times New Roman" pitchFamily="18" charset="0"/>
              <a:cs typeface="Times New Roman" pitchFamily="18" charset="0"/>
            </a:endParaRPr>
          </a:p>
          <a:p>
            <a:pPr>
              <a:buNone/>
            </a:pPr>
            <a:r>
              <a:rPr lang="ru-RU" sz="2800" b="1" dirty="0">
                <a:solidFill>
                  <a:srgbClr val="002060"/>
                </a:solidFill>
                <a:latin typeface="Times New Roman" pitchFamily="18" charset="0"/>
                <a:cs typeface="Times New Roman" pitchFamily="18" charset="0"/>
              </a:rPr>
              <a:t>ЭКОЛОГИЯ </a:t>
            </a:r>
            <a:r>
              <a:rPr lang="ru-RU" sz="2800" dirty="0">
                <a:latin typeface="Times New Roman" pitchFamily="18" charset="0"/>
                <a:cs typeface="Times New Roman" pitchFamily="18" charset="0"/>
              </a:rPr>
              <a:t>                            </a:t>
            </a:r>
            <a:r>
              <a:rPr lang="ru-RU" sz="3200" dirty="0">
                <a:latin typeface="Times New Roman" pitchFamily="18" charset="0"/>
                <a:cs typeface="Times New Roman" pitchFamily="18" charset="0"/>
                <a:hlinkClick r:id="rId12" action="ppaction://hlinksldjump"/>
              </a:rPr>
              <a:t>10</a:t>
            </a:r>
            <a:r>
              <a:rPr lang="ru-RU" sz="3200" dirty="0">
                <a:latin typeface="Times New Roman" pitchFamily="18" charset="0"/>
                <a:cs typeface="Times New Roman" pitchFamily="18" charset="0"/>
              </a:rPr>
              <a:t>  </a:t>
            </a:r>
            <a:r>
              <a:rPr lang="ru-RU" sz="3200" dirty="0">
                <a:latin typeface="Times New Roman" pitchFamily="18" charset="0"/>
                <a:cs typeface="Times New Roman" pitchFamily="18" charset="0"/>
                <a:hlinkClick r:id="rId13" action="ppaction://hlinksldjump"/>
              </a:rPr>
              <a:t>20</a:t>
            </a:r>
            <a:r>
              <a:rPr lang="ru-RU" sz="3200" dirty="0">
                <a:latin typeface="Times New Roman" pitchFamily="18" charset="0"/>
                <a:cs typeface="Times New Roman" pitchFamily="18" charset="0"/>
              </a:rPr>
              <a:t>  </a:t>
            </a:r>
            <a:r>
              <a:rPr lang="ru-RU" sz="3200" dirty="0">
                <a:latin typeface="Times New Roman" pitchFamily="18" charset="0"/>
                <a:cs typeface="Times New Roman" pitchFamily="18" charset="0"/>
                <a:hlinkClick r:id="rId14" action="ppaction://hlinksldjump"/>
              </a:rPr>
              <a:t>30</a:t>
            </a:r>
            <a:r>
              <a:rPr lang="ru-RU" sz="3200" dirty="0">
                <a:latin typeface="Times New Roman" pitchFamily="18" charset="0"/>
                <a:cs typeface="Times New Roman" pitchFamily="18" charset="0"/>
              </a:rPr>
              <a:t>  </a:t>
            </a:r>
            <a:r>
              <a:rPr lang="ru-RU" sz="3200" dirty="0">
                <a:latin typeface="Times New Roman" pitchFamily="18" charset="0"/>
                <a:cs typeface="Times New Roman" pitchFamily="18" charset="0"/>
                <a:hlinkClick r:id="rId15" action="ppaction://hlinksldjump"/>
              </a:rPr>
              <a:t>40</a:t>
            </a:r>
            <a:r>
              <a:rPr lang="ru-RU" sz="3200" dirty="0">
                <a:latin typeface="Times New Roman" pitchFamily="18" charset="0"/>
                <a:cs typeface="Times New Roman" pitchFamily="18" charset="0"/>
              </a:rPr>
              <a:t>  </a:t>
            </a:r>
            <a:r>
              <a:rPr lang="ru-RU" sz="3200" dirty="0">
                <a:latin typeface="Times New Roman" pitchFamily="18" charset="0"/>
                <a:cs typeface="Times New Roman" pitchFamily="18" charset="0"/>
                <a:hlinkClick r:id="rId16" action="ppaction://hlinksldjump"/>
              </a:rPr>
              <a:t>50</a:t>
            </a:r>
            <a:r>
              <a:rPr lang="ru-RU" sz="3200" dirty="0">
                <a:latin typeface="Times New Roman" pitchFamily="18" charset="0"/>
                <a:cs typeface="Times New Roman" pitchFamily="18" charset="0"/>
              </a:rPr>
              <a:t> </a:t>
            </a:r>
          </a:p>
          <a:p>
            <a:pPr>
              <a:buNone/>
            </a:pPr>
            <a:endParaRPr lang="ru-RU" dirty="0"/>
          </a:p>
          <a:p>
            <a:pPr>
              <a:buNone/>
            </a:pPr>
            <a:endParaRPr lang="ru-RU" dirty="0"/>
          </a:p>
          <a:p>
            <a:endParaRPr lang="ru-RU" dirty="0"/>
          </a:p>
        </p:txBody>
      </p:sp>
      <p:sp>
        <p:nvSpPr>
          <p:cNvPr id="4" name="Заголовок 1"/>
          <p:cNvSpPr txBox="1">
            <a:spLocks/>
          </p:cNvSpPr>
          <p:nvPr/>
        </p:nvSpPr>
        <p:spPr>
          <a:xfrm>
            <a:off x="5410200" y="5715000"/>
            <a:ext cx="3200400" cy="762000"/>
          </a:xfrm>
          <a:prstGeom prst="rect">
            <a:avLst/>
          </a:prstGeom>
        </p:spPr>
        <p:txBody>
          <a:bodyPr vert="horz" lIns="0" rIns="0" bIns="0"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400" b="0" i="0" u="none" strike="noStrike" kern="1200" cap="none" spc="0" normalizeH="0" baseline="0" noProof="0" dirty="0">
                <a:ln>
                  <a:noFill/>
                </a:ln>
                <a:solidFill>
                  <a:srgbClr val="FF0000"/>
                </a:solidFill>
                <a:effectLst/>
                <a:uLnTx/>
                <a:uFillTx/>
                <a:latin typeface="Times New Roman" pitchFamily="18" charset="0"/>
                <a:ea typeface="+mj-ea"/>
                <a:cs typeface="Times New Roman" pitchFamily="18" charset="0"/>
                <a:hlinkClick r:id="rId17" action="ppaction://hlinksldjump"/>
              </a:rPr>
              <a:t>Супер - игра</a:t>
            </a:r>
            <a:endParaRPr kumimoji="0" lang="ru-RU" sz="2400" b="0" i="0" u="none" strike="noStrike" kern="120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85800"/>
            <a:ext cx="8229600" cy="1143000"/>
          </a:xfrm>
        </p:spPr>
        <p:txBody>
          <a:bodyPr>
            <a:normAutofit fontScale="90000"/>
          </a:bodyPr>
          <a:lstStyle/>
          <a:p>
            <a:pPr algn="ctr"/>
            <a:r>
              <a:rPr lang="ru-RU" sz="4800" dirty="0">
                <a:solidFill>
                  <a:srgbClr val="FF0000"/>
                </a:solidFill>
                <a:latin typeface="a_BodoniNovaBrk" pitchFamily="82" charset="-52"/>
              </a:rPr>
              <a:t>Категория Витамины. </a:t>
            </a:r>
            <a:br>
              <a:rPr lang="ru-RU" sz="4800" dirty="0">
                <a:solidFill>
                  <a:srgbClr val="FF0000"/>
                </a:solidFill>
                <a:latin typeface="a_BodoniNovaBrk" pitchFamily="82" charset="-52"/>
              </a:rPr>
            </a:br>
            <a:r>
              <a:rPr lang="ru-RU" sz="4800" dirty="0">
                <a:solidFill>
                  <a:srgbClr val="FF0000"/>
                </a:solidFill>
                <a:latin typeface="a_BodoniNovaBrk" pitchFamily="82" charset="-52"/>
              </a:rPr>
              <a:t>10 баллов</a:t>
            </a:r>
            <a:endParaRPr lang="ru-RU" dirty="0"/>
          </a:p>
        </p:txBody>
      </p:sp>
      <p:sp>
        <p:nvSpPr>
          <p:cNvPr id="3" name="Содержимое 2"/>
          <p:cNvSpPr>
            <a:spLocks noGrp="1"/>
          </p:cNvSpPr>
          <p:nvPr>
            <p:ph idx="1"/>
          </p:nvPr>
        </p:nvSpPr>
        <p:spPr/>
        <p:txBody>
          <a:bodyPr/>
          <a:lstStyle/>
          <a:p>
            <a:pPr>
              <a:buNone/>
            </a:pPr>
            <a:r>
              <a:rPr lang="ru-RU" dirty="0"/>
              <a:t>     </a:t>
            </a:r>
            <a:r>
              <a:rPr lang="ru-RU" sz="4000" dirty="0"/>
              <a:t>В каком продукте больше всего содержится витамин С? </a:t>
            </a:r>
            <a:r>
              <a:rPr lang="ru-RU" sz="4000" dirty="0">
                <a:hlinkClick r:id="rId2" action="ppaction://hlinksldjump"/>
              </a:rPr>
              <a:t>(ответ)</a:t>
            </a:r>
            <a:endParaRPr lang="ru-RU" sz="4000"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3400" y="457200"/>
            <a:ext cx="8229600" cy="1143000"/>
          </a:xfrm>
        </p:spPr>
        <p:txBody>
          <a:bodyPr/>
          <a:lstStyle/>
          <a:p>
            <a:pPr algn="ctr"/>
            <a:r>
              <a:rPr lang="ru-RU" dirty="0">
                <a:solidFill>
                  <a:srgbClr val="FF0000"/>
                </a:solidFill>
                <a:latin typeface="Times New Roman" pitchFamily="18" charset="0"/>
                <a:cs typeface="Times New Roman" pitchFamily="18" charset="0"/>
              </a:rPr>
              <a:t>Лук. </a:t>
            </a:r>
          </a:p>
        </p:txBody>
      </p:sp>
      <p:pic>
        <p:nvPicPr>
          <p:cNvPr id="4" name="Содержимое 3"/>
          <p:cNvPicPr>
            <a:picLocks noGrp="1"/>
          </p:cNvPicPr>
          <p:nvPr>
            <p:ph idx="1"/>
          </p:nvPr>
        </p:nvPicPr>
        <p:blipFill>
          <a:blip r:embed="rId2"/>
          <a:srcRect/>
          <a:stretch>
            <a:fillRect/>
          </a:stretch>
        </p:blipFill>
        <p:spPr bwMode="auto">
          <a:xfrm>
            <a:off x="533400" y="1752600"/>
            <a:ext cx="5615484" cy="4389437"/>
          </a:xfrm>
          <a:prstGeom prst="rect">
            <a:avLst/>
          </a:prstGeom>
          <a:noFill/>
          <a:ln w="9525">
            <a:noFill/>
            <a:miter lim="800000"/>
            <a:headEnd/>
            <a:tailEnd/>
          </a:ln>
        </p:spPr>
      </p:pic>
      <p:sp>
        <p:nvSpPr>
          <p:cNvPr id="5" name="Прямоугольник 4"/>
          <p:cNvSpPr/>
          <p:nvPr/>
        </p:nvSpPr>
        <p:spPr>
          <a:xfrm>
            <a:off x="6629400" y="4876800"/>
            <a:ext cx="2209800" cy="523220"/>
          </a:xfrm>
          <a:prstGeom prst="rect">
            <a:avLst/>
          </a:prstGeom>
        </p:spPr>
        <p:txBody>
          <a:bodyPr wrap="square">
            <a:spAutoFit/>
          </a:bodyPr>
          <a:lstStyle/>
          <a:p>
            <a:r>
              <a:rPr lang="ru-RU" sz="2800" dirty="0">
                <a:solidFill>
                  <a:srgbClr val="FF0000"/>
                </a:solidFill>
                <a:latin typeface="Times New Roman" pitchFamily="18" charset="0"/>
                <a:cs typeface="Times New Roman" pitchFamily="18" charset="0"/>
                <a:hlinkClick r:id="rId3" action="ppaction://hlinksldjump"/>
              </a:rPr>
              <a:t>Темы.</a:t>
            </a:r>
            <a:endParaRPr lang="ru-RU" sz="28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85800"/>
            <a:ext cx="8229600" cy="1143000"/>
          </a:xfrm>
        </p:spPr>
        <p:txBody>
          <a:bodyPr>
            <a:normAutofit fontScale="90000"/>
          </a:bodyPr>
          <a:lstStyle/>
          <a:p>
            <a:pPr algn="ctr"/>
            <a:r>
              <a:rPr lang="ru-RU" sz="5400" dirty="0">
                <a:solidFill>
                  <a:srgbClr val="FF0000"/>
                </a:solidFill>
                <a:latin typeface="a_BodoniNovaBrk" pitchFamily="82" charset="-52"/>
              </a:rPr>
              <a:t>Категория Витамины. </a:t>
            </a:r>
            <a:br>
              <a:rPr lang="ru-RU" sz="5400" dirty="0">
                <a:solidFill>
                  <a:srgbClr val="FF0000"/>
                </a:solidFill>
                <a:latin typeface="a_BodoniNovaBrk" pitchFamily="82" charset="-52"/>
              </a:rPr>
            </a:br>
            <a:r>
              <a:rPr lang="ru-RU" sz="5400" dirty="0">
                <a:solidFill>
                  <a:srgbClr val="FF0000"/>
                </a:solidFill>
                <a:latin typeface="a_BodoniNovaBrk" pitchFamily="82" charset="-52"/>
              </a:rPr>
              <a:t>20 баллов</a:t>
            </a:r>
            <a:endParaRPr lang="ru-RU" dirty="0"/>
          </a:p>
        </p:txBody>
      </p:sp>
      <p:sp>
        <p:nvSpPr>
          <p:cNvPr id="3" name="Содержимое 2"/>
          <p:cNvSpPr>
            <a:spLocks noGrp="1"/>
          </p:cNvSpPr>
          <p:nvPr>
            <p:ph idx="1"/>
          </p:nvPr>
        </p:nvSpPr>
        <p:spPr/>
        <p:txBody>
          <a:bodyPr>
            <a:normAutofit/>
          </a:bodyPr>
          <a:lstStyle/>
          <a:p>
            <a:pPr>
              <a:buNone/>
            </a:pPr>
            <a:r>
              <a:rPr lang="ru-RU" sz="3200" dirty="0">
                <a:latin typeface="Times New Roman" pitchFamily="18" charset="0"/>
                <a:cs typeface="Times New Roman" pitchFamily="18" charset="0"/>
              </a:rPr>
              <a:t>    Какой продукт – идеальный поставщик витамина Е?</a:t>
            </a:r>
          </a:p>
          <a:p>
            <a:r>
              <a:rPr lang="ru-RU" sz="3200" dirty="0">
                <a:latin typeface="Times New Roman" pitchFamily="18" charset="0"/>
                <a:cs typeface="Times New Roman" pitchFamily="18" charset="0"/>
              </a:rPr>
              <a:t>Цельнозерновой хлеб</a:t>
            </a:r>
          </a:p>
          <a:p>
            <a:r>
              <a:rPr lang="ru-RU" sz="3200" dirty="0">
                <a:latin typeface="Times New Roman" pitchFamily="18" charset="0"/>
                <a:cs typeface="Times New Roman" pitchFamily="18" charset="0"/>
              </a:rPr>
              <a:t> Оливковое масло</a:t>
            </a:r>
          </a:p>
          <a:p>
            <a:r>
              <a:rPr lang="ru-RU" sz="3200" dirty="0">
                <a:latin typeface="Times New Roman" pitchFamily="18" charset="0"/>
                <a:cs typeface="Times New Roman" pitchFamily="18" charset="0"/>
              </a:rPr>
              <a:t> Брокколи</a:t>
            </a:r>
          </a:p>
          <a:p>
            <a:r>
              <a:rPr lang="ru-RU" sz="3200" dirty="0">
                <a:latin typeface="Times New Roman" pitchFamily="18" charset="0"/>
                <a:cs typeface="Times New Roman" pitchFamily="18" charset="0"/>
              </a:rPr>
              <a:t> Миндальный орех  </a:t>
            </a:r>
            <a:r>
              <a:rPr lang="ru-RU" sz="3200" dirty="0">
                <a:latin typeface="Times New Roman" pitchFamily="18" charset="0"/>
                <a:cs typeface="Times New Roman" pitchFamily="18" charset="0"/>
                <a:hlinkClick r:id="rId2" action="ppaction://hlinksldjump"/>
              </a:rPr>
              <a:t>(ответ)</a:t>
            </a:r>
            <a:endParaRPr lang="ru-RU" sz="3200" dirty="0">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33400"/>
            <a:ext cx="8229600" cy="5181600"/>
          </a:xfrm>
        </p:spPr>
        <p:txBody>
          <a:bodyPr>
            <a:normAutofit/>
          </a:bodyPr>
          <a:lstStyle/>
          <a:p>
            <a:pPr algn="ctr">
              <a:buNone/>
            </a:pPr>
            <a:r>
              <a:rPr lang="ru-RU" sz="4300" b="1" dirty="0">
                <a:solidFill>
                  <a:srgbClr val="002060"/>
                </a:solidFill>
                <a:latin typeface="Times New Roman" pitchFamily="18" charset="0"/>
                <a:cs typeface="Times New Roman" pitchFamily="18" charset="0"/>
              </a:rPr>
              <a:t>1 ТУР</a:t>
            </a:r>
          </a:p>
          <a:p>
            <a:pPr>
              <a:buNone/>
            </a:pPr>
            <a:r>
              <a:rPr lang="ru-RU" sz="3200" b="1" dirty="0">
                <a:solidFill>
                  <a:srgbClr val="002060"/>
                </a:solidFill>
                <a:latin typeface="Times New Roman" pitchFamily="18" charset="0"/>
                <a:cs typeface="Times New Roman" pitchFamily="18" charset="0"/>
              </a:rPr>
              <a:t>СПОРТ</a:t>
            </a:r>
            <a:r>
              <a:rPr lang="ru-RU" sz="3200" b="1" dirty="0">
                <a:latin typeface="Times New Roman" pitchFamily="18" charset="0"/>
                <a:cs typeface="Times New Roman" pitchFamily="18" charset="0"/>
              </a:rPr>
              <a:t> </a:t>
            </a:r>
            <a:r>
              <a:rPr lang="ru-RU" sz="3200" dirty="0">
                <a:latin typeface="Times New Roman" pitchFamily="18" charset="0"/>
                <a:cs typeface="Times New Roman" pitchFamily="18" charset="0"/>
              </a:rPr>
              <a:t>                             </a:t>
            </a:r>
            <a:r>
              <a:rPr lang="ru-RU" sz="3200" dirty="0">
                <a:latin typeface="Times New Roman" pitchFamily="18" charset="0"/>
                <a:cs typeface="Times New Roman" pitchFamily="18" charset="0"/>
                <a:hlinkClick r:id="rId2" action="ppaction://hlinksldjump"/>
              </a:rPr>
              <a:t>10</a:t>
            </a:r>
            <a:r>
              <a:rPr lang="ru-RU" sz="3200" dirty="0">
                <a:latin typeface="Times New Roman" pitchFamily="18" charset="0"/>
                <a:cs typeface="Times New Roman" pitchFamily="18" charset="0"/>
              </a:rPr>
              <a:t>  </a:t>
            </a:r>
            <a:r>
              <a:rPr lang="ru-RU" sz="3200" dirty="0">
                <a:latin typeface="Times New Roman" pitchFamily="18" charset="0"/>
                <a:cs typeface="Times New Roman" pitchFamily="18" charset="0"/>
                <a:hlinkClick r:id="rId3" action="ppaction://hlinksldjump"/>
              </a:rPr>
              <a:t>20</a:t>
            </a:r>
            <a:r>
              <a:rPr lang="ru-RU" sz="3200" dirty="0">
                <a:latin typeface="Times New Roman" pitchFamily="18" charset="0"/>
                <a:cs typeface="Times New Roman" pitchFamily="18" charset="0"/>
              </a:rPr>
              <a:t>  </a:t>
            </a:r>
            <a:r>
              <a:rPr lang="ru-RU" sz="3200" dirty="0">
                <a:latin typeface="Times New Roman" pitchFamily="18" charset="0"/>
                <a:cs typeface="Times New Roman" pitchFamily="18" charset="0"/>
                <a:hlinkClick r:id="rId4" action="ppaction://hlinksldjump"/>
              </a:rPr>
              <a:t>30</a:t>
            </a:r>
            <a:r>
              <a:rPr lang="ru-RU" sz="3200" dirty="0">
                <a:latin typeface="Times New Roman" pitchFamily="18" charset="0"/>
                <a:cs typeface="Times New Roman" pitchFamily="18" charset="0"/>
              </a:rPr>
              <a:t>  </a:t>
            </a:r>
            <a:r>
              <a:rPr lang="ru-RU" sz="3200" dirty="0">
                <a:latin typeface="Times New Roman" pitchFamily="18" charset="0"/>
                <a:cs typeface="Times New Roman" pitchFamily="18" charset="0"/>
                <a:hlinkClick r:id="rId5" action="ppaction://hlinksldjump"/>
              </a:rPr>
              <a:t>40</a:t>
            </a:r>
            <a:r>
              <a:rPr lang="ru-RU" sz="3200" dirty="0">
                <a:latin typeface="Times New Roman" pitchFamily="18" charset="0"/>
                <a:cs typeface="Times New Roman" pitchFamily="18" charset="0"/>
              </a:rPr>
              <a:t>  </a:t>
            </a:r>
            <a:r>
              <a:rPr lang="ru-RU" sz="3200" dirty="0">
                <a:latin typeface="Times New Roman" pitchFamily="18" charset="0"/>
                <a:cs typeface="Times New Roman" pitchFamily="18" charset="0"/>
                <a:hlinkClick r:id="rId6" action="ppaction://hlinksldjump"/>
              </a:rPr>
              <a:t>50</a:t>
            </a:r>
            <a:r>
              <a:rPr lang="ru-RU" sz="3200" dirty="0">
                <a:latin typeface="Times New Roman" pitchFamily="18" charset="0"/>
                <a:cs typeface="Times New Roman" pitchFamily="18" charset="0"/>
              </a:rPr>
              <a:t>      </a:t>
            </a:r>
          </a:p>
          <a:p>
            <a:pPr>
              <a:buNone/>
            </a:pPr>
            <a:endParaRPr lang="ru-RU" sz="3200" dirty="0">
              <a:latin typeface="Times New Roman" pitchFamily="18" charset="0"/>
              <a:cs typeface="Times New Roman" pitchFamily="18" charset="0"/>
            </a:endParaRPr>
          </a:p>
          <a:p>
            <a:pPr>
              <a:buNone/>
            </a:pPr>
            <a:r>
              <a:rPr lang="ru-RU" sz="3200" b="1" dirty="0">
                <a:solidFill>
                  <a:srgbClr val="002060"/>
                </a:solidFill>
                <a:latin typeface="Times New Roman" pitchFamily="18" charset="0"/>
                <a:cs typeface="Times New Roman" pitchFamily="18" charset="0"/>
              </a:rPr>
              <a:t>ПИТАНИЕ</a:t>
            </a:r>
            <a:r>
              <a:rPr lang="ru-RU" sz="3200" dirty="0">
                <a:latin typeface="Times New Roman" pitchFamily="18" charset="0"/>
                <a:cs typeface="Times New Roman" pitchFamily="18" charset="0"/>
              </a:rPr>
              <a:t>                        </a:t>
            </a:r>
            <a:r>
              <a:rPr lang="ru-RU" sz="3200" dirty="0">
                <a:latin typeface="Times New Roman" pitchFamily="18" charset="0"/>
                <a:cs typeface="Times New Roman" pitchFamily="18" charset="0"/>
                <a:hlinkClick r:id="rId7" action="ppaction://hlinksldjump"/>
              </a:rPr>
              <a:t>10</a:t>
            </a:r>
            <a:r>
              <a:rPr lang="ru-RU" sz="3200" dirty="0">
                <a:latin typeface="Times New Roman" pitchFamily="18" charset="0"/>
                <a:cs typeface="Times New Roman" pitchFamily="18" charset="0"/>
              </a:rPr>
              <a:t>  </a:t>
            </a:r>
            <a:r>
              <a:rPr lang="ru-RU" sz="3200" dirty="0">
                <a:latin typeface="Times New Roman" pitchFamily="18" charset="0"/>
                <a:cs typeface="Times New Roman" pitchFamily="18" charset="0"/>
                <a:hlinkClick r:id="rId8" action="ppaction://hlinksldjump"/>
              </a:rPr>
              <a:t>20</a:t>
            </a:r>
            <a:r>
              <a:rPr lang="ru-RU" sz="3200" dirty="0">
                <a:latin typeface="Times New Roman" pitchFamily="18" charset="0"/>
                <a:cs typeface="Times New Roman" pitchFamily="18" charset="0"/>
              </a:rPr>
              <a:t>  </a:t>
            </a:r>
            <a:r>
              <a:rPr lang="ru-RU" sz="3200" dirty="0">
                <a:latin typeface="Times New Roman" pitchFamily="18" charset="0"/>
                <a:cs typeface="Times New Roman" pitchFamily="18" charset="0"/>
                <a:hlinkClick r:id="rId9" action="ppaction://hlinksldjump"/>
              </a:rPr>
              <a:t>30</a:t>
            </a:r>
            <a:r>
              <a:rPr lang="ru-RU" sz="3200" dirty="0">
                <a:latin typeface="Times New Roman" pitchFamily="18" charset="0"/>
                <a:cs typeface="Times New Roman" pitchFamily="18" charset="0"/>
              </a:rPr>
              <a:t>  </a:t>
            </a:r>
            <a:r>
              <a:rPr lang="ru-RU" sz="3200" dirty="0">
                <a:latin typeface="Times New Roman" pitchFamily="18" charset="0"/>
                <a:cs typeface="Times New Roman" pitchFamily="18" charset="0"/>
                <a:hlinkClick r:id="rId10" action="ppaction://hlinksldjump"/>
              </a:rPr>
              <a:t>40</a:t>
            </a:r>
            <a:r>
              <a:rPr lang="ru-RU" sz="3200" dirty="0">
                <a:latin typeface="Times New Roman" pitchFamily="18" charset="0"/>
                <a:cs typeface="Times New Roman" pitchFamily="18" charset="0"/>
              </a:rPr>
              <a:t>  </a:t>
            </a:r>
            <a:r>
              <a:rPr lang="ru-RU" sz="3200" dirty="0">
                <a:latin typeface="Times New Roman" pitchFamily="18" charset="0"/>
                <a:cs typeface="Times New Roman" pitchFamily="18" charset="0"/>
                <a:hlinkClick r:id="rId11" action="ppaction://hlinksldjump"/>
              </a:rPr>
              <a:t>50</a:t>
            </a:r>
            <a:r>
              <a:rPr lang="ru-RU" sz="3200" dirty="0">
                <a:latin typeface="Times New Roman" pitchFamily="18" charset="0"/>
                <a:cs typeface="Times New Roman" pitchFamily="18" charset="0"/>
              </a:rPr>
              <a:t> </a:t>
            </a:r>
          </a:p>
          <a:p>
            <a:pPr>
              <a:buNone/>
            </a:pPr>
            <a:endParaRPr lang="ru-RU" sz="3200" dirty="0">
              <a:latin typeface="Times New Roman" pitchFamily="18" charset="0"/>
              <a:cs typeface="Times New Roman" pitchFamily="18" charset="0"/>
            </a:endParaRPr>
          </a:p>
          <a:p>
            <a:pPr>
              <a:buNone/>
            </a:pPr>
            <a:r>
              <a:rPr lang="ru-RU" sz="3200" b="1" dirty="0">
                <a:solidFill>
                  <a:srgbClr val="002060"/>
                </a:solidFill>
                <a:latin typeface="Times New Roman" pitchFamily="18" charset="0"/>
                <a:cs typeface="Times New Roman" pitchFamily="18" charset="0"/>
              </a:rPr>
              <a:t>ПАВ </a:t>
            </a:r>
            <a:r>
              <a:rPr lang="ru-RU" sz="3200" dirty="0">
                <a:latin typeface="Times New Roman" pitchFamily="18" charset="0"/>
                <a:cs typeface="Times New Roman" pitchFamily="18" charset="0"/>
              </a:rPr>
              <a:t>                                   </a:t>
            </a:r>
            <a:r>
              <a:rPr lang="ru-RU" sz="3200" dirty="0">
                <a:latin typeface="Times New Roman" pitchFamily="18" charset="0"/>
                <a:cs typeface="Times New Roman" pitchFamily="18" charset="0"/>
                <a:hlinkClick r:id="rId12" action="ppaction://hlinksldjump"/>
              </a:rPr>
              <a:t>10</a:t>
            </a:r>
            <a:r>
              <a:rPr lang="ru-RU" sz="3200" dirty="0">
                <a:latin typeface="Times New Roman" pitchFamily="18" charset="0"/>
                <a:cs typeface="Times New Roman" pitchFamily="18" charset="0"/>
              </a:rPr>
              <a:t>  </a:t>
            </a:r>
            <a:r>
              <a:rPr lang="ru-RU" sz="3200" dirty="0">
                <a:latin typeface="Times New Roman" pitchFamily="18" charset="0"/>
                <a:cs typeface="Times New Roman" pitchFamily="18" charset="0"/>
                <a:hlinkClick r:id="rId13" action="ppaction://hlinksldjump"/>
              </a:rPr>
              <a:t>20</a:t>
            </a:r>
            <a:r>
              <a:rPr lang="ru-RU" sz="3200" dirty="0">
                <a:latin typeface="Times New Roman" pitchFamily="18" charset="0"/>
                <a:cs typeface="Times New Roman" pitchFamily="18" charset="0"/>
              </a:rPr>
              <a:t>  </a:t>
            </a:r>
            <a:r>
              <a:rPr lang="ru-RU" sz="3200" dirty="0">
                <a:latin typeface="Times New Roman" pitchFamily="18" charset="0"/>
                <a:cs typeface="Times New Roman" pitchFamily="18" charset="0"/>
                <a:hlinkClick r:id="rId14" action="ppaction://hlinksldjump"/>
              </a:rPr>
              <a:t>30</a:t>
            </a:r>
            <a:r>
              <a:rPr lang="ru-RU" sz="3200" dirty="0">
                <a:latin typeface="Times New Roman" pitchFamily="18" charset="0"/>
                <a:cs typeface="Times New Roman" pitchFamily="18" charset="0"/>
              </a:rPr>
              <a:t>  </a:t>
            </a:r>
            <a:r>
              <a:rPr lang="ru-RU" sz="3200" dirty="0">
                <a:latin typeface="Times New Roman" pitchFamily="18" charset="0"/>
                <a:cs typeface="Times New Roman" pitchFamily="18" charset="0"/>
                <a:hlinkClick r:id="rId15" action="ppaction://hlinksldjump"/>
              </a:rPr>
              <a:t>40</a:t>
            </a:r>
            <a:r>
              <a:rPr lang="ru-RU" sz="3200" dirty="0">
                <a:latin typeface="Times New Roman" pitchFamily="18" charset="0"/>
                <a:cs typeface="Times New Roman" pitchFamily="18" charset="0"/>
              </a:rPr>
              <a:t>  </a:t>
            </a:r>
            <a:r>
              <a:rPr lang="ru-RU" sz="3200" dirty="0">
                <a:latin typeface="Times New Roman" pitchFamily="18" charset="0"/>
                <a:cs typeface="Times New Roman" pitchFamily="18" charset="0"/>
                <a:hlinkClick r:id="rId16" action="ppaction://hlinksldjump"/>
              </a:rPr>
              <a:t>50</a:t>
            </a:r>
            <a:r>
              <a:rPr lang="ru-RU" sz="3200" dirty="0">
                <a:latin typeface="Times New Roman" pitchFamily="18" charset="0"/>
                <a:cs typeface="Times New Roman" pitchFamily="18" charset="0"/>
              </a:rPr>
              <a:t> </a:t>
            </a:r>
          </a:p>
          <a:p>
            <a:pPr>
              <a:buNone/>
            </a:pPr>
            <a:endParaRPr lang="ru-RU" sz="3200" dirty="0">
              <a:latin typeface="Times New Roman" pitchFamily="18" charset="0"/>
              <a:cs typeface="Times New Roman" pitchFamily="18" charset="0"/>
            </a:endParaRPr>
          </a:p>
          <a:p>
            <a:pPr>
              <a:buNone/>
            </a:pPr>
            <a:r>
              <a:rPr lang="ru-RU" sz="3200" b="1" dirty="0">
                <a:solidFill>
                  <a:srgbClr val="002060"/>
                </a:solidFill>
                <a:latin typeface="Times New Roman" pitchFamily="18" charset="0"/>
                <a:cs typeface="Times New Roman" pitchFamily="18" charset="0"/>
              </a:rPr>
              <a:t>ЛИЧНАЯ ГИГИЕНА    </a:t>
            </a:r>
            <a:r>
              <a:rPr lang="ru-RU" sz="3200" dirty="0">
                <a:latin typeface="Times New Roman" pitchFamily="18" charset="0"/>
                <a:cs typeface="Times New Roman" pitchFamily="18" charset="0"/>
                <a:hlinkClick r:id="rId17" action="ppaction://hlinksldjump"/>
              </a:rPr>
              <a:t>10</a:t>
            </a:r>
            <a:r>
              <a:rPr lang="ru-RU" sz="3200" dirty="0">
                <a:latin typeface="Times New Roman" pitchFamily="18" charset="0"/>
                <a:cs typeface="Times New Roman" pitchFamily="18" charset="0"/>
              </a:rPr>
              <a:t>  </a:t>
            </a:r>
            <a:r>
              <a:rPr lang="ru-RU" sz="3200" dirty="0">
                <a:latin typeface="Times New Roman" pitchFamily="18" charset="0"/>
                <a:cs typeface="Times New Roman" pitchFamily="18" charset="0"/>
                <a:hlinkClick r:id="rId18" action="ppaction://hlinksldjump"/>
              </a:rPr>
              <a:t>20</a:t>
            </a:r>
            <a:r>
              <a:rPr lang="ru-RU" sz="3200" dirty="0">
                <a:latin typeface="Times New Roman" pitchFamily="18" charset="0"/>
                <a:cs typeface="Times New Roman" pitchFamily="18" charset="0"/>
              </a:rPr>
              <a:t>  </a:t>
            </a:r>
            <a:r>
              <a:rPr lang="ru-RU" sz="3200" dirty="0">
                <a:latin typeface="Times New Roman" pitchFamily="18" charset="0"/>
                <a:cs typeface="Times New Roman" pitchFamily="18" charset="0"/>
                <a:hlinkClick r:id="rId19" action="ppaction://hlinksldjump"/>
              </a:rPr>
              <a:t>30</a:t>
            </a:r>
            <a:r>
              <a:rPr lang="ru-RU" sz="3200" dirty="0">
                <a:latin typeface="Times New Roman" pitchFamily="18" charset="0"/>
                <a:cs typeface="Times New Roman" pitchFamily="18" charset="0"/>
              </a:rPr>
              <a:t>  </a:t>
            </a:r>
            <a:r>
              <a:rPr lang="ru-RU" sz="3200" dirty="0">
                <a:latin typeface="Times New Roman" pitchFamily="18" charset="0"/>
                <a:cs typeface="Times New Roman" pitchFamily="18" charset="0"/>
                <a:hlinkClick r:id="rId20" action="ppaction://hlinksldjump"/>
              </a:rPr>
              <a:t>40</a:t>
            </a:r>
            <a:r>
              <a:rPr lang="ru-RU" sz="3200" dirty="0">
                <a:latin typeface="Times New Roman" pitchFamily="18" charset="0"/>
                <a:cs typeface="Times New Roman" pitchFamily="18" charset="0"/>
              </a:rPr>
              <a:t>  </a:t>
            </a:r>
            <a:r>
              <a:rPr lang="ru-RU" sz="3200" dirty="0">
                <a:latin typeface="Times New Roman" pitchFamily="18" charset="0"/>
                <a:cs typeface="Times New Roman" pitchFamily="18" charset="0"/>
                <a:hlinkClick r:id="rId21" action="ppaction://hlinksldjump"/>
              </a:rPr>
              <a:t>50</a:t>
            </a:r>
            <a:endParaRPr lang="ru-RU" sz="3200" dirty="0">
              <a:latin typeface="Times New Roman" pitchFamily="18" charset="0"/>
              <a:cs typeface="Times New Roman" pitchFamily="18" charset="0"/>
            </a:endParaRPr>
          </a:p>
        </p:txBody>
      </p:sp>
      <p:sp>
        <p:nvSpPr>
          <p:cNvPr id="4" name="Заголовок 1"/>
          <p:cNvSpPr>
            <a:spLocks noGrp="1"/>
          </p:cNvSpPr>
          <p:nvPr>
            <p:ph type="title"/>
          </p:nvPr>
        </p:nvSpPr>
        <p:spPr>
          <a:xfrm>
            <a:off x="5486400" y="5715000"/>
            <a:ext cx="3276600" cy="838200"/>
          </a:xfrm>
        </p:spPr>
        <p:txBody>
          <a:bodyPr>
            <a:normAutofit/>
          </a:bodyPr>
          <a:lstStyle/>
          <a:p>
            <a:r>
              <a:rPr lang="ru-RU" sz="2800" dirty="0">
                <a:solidFill>
                  <a:srgbClr val="FF0000"/>
                </a:solidFill>
                <a:effectLst/>
                <a:latin typeface="Times New Roman" pitchFamily="18" charset="0"/>
                <a:cs typeface="Times New Roman" pitchFamily="18" charset="0"/>
              </a:rPr>
              <a:t>        </a:t>
            </a:r>
            <a:r>
              <a:rPr lang="ru-RU" sz="2800" dirty="0">
                <a:solidFill>
                  <a:srgbClr val="FF0000"/>
                </a:solidFill>
                <a:effectLst/>
                <a:latin typeface="Times New Roman" pitchFamily="18" charset="0"/>
                <a:cs typeface="Times New Roman" pitchFamily="18" charset="0"/>
                <a:hlinkClick r:id="rId22" action="ppaction://hlinksldjump"/>
              </a:rPr>
              <a:t>2 ТУР</a:t>
            </a:r>
            <a:endParaRPr lang="ru-RU" sz="2800" dirty="0">
              <a:solidFill>
                <a:srgbClr val="FF0000"/>
              </a:solidFill>
              <a:effectLst/>
              <a:latin typeface="Times New Roman" pitchFamily="18" charset="0"/>
              <a:cs typeface="Times New Roman" pitchFamily="18"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a:solidFill>
                  <a:srgbClr val="FF0000"/>
                </a:solidFill>
                <a:latin typeface="Times New Roman" pitchFamily="18" charset="0"/>
                <a:cs typeface="Times New Roman" pitchFamily="18" charset="0"/>
              </a:rPr>
              <a:t> Миндальный орех.</a:t>
            </a:r>
          </a:p>
        </p:txBody>
      </p:sp>
      <p:pic>
        <p:nvPicPr>
          <p:cNvPr id="4098" name="Picture 2"/>
          <p:cNvPicPr>
            <a:picLocks noGrp="1" noChangeAspect="1" noChangeArrowheads="1"/>
          </p:cNvPicPr>
          <p:nvPr>
            <p:ph idx="1"/>
          </p:nvPr>
        </p:nvPicPr>
        <p:blipFill>
          <a:blip r:embed="rId2"/>
          <a:srcRect/>
          <a:stretch>
            <a:fillRect/>
          </a:stretch>
        </p:blipFill>
        <p:spPr bwMode="auto">
          <a:xfrm>
            <a:off x="0" y="2133600"/>
            <a:ext cx="7162800" cy="4297680"/>
          </a:xfrm>
          <a:prstGeom prst="rect">
            <a:avLst/>
          </a:prstGeom>
          <a:noFill/>
          <a:ln w="9525">
            <a:noFill/>
            <a:miter lim="800000"/>
            <a:headEnd/>
            <a:tailEnd/>
          </a:ln>
          <a:effectLst/>
        </p:spPr>
      </p:pic>
      <p:sp>
        <p:nvSpPr>
          <p:cNvPr id="5" name="Заголовок 1"/>
          <p:cNvSpPr txBox="1">
            <a:spLocks/>
          </p:cNvSpPr>
          <p:nvPr/>
        </p:nvSpPr>
        <p:spPr>
          <a:xfrm>
            <a:off x="7620000" y="4495800"/>
            <a:ext cx="1295400" cy="1143000"/>
          </a:xfrm>
          <a:prstGeom prst="rect">
            <a:avLst/>
          </a:prstGeom>
        </p:spPr>
        <p:txBody>
          <a:bodyPr vert="horz" lIns="0" rIns="0" bIns="0" anchor="b">
            <a:normAutofit fontScale="92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5000" b="0" i="0" u="none" strike="noStrike" kern="1200" cap="none" spc="0" normalizeH="0" baseline="0" noProof="0" dirty="0">
                <a:ln>
                  <a:noFill/>
                </a:ln>
                <a:solidFill>
                  <a:srgbClr val="FF0000"/>
                </a:solidFill>
                <a:effectLst/>
                <a:uLnTx/>
                <a:uFillTx/>
                <a:latin typeface="Times New Roman" pitchFamily="18" charset="0"/>
                <a:ea typeface="+mj-ea"/>
                <a:cs typeface="Times New Roman" pitchFamily="18" charset="0"/>
              </a:rPr>
              <a:t> </a:t>
            </a:r>
            <a:r>
              <a:rPr kumimoji="0" lang="ru-RU" sz="3500" b="0" i="0" u="none" strike="noStrike" kern="1200" cap="none" spc="0" normalizeH="0" baseline="0" noProof="0" dirty="0">
                <a:ln>
                  <a:noFill/>
                </a:ln>
                <a:solidFill>
                  <a:srgbClr val="FF0000"/>
                </a:solidFill>
                <a:effectLst/>
                <a:uLnTx/>
                <a:uFillTx/>
                <a:latin typeface="Times New Roman" pitchFamily="18" charset="0"/>
                <a:ea typeface="+mj-ea"/>
                <a:cs typeface="Times New Roman" pitchFamily="18" charset="0"/>
                <a:hlinkClick r:id="rId3" action="ppaction://hlinksldjump"/>
              </a:rPr>
              <a:t>Темы.</a:t>
            </a:r>
            <a:endParaRPr kumimoji="0" lang="ru-RU" sz="3500" b="0" i="0" u="none" strike="noStrike" kern="120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a:bodyPr>
          <a:lstStyle/>
          <a:p>
            <a:pPr>
              <a:buNone/>
            </a:pPr>
            <a:r>
              <a:rPr lang="ru-RU" sz="3200" dirty="0">
                <a:latin typeface="Times New Roman" pitchFamily="18" charset="0"/>
                <a:cs typeface="Times New Roman" pitchFamily="18" charset="0"/>
              </a:rPr>
              <a:t>      Основные источники витамина А:</a:t>
            </a:r>
          </a:p>
          <a:p>
            <a:r>
              <a:rPr lang="ru-RU" sz="3200" dirty="0">
                <a:latin typeface="Times New Roman" pitchFamily="18" charset="0"/>
                <a:cs typeface="Times New Roman" pitchFamily="18" charset="0"/>
              </a:rPr>
              <a:t>Молоко, яйца, масло, сыр, сливки, печень;</a:t>
            </a:r>
          </a:p>
          <a:p>
            <a:r>
              <a:rPr lang="ru-RU" sz="3200" dirty="0">
                <a:latin typeface="Times New Roman" pitchFamily="18" charset="0"/>
                <a:cs typeface="Times New Roman" pitchFamily="18" charset="0"/>
              </a:rPr>
              <a:t> Сахар, мед;</a:t>
            </a:r>
          </a:p>
          <a:p>
            <a:r>
              <a:rPr lang="ru-RU" sz="3200" dirty="0">
                <a:latin typeface="Times New Roman" pitchFamily="18" charset="0"/>
                <a:cs typeface="Times New Roman" pitchFamily="18" charset="0"/>
              </a:rPr>
              <a:t> Капуста, абрикосы, морковь, картофель, шпинат, черная и красная смородина;</a:t>
            </a:r>
          </a:p>
          <a:p>
            <a:r>
              <a:rPr lang="ru-RU" sz="3200" dirty="0">
                <a:latin typeface="Times New Roman" pitchFamily="18" charset="0"/>
                <a:cs typeface="Times New Roman" pitchFamily="18" charset="0"/>
              </a:rPr>
              <a:t> Все вышеперечисленные продукты – источники витаминов А и С. </a:t>
            </a:r>
            <a:r>
              <a:rPr lang="ru-RU" sz="3200" dirty="0">
                <a:latin typeface="Times New Roman" pitchFamily="18" charset="0"/>
                <a:cs typeface="Times New Roman" pitchFamily="18" charset="0"/>
                <a:hlinkClick r:id="rId2" action="ppaction://hlinksldjump"/>
              </a:rPr>
              <a:t>(ответ)</a:t>
            </a:r>
            <a:endParaRPr lang="ru-RU" sz="3200" dirty="0">
              <a:latin typeface="Times New Roman" pitchFamily="18" charset="0"/>
              <a:cs typeface="Times New Roman" pitchFamily="18" charset="0"/>
            </a:endParaRPr>
          </a:p>
        </p:txBody>
      </p:sp>
      <p:sp>
        <p:nvSpPr>
          <p:cNvPr id="4" name="Заголовок 1"/>
          <p:cNvSpPr>
            <a:spLocks noGrp="1"/>
          </p:cNvSpPr>
          <p:nvPr>
            <p:ph type="title"/>
          </p:nvPr>
        </p:nvSpPr>
        <p:spPr/>
        <p:txBody>
          <a:bodyPr>
            <a:normAutofit fontScale="90000"/>
          </a:bodyPr>
          <a:lstStyle/>
          <a:p>
            <a:pPr algn="ctr"/>
            <a:r>
              <a:rPr lang="ru-RU" dirty="0">
                <a:solidFill>
                  <a:srgbClr val="FF0000"/>
                </a:solidFill>
                <a:latin typeface="Times New Roman" pitchFamily="18" charset="0"/>
                <a:cs typeface="Times New Roman" pitchFamily="18" charset="0"/>
              </a:rPr>
              <a:t> </a:t>
            </a:r>
            <a:r>
              <a:rPr lang="ru-RU" sz="4800" dirty="0">
                <a:solidFill>
                  <a:srgbClr val="FF0000"/>
                </a:solidFill>
                <a:latin typeface="a_BodoniNovaBrk" pitchFamily="82" charset="-52"/>
              </a:rPr>
              <a:t>Категория Витамины. </a:t>
            </a:r>
            <a:br>
              <a:rPr lang="ru-RU" sz="4800" dirty="0">
                <a:solidFill>
                  <a:srgbClr val="FF0000"/>
                </a:solidFill>
                <a:latin typeface="a_BodoniNovaBrk" pitchFamily="82" charset="-52"/>
              </a:rPr>
            </a:br>
            <a:r>
              <a:rPr lang="ru-RU" sz="4800" dirty="0">
                <a:solidFill>
                  <a:srgbClr val="FF0000"/>
                </a:solidFill>
                <a:latin typeface="a_BodoniNovaBrk" pitchFamily="82" charset="-52"/>
              </a:rPr>
              <a:t>30 баллов</a:t>
            </a:r>
            <a:endParaRPr lang="ru-RU" dirty="0">
              <a:solidFill>
                <a:srgbClr val="FF0000"/>
              </a:solidFill>
              <a:latin typeface="Times New Roman" pitchFamily="18" charset="0"/>
              <a:cs typeface="Times New Roman" pitchFamily="18"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3400" y="1447800"/>
            <a:ext cx="8229600" cy="932688"/>
          </a:xfrm>
        </p:spPr>
        <p:txBody>
          <a:bodyPr>
            <a:normAutofit fontScale="90000"/>
          </a:bodyPr>
          <a:lstStyle/>
          <a:p>
            <a:pPr algn="ctr"/>
            <a:r>
              <a:rPr lang="ru-RU" sz="5600" dirty="0">
                <a:solidFill>
                  <a:srgbClr val="FF0000"/>
                </a:solidFill>
                <a:latin typeface="Times New Roman" pitchFamily="18" charset="0"/>
                <a:cs typeface="Times New Roman" pitchFamily="18" charset="0"/>
              </a:rPr>
              <a:t>Молоко, яйца, масло, сыр, сливки, печень </a:t>
            </a:r>
            <a:br>
              <a:rPr lang="ru-RU" dirty="0"/>
            </a:br>
            <a:endParaRPr lang="ru-RU" dirty="0"/>
          </a:p>
        </p:txBody>
      </p:sp>
      <p:pic>
        <p:nvPicPr>
          <p:cNvPr id="5122" name="Picture 2"/>
          <p:cNvPicPr>
            <a:picLocks noGrp="1" noChangeAspect="1" noChangeArrowheads="1"/>
          </p:cNvPicPr>
          <p:nvPr>
            <p:ph idx="1"/>
          </p:nvPr>
        </p:nvPicPr>
        <p:blipFill>
          <a:blip r:embed="rId2"/>
          <a:srcRect/>
          <a:stretch>
            <a:fillRect/>
          </a:stretch>
        </p:blipFill>
        <p:spPr bwMode="auto">
          <a:xfrm>
            <a:off x="533400" y="2133600"/>
            <a:ext cx="4800600" cy="4432554"/>
          </a:xfrm>
          <a:prstGeom prst="rect">
            <a:avLst/>
          </a:prstGeom>
          <a:noFill/>
          <a:ln w="9525">
            <a:noFill/>
            <a:miter lim="800000"/>
            <a:headEnd/>
            <a:tailEnd/>
          </a:ln>
          <a:effectLst/>
        </p:spPr>
      </p:pic>
      <p:sp>
        <p:nvSpPr>
          <p:cNvPr id="5" name="Заголовок 1"/>
          <p:cNvSpPr txBox="1">
            <a:spLocks/>
          </p:cNvSpPr>
          <p:nvPr/>
        </p:nvSpPr>
        <p:spPr>
          <a:xfrm>
            <a:off x="5867400" y="4800600"/>
            <a:ext cx="3048000" cy="932688"/>
          </a:xfrm>
          <a:prstGeom prst="rect">
            <a:avLst/>
          </a:prstGeom>
        </p:spPr>
        <p:txBody>
          <a:bodyPr vert="horz" lIns="0" rIns="0" bIns="0" anchor="b">
            <a:normAutofit fontScale="67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5000" b="0" i="0" u="none" strike="noStrike" kern="1200" cap="none" spc="0" normalizeH="0" baseline="0" noProof="0" dirty="0">
                <a:ln>
                  <a:noFill/>
                </a:ln>
                <a:solidFill>
                  <a:srgbClr val="FF0000"/>
                </a:solidFill>
                <a:effectLst/>
                <a:uLnTx/>
                <a:uFillTx/>
                <a:latin typeface="Times New Roman" pitchFamily="18" charset="0"/>
                <a:ea typeface="+mj-ea"/>
                <a:cs typeface="Times New Roman" pitchFamily="18" charset="0"/>
                <a:hlinkClick r:id="rId3" action="ppaction://hlinksldjump"/>
              </a:rPr>
              <a:t>Темы.</a:t>
            </a:r>
            <a:br>
              <a:rPr kumimoji="0" lang="ru-RU" sz="5000" b="0" i="0" u="none" strike="noStrike" kern="1200" cap="none" spc="0" normalizeH="0" baseline="0" noProof="0" dirty="0">
                <a:ln>
                  <a:noFill/>
                </a:ln>
                <a:solidFill>
                  <a:schemeClr val="tx2"/>
                </a:solidFill>
                <a:effectLst/>
                <a:uLnTx/>
                <a:uFillTx/>
                <a:latin typeface="+mj-lt"/>
                <a:ea typeface="+mj-ea"/>
                <a:cs typeface="+mj-cs"/>
              </a:rPr>
            </a:br>
            <a:endParaRPr kumimoji="0" lang="ru-RU" sz="50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sz="5400" dirty="0">
                <a:solidFill>
                  <a:srgbClr val="FF0000"/>
                </a:solidFill>
                <a:latin typeface="a_BodoniNovaBrk" pitchFamily="82" charset="-52"/>
              </a:rPr>
              <a:t>Категория Витамины. </a:t>
            </a:r>
            <a:br>
              <a:rPr lang="ru-RU" sz="5400" dirty="0">
                <a:solidFill>
                  <a:srgbClr val="FF0000"/>
                </a:solidFill>
                <a:latin typeface="a_BodoniNovaBrk" pitchFamily="82" charset="-52"/>
              </a:rPr>
            </a:br>
            <a:r>
              <a:rPr lang="ru-RU" sz="5400" dirty="0">
                <a:solidFill>
                  <a:srgbClr val="FF0000"/>
                </a:solidFill>
                <a:latin typeface="a_BodoniNovaBrk" pitchFamily="82" charset="-52"/>
              </a:rPr>
              <a:t>40 баллов</a:t>
            </a:r>
            <a:endParaRPr lang="ru-RU" dirty="0"/>
          </a:p>
        </p:txBody>
      </p:sp>
      <p:sp>
        <p:nvSpPr>
          <p:cNvPr id="3" name="Содержимое 2"/>
          <p:cNvSpPr>
            <a:spLocks noGrp="1"/>
          </p:cNvSpPr>
          <p:nvPr>
            <p:ph idx="1"/>
          </p:nvPr>
        </p:nvSpPr>
        <p:spPr/>
        <p:txBody>
          <a:bodyPr>
            <a:normAutofit/>
          </a:bodyPr>
          <a:lstStyle/>
          <a:p>
            <a:pPr>
              <a:buNone/>
            </a:pPr>
            <a:r>
              <a:rPr lang="ru-RU" sz="3600" dirty="0">
                <a:latin typeface="Times New Roman" pitchFamily="18" charset="0"/>
                <a:cs typeface="Times New Roman" pitchFamily="18" charset="0"/>
              </a:rPr>
              <a:t>      Прием какого витамина необходим для людей, которые страдают морской болезнью и плохо себя чувствуют в длительных перелетах? </a:t>
            </a:r>
            <a:r>
              <a:rPr lang="ru-RU" sz="3600" dirty="0">
                <a:latin typeface="Times New Roman" pitchFamily="18" charset="0"/>
                <a:cs typeface="Times New Roman" pitchFamily="18" charset="0"/>
                <a:hlinkClick r:id="rId2" action="ppaction://hlinksldjump"/>
              </a:rPr>
              <a:t>(ответ)</a:t>
            </a:r>
            <a:endParaRPr lang="ru-RU" sz="3600" dirty="0">
              <a:latin typeface="Times New Roman" pitchFamily="18" charset="0"/>
              <a:cs typeface="Times New Roman" pitchFamily="18"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a:solidFill>
                  <a:srgbClr val="FF0000"/>
                </a:solidFill>
                <a:latin typeface="Times New Roman" pitchFamily="18" charset="0"/>
                <a:cs typeface="Times New Roman" pitchFamily="18" charset="0"/>
              </a:rPr>
              <a:t>Витаминов группы В</a:t>
            </a:r>
          </a:p>
        </p:txBody>
      </p:sp>
      <p:pic>
        <p:nvPicPr>
          <p:cNvPr id="6147" name="Picture 3"/>
          <p:cNvPicPr>
            <a:picLocks noGrp="1" noChangeAspect="1" noChangeArrowheads="1"/>
          </p:cNvPicPr>
          <p:nvPr>
            <p:ph idx="1"/>
          </p:nvPr>
        </p:nvPicPr>
        <p:blipFill>
          <a:blip r:embed="rId2"/>
          <a:srcRect/>
          <a:stretch>
            <a:fillRect/>
          </a:stretch>
        </p:blipFill>
        <p:spPr bwMode="auto">
          <a:xfrm>
            <a:off x="304800" y="2057400"/>
            <a:ext cx="4724400" cy="4724400"/>
          </a:xfrm>
          <a:prstGeom prst="rect">
            <a:avLst/>
          </a:prstGeom>
          <a:noFill/>
          <a:ln w="9525">
            <a:noFill/>
            <a:miter lim="800000"/>
            <a:headEnd/>
            <a:tailEnd/>
          </a:ln>
          <a:effectLst/>
        </p:spPr>
      </p:pic>
      <p:sp>
        <p:nvSpPr>
          <p:cNvPr id="7" name="Заголовок 1"/>
          <p:cNvSpPr txBox="1">
            <a:spLocks/>
          </p:cNvSpPr>
          <p:nvPr/>
        </p:nvSpPr>
        <p:spPr>
          <a:xfrm>
            <a:off x="6096000" y="4800600"/>
            <a:ext cx="2743200" cy="1143000"/>
          </a:xfrm>
          <a:prstGeom prst="rect">
            <a:avLst/>
          </a:prstGeom>
        </p:spPr>
        <p:txBody>
          <a:bodyPr vert="horz" lIns="0" rIns="0" bIns="0"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3600" b="0" i="0" u="none" strike="noStrike" kern="1200" cap="none" spc="0" normalizeH="0" baseline="0" noProof="0" dirty="0">
                <a:ln>
                  <a:noFill/>
                </a:ln>
                <a:solidFill>
                  <a:srgbClr val="FF0000"/>
                </a:solidFill>
                <a:effectLst/>
                <a:uLnTx/>
                <a:uFillTx/>
                <a:latin typeface="Times New Roman" pitchFamily="18" charset="0"/>
                <a:ea typeface="+mj-ea"/>
                <a:cs typeface="Times New Roman" pitchFamily="18" charset="0"/>
                <a:hlinkClick r:id="rId3" action="ppaction://hlinksldjump"/>
              </a:rPr>
              <a:t>Темы.</a:t>
            </a:r>
            <a:endParaRPr kumimoji="0" lang="ru-RU" sz="3600" b="0" i="0" u="none" strike="noStrike" kern="120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sz="5400" dirty="0">
                <a:solidFill>
                  <a:srgbClr val="FF0000"/>
                </a:solidFill>
                <a:latin typeface="a_BodoniNovaBrk" pitchFamily="82" charset="-52"/>
              </a:rPr>
              <a:t>Категория Витамины. </a:t>
            </a:r>
            <a:br>
              <a:rPr lang="ru-RU" sz="5400" dirty="0">
                <a:solidFill>
                  <a:srgbClr val="FF0000"/>
                </a:solidFill>
                <a:latin typeface="a_BodoniNovaBrk" pitchFamily="82" charset="-52"/>
              </a:rPr>
            </a:br>
            <a:r>
              <a:rPr lang="ru-RU" sz="5400" dirty="0">
                <a:solidFill>
                  <a:srgbClr val="FF0000"/>
                </a:solidFill>
                <a:latin typeface="a_BodoniNovaBrk" pitchFamily="82" charset="-52"/>
              </a:rPr>
              <a:t>50 баллов</a:t>
            </a:r>
            <a:endParaRPr lang="ru-RU" dirty="0"/>
          </a:p>
        </p:txBody>
      </p:sp>
      <p:sp>
        <p:nvSpPr>
          <p:cNvPr id="3" name="Содержимое 2"/>
          <p:cNvSpPr>
            <a:spLocks noGrp="1"/>
          </p:cNvSpPr>
          <p:nvPr>
            <p:ph idx="1"/>
          </p:nvPr>
        </p:nvSpPr>
        <p:spPr/>
        <p:txBody>
          <a:bodyPr>
            <a:normAutofit/>
          </a:bodyPr>
          <a:lstStyle/>
          <a:p>
            <a:pPr>
              <a:buNone/>
            </a:pPr>
            <a:r>
              <a:rPr lang="ru-RU" sz="2800" dirty="0">
                <a:latin typeface="Times New Roman" pitchFamily="18" charset="0"/>
                <a:cs typeface="Times New Roman" pitchFamily="18" charset="0"/>
              </a:rPr>
              <a:t>      Самый крупный орех на Земле.  Вес одного ореха может достигать четырёх килограмм. Кроме прекрасного вкуса и аромата, этот  орех содержат большое количество витаминов группы В, макро- и микроэлементов, которые  благотворно влияют на иммунитет, зрение, пищеварительную систему, работу щитовидной железы, а его сок обладает омолаживающим эффектом. </a:t>
            </a:r>
            <a:r>
              <a:rPr lang="ru-RU" sz="2800" dirty="0">
                <a:latin typeface="Times New Roman" pitchFamily="18" charset="0"/>
                <a:cs typeface="Times New Roman" pitchFamily="18" charset="0"/>
                <a:hlinkClick r:id="rId2" action="ppaction://hlinksldjump"/>
              </a:rPr>
              <a:t>(ответ)</a:t>
            </a:r>
            <a:endParaRPr lang="ru-RU" sz="2800" dirty="0">
              <a:latin typeface="Times New Roman" pitchFamily="18" charset="0"/>
              <a:cs typeface="Times New Roman" pitchFamily="18"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a:solidFill>
                  <a:srgbClr val="FF0000"/>
                </a:solidFill>
                <a:latin typeface="Times New Roman" pitchFamily="18" charset="0"/>
                <a:cs typeface="Times New Roman" pitchFamily="18" charset="0"/>
              </a:rPr>
              <a:t>Кокос.</a:t>
            </a:r>
          </a:p>
        </p:txBody>
      </p:sp>
      <p:pic>
        <p:nvPicPr>
          <p:cNvPr id="4" name="Содержимое 3"/>
          <p:cNvPicPr>
            <a:picLocks noGrp="1"/>
          </p:cNvPicPr>
          <p:nvPr>
            <p:ph idx="1"/>
          </p:nvPr>
        </p:nvPicPr>
        <p:blipFill>
          <a:blip r:embed="rId2" cstate="print"/>
          <a:srcRect/>
          <a:stretch>
            <a:fillRect/>
          </a:stretch>
        </p:blipFill>
        <p:spPr bwMode="auto">
          <a:xfrm>
            <a:off x="381000" y="1447800"/>
            <a:ext cx="3124200" cy="2971800"/>
          </a:xfrm>
          <a:prstGeom prst="rect">
            <a:avLst/>
          </a:prstGeom>
          <a:noFill/>
          <a:ln w="9525">
            <a:noFill/>
            <a:miter lim="800000"/>
            <a:headEnd/>
            <a:tailEnd/>
          </a:ln>
        </p:spPr>
      </p:pic>
      <p:pic>
        <p:nvPicPr>
          <p:cNvPr id="5" name="Рисунок 4"/>
          <p:cNvPicPr/>
          <p:nvPr/>
        </p:nvPicPr>
        <p:blipFill>
          <a:blip r:embed="rId3" cstate="print"/>
          <a:srcRect/>
          <a:stretch>
            <a:fillRect/>
          </a:stretch>
        </p:blipFill>
        <p:spPr bwMode="auto">
          <a:xfrm>
            <a:off x="3048000" y="3505200"/>
            <a:ext cx="3200400" cy="2819400"/>
          </a:xfrm>
          <a:prstGeom prst="rect">
            <a:avLst/>
          </a:prstGeom>
          <a:noFill/>
          <a:ln w="9525">
            <a:noFill/>
            <a:miter lim="800000"/>
            <a:headEnd/>
            <a:tailEnd/>
          </a:ln>
        </p:spPr>
      </p:pic>
      <p:sp>
        <p:nvSpPr>
          <p:cNvPr id="6" name="Прямоугольник 5"/>
          <p:cNvSpPr/>
          <p:nvPr/>
        </p:nvSpPr>
        <p:spPr>
          <a:xfrm>
            <a:off x="7391400" y="5257800"/>
            <a:ext cx="1194943" cy="584775"/>
          </a:xfrm>
          <a:prstGeom prst="rect">
            <a:avLst/>
          </a:prstGeom>
        </p:spPr>
        <p:txBody>
          <a:bodyPr wrap="none">
            <a:spAutoFit/>
          </a:bodyPr>
          <a:lstStyle/>
          <a:p>
            <a:r>
              <a:rPr lang="ru-RU" sz="3200" dirty="0">
                <a:solidFill>
                  <a:srgbClr val="FF0000"/>
                </a:solidFill>
                <a:latin typeface="Times New Roman" pitchFamily="18" charset="0"/>
                <a:cs typeface="Times New Roman" pitchFamily="18" charset="0"/>
                <a:hlinkClick r:id="rId4" action="ppaction://hlinksldjump"/>
              </a:rPr>
              <a:t>Темы</a:t>
            </a:r>
            <a:r>
              <a:rPr lang="ru-RU" dirty="0">
                <a:solidFill>
                  <a:srgbClr val="FF0000"/>
                </a:solidFill>
                <a:latin typeface="Times New Roman" pitchFamily="18" charset="0"/>
                <a:cs typeface="Times New Roman" pitchFamily="18" charset="0"/>
                <a:hlinkClick r:id="rId4" action="ppaction://hlinksldjump"/>
              </a:rPr>
              <a:t>.</a:t>
            </a:r>
            <a:endParaRPr lang="ru-RU"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8229600" cy="1618488"/>
          </a:xfrm>
        </p:spPr>
        <p:txBody>
          <a:bodyPr>
            <a:normAutofit fontScale="90000"/>
          </a:bodyPr>
          <a:lstStyle/>
          <a:p>
            <a:pPr algn="ctr"/>
            <a:br>
              <a:rPr lang="ru-RU" sz="4800" dirty="0">
                <a:solidFill>
                  <a:srgbClr val="FF0000"/>
                </a:solidFill>
                <a:latin typeface="a_BodoniNovaBrk" pitchFamily="82" charset="-52"/>
              </a:rPr>
            </a:br>
            <a:r>
              <a:rPr lang="ru-RU" sz="4800" dirty="0">
                <a:solidFill>
                  <a:srgbClr val="FF0000"/>
                </a:solidFill>
                <a:latin typeface="a_BodoniNovaBrk" pitchFamily="82" charset="-52"/>
              </a:rPr>
              <a:t>Категория «</a:t>
            </a:r>
            <a:r>
              <a:rPr lang="ru-RU" sz="4400" dirty="0">
                <a:solidFill>
                  <a:srgbClr val="FF0000"/>
                </a:solidFill>
                <a:latin typeface="a_BodoniNovaBrk" pitchFamily="82" charset="-52"/>
              </a:rPr>
              <a:t>Нам не страшны никакие болезни!» 10 баллов     </a:t>
            </a:r>
            <a:endParaRPr lang="ru-RU" dirty="0"/>
          </a:p>
        </p:txBody>
      </p:sp>
      <p:sp>
        <p:nvSpPr>
          <p:cNvPr id="3" name="Содержимое 2"/>
          <p:cNvSpPr>
            <a:spLocks noGrp="1"/>
          </p:cNvSpPr>
          <p:nvPr>
            <p:ph idx="1"/>
          </p:nvPr>
        </p:nvSpPr>
        <p:spPr>
          <a:xfrm>
            <a:off x="457200" y="1981200"/>
            <a:ext cx="8229600" cy="4343400"/>
          </a:xfrm>
        </p:spPr>
        <p:txBody>
          <a:bodyPr/>
          <a:lstStyle/>
          <a:p>
            <a:pPr>
              <a:buNone/>
            </a:pPr>
            <a:r>
              <a:rPr lang="ru-RU" dirty="0"/>
              <a:t>      </a:t>
            </a:r>
            <a:r>
              <a:rPr lang="ru-RU" sz="4000" dirty="0">
                <a:latin typeface="Times New Roman" pitchFamily="18" charset="0"/>
                <a:cs typeface="Times New Roman" pitchFamily="18" charset="0"/>
              </a:rPr>
              <a:t>Какой болезнью страдал</a:t>
            </a:r>
            <a:r>
              <a:rPr lang="ru-RU" sz="4000" dirty="0"/>
              <a:t> английский учёный Джон</a:t>
            </a:r>
            <a:r>
              <a:rPr lang="ru-RU" sz="4000" dirty="0">
                <a:latin typeface="Times New Roman" pitchFamily="18" charset="0"/>
                <a:cs typeface="Times New Roman" pitchFamily="18" charset="0"/>
              </a:rPr>
              <a:t> Дальтон? </a:t>
            </a:r>
            <a:r>
              <a:rPr lang="ru-RU" sz="4000" dirty="0">
                <a:latin typeface="Times New Roman" pitchFamily="18" charset="0"/>
                <a:cs typeface="Times New Roman" pitchFamily="18" charset="0"/>
                <a:hlinkClick r:id="rId2" action="ppaction://hlinksldjump"/>
              </a:rPr>
              <a:t>(ответ)</a:t>
            </a:r>
            <a:endParaRPr lang="ru-RU" sz="4000" dirty="0">
              <a:latin typeface="Times New Roman" pitchFamily="18" charset="0"/>
              <a:cs typeface="Times New Roman" pitchFamily="18"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dirty="0">
                <a:solidFill>
                  <a:srgbClr val="FF0000"/>
                </a:solidFill>
                <a:latin typeface="Times New Roman" pitchFamily="18" charset="0"/>
                <a:cs typeface="Times New Roman" pitchFamily="18" charset="0"/>
              </a:rPr>
              <a:t>Цветовая слепота (дальтонизм)</a:t>
            </a:r>
          </a:p>
        </p:txBody>
      </p:sp>
      <p:pic>
        <p:nvPicPr>
          <p:cNvPr id="7170" name="Picture 2"/>
          <p:cNvPicPr>
            <a:picLocks noGrp="1" noChangeAspect="1" noChangeArrowheads="1"/>
          </p:cNvPicPr>
          <p:nvPr>
            <p:ph idx="1"/>
          </p:nvPr>
        </p:nvPicPr>
        <p:blipFill>
          <a:blip r:embed="rId2"/>
          <a:srcRect/>
          <a:stretch>
            <a:fillRect/>
          </a:stretch>
        </p:blipFill>
        <p:spPr bwMode="auto">
          <a:xfrm>
            <a:off x="62111" y="1905000"/>
            <a:ext cx="6814939" cy="4267200"/>
          </a:xfrm>
          <a:prstGeom prst="rect">
            <a:avLst/>
          </a:prstGeom>
          <a:noFill/>
          <a:ln w="9525">
            <a:noFill/>
            <a:miter lim="800000"/>
            <a:headEnd/>
            <a:tailEnd/>
          </a:ln>
          <a:effectLst/>
        </p:spPr>
      </p:pic>
      <p:sp>
        <p:nvSpPr>
          <p:cNvPr id="5" name="Заголовок 1"/>
          <p:cNvSpPr txBox="1">
            <a:spLocks/>
          </p:cNvSpPr>
          <p:nvPr/>
        </p:nvSpPr>
        <p:spPr>
          <a:xfrm>
            <a:off x="7086600" y="4800600"/>
            <a:ext cx="1828800" cy="1143000"/>
          </a:xfrm>
          <a:prstGeom prst="rect">
            <a:avLst/>
          </a:prstGeom>
        </p:spPr>
        <p:txBody>
          <a:bodyPr vert="horz" lIns="0" rIns="0" bIns="0" anchor="b">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3600" b="0" i="0" u="none" strike="noStrike" kern="1200" cap="none" spc="0" normalizeH="0" baseline="0" noProof="0" dirty="0">
                <a:ln>
                  <a:noFill/>
                </a:ln>
                <a:solidFill>
                  <a:srgbClr val="FF0000"/>
                </a:solidFill>
                <a:effectLst/>
                <a:uLnTx/>
                <a:uFillTx/>
                <a:latin typeface="Times New Roman" pitchFamily="18" charset="0"/>
                <a:ea typeface="+mj-ea"/>
                <a:cs typeface="Times New Roman" pitchFamily="18" charset="0"/>
                <a:hlinkClick r:id="rId3" action="ppaction://hlinksldjump"/>
              </a:rPr>
              <a:t>Темы.</a:t>
            </a:r>
            <a:endParaRPr kumimoji="0" lang="ru-RU" sz="3600" b="0" i="0" u="none" strike="noStrike" kern="120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4400" dirty="0">
                <a:solidFill>
                  <a:srgbClr val="FF0000"/>
                </a:solidFill>
                <a:latin typeface="a_BodoniNovaBrk" pitchFamily="82" charset="-52"/>
              </a:rPr>
              <a:t>Категория «Нам не страшны никакие болезни!» 20 баллов </a:t>
            </a:r>
            <a:endParaRPr lang="ru-RU" sz="4400" dirty="0"/>
          </a:p>
        </p:txBody>
      </p:sp>
      <p:sp>
        <p:nvSpPr>
          <p:cNvPr id="3" name="Содержимое 2"/>
          <p:cNvSpPr>
            <a:spLocks noGrp="1"/>
          </p:cNvSpPr>
          <p:nvPr>
            <p:ph idx="1"/>
          </p:nvPr>
        </p:nvSpPr>
        <p:spPr/>
        <p:txBody>
          <a:bodyPr>
            <a:normAutofit/>
          </a:bodyPr>
          <a:lstStyle/>
          <a:p>
            <a:pPr>
              <a:buNone/>
            </a:pPr>
            <a:r>
              <a:rPr lang="ru-RU" sz="3200" dirty="0">
                <a:latin typeface="Times New Roman" pitchFamily="18" charset="0"/>
                <a:cs typeface="Times New Roman" pitchFamily="18" charset="0"/>
              </a:rPr>
              <a:t>     Врачи считают, что самая распространенная заразная инфекционная болезнь в мире - это насморк. А что считается самой распространенной в мире незаразной инфекционной болезнью? </a:t>
            </a:r>
            <a:r>
              <a:rPr lang="ru-RU" sz="3200" dirty="0">
                <a:latin typeface="Times New Roman" pitchFamily="18" charset="0"/>
                <a:cs typeface="Times New Roman" pitchFamily="18" charset="0"/>
                <a:hlinkClick r:id="rId2" action="ppaction://hlinksldjump"/>
              </a:rPr>
              <a:t>(ответ)</a:t>
            </a:r>
            <a:endParaRPr lang="ru-RU" sz="3200" dirty="0">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4400" dirty="0">
                <a:solidFill>
                  <a:srgbClr val="FF0000"/>
                </a:solidFill>
                <a:effectLst/>
                <a:latin typeface="a_BodoniNovaBrk" pitchFamily="82" charset="-52"/>
              </a:rPr>
              <a:t>Категория Спорт. 10 баллов</a:t>
            </a:r>
          </a:p>
        </p:txBody>
      </p:sp>
      <p:sp>
        <p:nvSpPr>
          <p:cNvPr id="3" name="Содержимое 2"/>
          <p:cNvSpPr>
            <a:spLocks noGrp="1"/>
          </p:cNvSpPr>
          <p:nvPr>
            <p:ph idx="1"/>
          </p:nvPr>
        </p:nvSpPr>
        <p:spPr/>
        <p:txBody>
          <a:bodyPr>
            <a:normAutofit/>
          </a:bodyPr>
          <a:lstStyle/>
          <a:p>
            <a:pPr>
              <a:buNone/>
            </a:pPr>
            <a:r>
              <a:rPr lang="ru-RU" sz="3200" dirty="0"/>
              <a:t>       Согласно исследованиям, проводимым Detrоit Free Press, 68 процентов профессиональных хоккеистов потеряли на льду хотя бы по одному…</a:t>
            </a:r>
            <a:r>
              <a:rPr lang="ru-RU" sz="3200" dirty="0">
                <a:hlinkClick r:id="rId2" action="ppaction://hlinksldjump"/>
              </a:rPr>
              <a:t>(ответ)</a:t>
            </a:r>
            <a:endParaRPr lang="ru-RU" sz="3200" dirty="0"/>
          </a:p>
          <a:p>
            <a:pPr>
              <a:buNone/>
            </a:pPr>
            <a:r>
              <a:rPr lang="ru-RU" sz="3200" dirty="0"/>
              <a:t>                          </a:t>
            </a:r>
          </a:p>
          <a:p>
            <a:pPr>
              <a:buNone/>
            </a:pPr>
            <a:r>
              <a:rPr lang="ru-RU" sz="3200" dirty="0"/>
              <a:t>                            </a:t>
            </a:r>
          </a:p>
          <a:p>
            <a:pPr>
              <a:buNone/>
            </a:pPr>
            <a:endParaRPr lang="ru-RU" sz="3200" dirty="0"/>
          </a:p>
        </p:txBody>
      </p:sp>
    </p:spTree>
  </p:cSld>
  <p:clrMapOvr>
    <a:masterClrMapping/>
  </p:clrMapOvr>
  <p:transition>
    <p:strips dir="rd"/>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47800" y="533400"/>
            <a:ext cx="8229600" cy="1143000"/>
          </a:xfrm>
        </p:spPr>
        <p:txBody>
          <a:bodyPr/>
          <a:lstStyle/>
          <a:p>
            <a:pPr algn="ctr"/>
            <a:r>
              <a:rPr lang="ru-RU" dirty="0">
                <a:solidFill>
                  <a:srgbClr val="FF0000"/>
                </a:solidFill>
                <a:latin typeface="Times New Roman" pitchFamily="18" charset="0"/>
                <a:cs typeface="Times New Roman" pitchFamily="18" charset="0"/>
              </a:rPr>
              <a:t>Кариес.</a:t>
            </a:r>
          </a:p>
        </p:txBody>
      </p:sp>
      <p:pic>
        <p:nvPicPr>
          <p:cNvPr id="4" name="Содержимое 3"/>
          <p:cNvPicPr>
            <a:picLocks noGrp="1"/>
          </p:cNvPicPr>
          <p:nvPr>
            <p:ph idx="1"/>
          </p:nvPr>
        </p:nvPicPr>
        <p:blipFill>
          <a:blip r:embed="rId2"/>
          <a:srcRect/>
          <a:stretch>
            <a:fillRect/>
          </a:stretch>
        </p:blipFill>
        <p:spPr bwMode="auto">
          <a:xfrm>
            <a:off x="609600" y="1828800"/>
            <a:ext cx="3048000" cy="4724400"/>
          </a:xfrm>
          <a:prstGeom prst="rect">
            <a:avLst/>
          </a:prstGeom>
          <a:noFill/>
          <a:ln w="9525">
            <a:noFill/>
            <a:miter lim="800000"/>
            <a:headEnd/>
            <a:tailEnd/>
          </a:ln>
        </p:spPr>
      </p:pic>
      <p:sp>
        <p:nvSpPr>
          <p:cNvPr id="5" name="Заголовок 1"/>
          <p:cNvSpPr txBox="1">
            <a:spLocks/>
          </p:cNvSpPr>
          <p:nvPr/>
        </p:nvSpPr>
        <p:spPr>
          <a:xfrm>
            <a:off x="5867400" y="4724400"/>
            <a:ext cx="3048000" cy="1143000"/>
          </a:xfrm>
          <a:prstGeom prst="rect">
            <a:avLst/>
          </a:prstGeom>
        </p:spPr>
        <p:txBody>
          <a:bodyPr vert="horz" lIns="0" rIns="0" bIns="0"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3600" b="0" i="0" u="none" strike="noStrike" kern="1200" cap="none" spc="0" normalizeH="0" baseline="0" noProof="0" dirty="0">
                <a:ln>
                  <a:noFill/>
                </a:ln>
                <a:solidFill>
                  <a:srgbClr val="FF0000"/>
                </a:solidFill>
                <a:effectLst/>
                <a:uLnTx/>
                <a:uFillTx/>
                <a:latin typeface="Times New Roman" pitchFamily="18" charset="0"/>
                <a:ea typeface="+mj-ea"/>
                <a:cs typeface="Times New Roman" pitchFamily="18" charset="0"/>
                <a:hlinkClick r:id="rId3" action="ppaction://hlinksldjump"/>
              </a:rPr>
              <a:t>Тема.</a:t>
            </a:r>
            <a:endParaRPr kumimoji="0" lang="ru-RU" sz="3600" b="0" i="0" u="none" strike="noStrike" kern="120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4400" dirty="0">
                <a:solidFill>
                  <a:srgbClr val="FF0000"/>
                </a:solidFill>
                <a:latin typeface="a_BodoniNovaBrk" pitchFamily="82" charset="-52"/>
              </a:rPr>
              <a:t>Категория «Нам не страшны никакие болезни!» 30 баллов </a:t>
            </a:r>
            <a:endParaRPr lang="ru-RU" sz="4400" dirty="0"/>
          </a:p>
        </p:txBody>
      </p:sp>
      <p:sp>
        <p:nvSpPr>
          <p:cNvPr id="3" name="Содержимое 2"/>
          <p:cNvSpPr>
            <a:spLocks noGrp="1"/>
          </p:cNvSpPr>
          <p:nvPr>
            <p:ph idx="1"/>
          </p:nvPr>
        </p:nvSpPr>
        <p:spPr/>
        <p:txBody>
          <a:bodyPr>
            <a:normAutofit/>
          </a:bodyPr>
          <a:lstStyle/>
          <a:p>
            <a:pPr>
              <a:buNone/>
            </a:pPr>
            <a:r>
              <a:rPr lang="ru-RU" sz="4000" dirty="0">
                <a:latin typeface="Times New Roman" pitchFamily="18" charset="0"/>
                <a:cs typeface="Times New Roman" pitchFamily="18" charset="0"/>
              </a:rPr>
              <a:t>       Какое средство гигиены способствовало тому, что люди древней Руси в отличии от своих западных соседей не страдали ни от чесотки, ни от язв? </a:t>
            </a:r>
            <a:r>
              <a:rPr lang="ru-RU" sz="4000" dirty="0">
                <a:latin typeface="Times New Roman" pitchFamily="18" charset="0"/>
                <a:cs typeface="Times New Roman" pitchFamily="18" charset="0"/>
                <a:hlinkClick r:id="rId2" action="ppaction://hlinksldjump"/>
              </a:rPr>
              <a:t>(ответ)</a:t>
            </a:r>
            <a:endParaRPr lang="ru-RU" sz="4000" dirty="0">
              <a:latin typeface="Times New Roman" pitchFamily="18" charset="0"/>
              <a:cs typeface="Times New Roman" pitchFamily="18" charset="0"/>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228600"/>
            <a:ext cx="8229600" cy="1143000"/>
          </a:xfrm>
        </p:spPr>
        <p:txBody>
          <a:bodyPr/>
          <a:lstStyle/>
          <a:p>
            <a:pPr algn="ctr"/>
            <a:r>
              <a:rPr lang="ru-RU" dirty="0">
                <a:solidFill>
                  <a:srgbClr val="FF0000"/>
                </a:solidFill>
                <a:latin typeface="Times New Roman" pitchFamily="18" charset="0"/>
                <a:cs typeface="Times New Roman" pitchFamily="18" charset="0"/>
              </a:rPr>
              <a:t>Русская баня.</a:t>
            </a:r>
          </a:p>
        </p:txBody>
      </p:sp>
      <p:pic>
        <p:nvPicPr>
          <p:cNvPr id="8194" name="Picture 2"/>
          <p:cNvPicPr>
            <a:picLocks noGrp="1" noChangeAspect="1" noChangeArrowheads="1"/>
          </p:cNvPicPr>
          <p:nvPr>
            <p:ph idx="1"/>
          </p:nvPr>
        </p:nvPicPr>
        <p:blipFill>
          <a:blip r:embed="rId2"/>
          <a:srcRect/>
          <a:stretch>
            <a:fillRect/>
          </a:stretch>
        </p:blipFill>
        <p:spPr bwMode="auto">
          <a:xfrm>
            <a:off x="304800" y="1752600"/>
            <a:ext cx="5852583" cy="4389437"/>
          </a:xfrm>
          <a:prstGeom prst="rect">
            <a:avLst/>
          </a:prstGeom>
          <a:noFill/>
          <a:ln w="9525">
            <a:noFill/>
            <a:miter lim="800000"/>
            <a:headEnd/>
            <a:tailEnd/>
          </a:ln>
          <a:effectLst/>
        </p:spPr>
      </p:pic>
      <p:sp>
        <p:nvSpPr>
          <p:cNvPr id="5" name="Заголовок 1"/>
          <p:cNvSpPr txBox="1">
            <a:spLocks/>
          </p:cNvSpPr>
          <p:nvPr/>
        </p:nvSpPr>
        <p:spPr>
          <a:xfrm>
            <a:off x="6400800" y="4648200"/>
            <a:ext cx="2514600" cy="1143000"/>
          </a:xfrm>
          <a:prstGeom prst="rect">
            <a:avLst/>
          </a:prstGeom>
        </p:spPr>
        <p:txBody>
          <a:bodyPr vert="horz" lIns="0" rIns="0" bIns="0"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3600" b="0" i="0" u="none" strike="noStrike" kern="1200" cap="none" spc="0" normalizeH="0" baseline="0" noProof="0" dirty="0">
                <a:ln>
                  <a:noFill/>
                </a:ln>
                <a:solidFill>
                  <a:srgbClr val="FF0000"/>
                </a:solidFill>
                <a:effectLst/>
                <a:uLnTx/>
                <a:uFillTx/>
                <a:latin typeface="Times New Roman" pitchFamily="18" charset="0"/>
                <a:ea typeface="+mj-ea"/>
                <a:cs typeface="Times New Roman" pitchFamily="18" charset="0"/>
                <a:hlinkClick r:id="rId3" action="ppaction://hlinksldjump"/>
              </a:rPr>
              <a:t>Темы.</a:t>
            </a:r>
            <a:endParaRPr kumimoji="0" lang="ru-RU" sz="3600" b="0" i="0" u="none" strike="noStrike" kern="120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4400" dirty="0">
                <a:solidFill>
                  <a:srgbClr val="FF0000"/>
                </a:solidFill>
                <a:latin typeface="a_BodoniNovaBrk" pitchFamily="82" charset="-52"/>
              </a:rPr>
              <a:t>Категория «Нам не страшны никакие болезни!» 40 баллов </a:t>
            </a:r>
            <a:endParaRPr lang="ru-RU" sz="4400" dirty="0"/>
          </a:p>
        </p:txBody>
      </p:sp>
      <p:sp>
        <p:nvSpPr>
          <p:cNvPr id="3" name="Содержимое 2"/>
          <p:cNvSpPr>
            <a:spLocks noGrp="1"/>
          </p:cNvSpPr>
          <p:nvPr>
            <p:ph idx="1"/>
          </p:nvPr>
        </p:nvSpPr>
        <p:spPr/>
        <p:txBody>
          <a:bodyPr/>
          <a:lstStyle/>
          <a:p>
            <a:pPr>
              <a:buNone/>
            </a:pPr>
            <a:r>
              <a:rPr lang="ru-RU" dirty="0"/>
              <a:t>     По данным всемирной организации здравоохранения, одной из профессиональных болезней школьных учителей является </a:t>
            </a:r>
            <a:r>
              <a:rPr lang="ru-RU" dirty="0" err="1"/>
              <a:t>полиоз</a:t>
            </a:r>
            <a:r>
              <a:rPr lang="ru-RU" dirty="0"/>
              <a:t>. Болезнь эта не смертельна, но рано или поздно поражает каждого человека, за исключением некоторых счастливчиков, которые сами тому не рады. Школьных учителей, однако, </a:t>
            </a:r>
            <a:r>
              <a:rPr lang="ru-RU" dirty="0" err="1"/>
              <a:t>полиоз</a:t>
            </a:r>
            <a:r>
              <a:rPr lang="ru-RU" dirty="0"/>
              <a:t> поражает раньше средне статистического срока. Назовите основной симптом этой болезни. </a:t>
            </a:r>
            <a:r>
              <a:rPr lang="ru-RU" dirty="0">
                <a:hlinkClick r:id="rId2" action="ppaction://hlinksldjump"/>
              </a:rPr>
              <a:t>(ответ)</a:t>
            </a:r>
            <a:endParaRPr lang="ru-RU"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a:solidFill>
                  <a:srgbClr val="FF0000"/>
                </a:solidFill>
                <a:latin typeface="Times New Roman" pitchFamily="18" charset="0"/>
                <a:cs typeface="Times New Roman" pitchFamily="18" charset="0"/>
              </a:rPr>
              <a:t>Седые волосы</a:t>
            </a:r>
          </a:p>
        </p:txBody>
      </p:sp>
      <p:pic>
        <p:nvPicPr>
          <p:cNvPr id="4" name="Содержимое 3"/>
          <p:cNvPicPr>
            <a:picLocks noGrp="1"/>
          </p:cNvPicPr>
          <p:nvPr>
            <p:ph idx="1"/>
          </p:nvPr>
        </p:nvPicPr>
        <p:blipFill>
          <a:blip r:embed="rId2"/>
          <a:srcRect/>
          <a:stretch>
            <a:fillRect/>
          </a:stretch>
        </p:blipFill>
        <p:spPr bwMode="auto">
          <a:xfrm>
            <a:off x="381000" y="2133600"/>
            <a:ext cx="5410200" cy="4114800"/>
          </a:xfrm>
          <a:prstGeom prst="rect">
            <a:avLst/>
          </a:prstGeom>
          <a:noFill/>
          <a:ln w="9525">
            <a:noFill/>
            <a:miter lim="800000"/>
            <a:headEnd/>
            <a:tailEnd/>
          </a:ln>
        </p:spPr>
      </p:pic>
      <p:sp>
        <p:nvSpPr>
          <p:cNvPr id="5" name="Заголовок 1"/>
          <p:cNvSpPr txBox="1">
            <a:spLocks/>
          </p:cNvSpPr>
          <p:nvPr/>
        </p:nvSpPr>
        <p:spPr>
          <a:xfrm>
            <a:off x="6248400" y="4800600"/>
            <a:ext cx="2667000" cy="1143000"/>
          </a:xfrm>
          <a:prstGeom prst="rect">
            <a:avLst/>
          </a:prstGeom>
        </p:spPr>
        <p:txBody>
          <a:bodyPr vert="horz" lIns="0" rIns="0" bIns="0"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3600" b="0" i="0" u="none" strike="noStrike" kern="1200" cap="none" spc="0" normalizeH="0" baseline="0" noProof="0" dirty="0">
                <a:ln>
                  <a:noFill/>
                </a:ln>
                <a:solidFill>
                  <a:srgbClr val="FF0000"/>
                </a:solidFill>
                <a:effectLst/>
                <a:uLnTx/>
                <a:uFillTx/>
                <a:latin typeface="Times New Roman" pitchFamily="18" charset="0"/>
                <a:ea typeface="+mj-ea"/>
                <a:cs typeface="Times New Roman" pitchFamily="18" charset="0"/>
                <a:hlinkClick r:id="rId3" action="ppaction://hlinksldjump"/>
              </a:rPr>
              <a:t>Темы</a:t>
            </a:r>
            <a:r>
              <a:rPr kumimoji="0" lang="ru-RU" sz="5000" b="0" i="0" u="none" strike="noStrike" kern="1200" cap="none" spc="0" normalizeH="0" baseline="0" noProof="0" dirty="0">
                <a:ln>
                  <a:noFill/>
                </a:ln>
                <a:solidFill>
                  <a:srgbClr val="FF0000"/>
                </a:solidFill>
                <a:effectLst/>
                <a:uLnTx/>
                <a:uFillTx/>
                <a:latin typeface="Times New Roman" pitchFamily="18" charset="0"/>
                <a:ea typeface="+mj-ea"/>
                <a:cs typeface="Times New Roman" pitchFamily="18" charset="0"/>
                <a:hlinkClick r:id="rId3" action="ppaction://hlinksldjump"/>
              </a:rPr>
              <a:t>.</a:t>
            </a:r>
            <a:endParaRPr kumimoji="0" lang="ru-RU" sz="5000" b="0" i="0" u="none" strike="noStrike" kern="120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4400" dirty="0">
                <a:solidFill>
                  <a:srgbClr val="FF0000"/>
                </a:solidFill>
                <a:latin typeface="a_BodoniNovaBrk" pitchFamily="82" charset="-52"/>
              </a:rPr>
              <a:t>Категория «Нам не страшны никакие болезни!» 50 баллов </a:t>
            </a:r>
            <a:endParaRPr lang="ru-RU" sz="4400" dirty="0"/>
          </a:p>
        </p:txBody>
      </p:sp>
      <p:sp>
        <p:nvSpPr>
          <p:cNvPr id="3" name="Содержимое 2"/>
          <p:cNvSpPr>
            <a:spLocks noGrp="1"/>
          </p:cNvSpPr>
          <p:nvPr>
            <p:ph idx="1"/>
          </p:nvPr>
        </p:nvSpPr>
        <p:spPr/>
        <p:txBody>
          <a:bodyPr>
            <a:normAutofit/>
          </a:bodyPr>
          <a:lstStyle/>
          <a:p>
            <a:pPr>
              <a:buNone/>
            </a:pPr>
            <a:r>
              <a:rPr lang="ru-RU" sz="4000" dirty="0">
                <a:latin typeface="Times New Roman" pitchFamily="18" charset="0"/>
                <a:cs typeface="Times New Roman" pitchFamily="18" charset="0"/>
              </a:rPr>
              <a:t>     По мнению американских медиков, эти существа являются главным переносчиками гриппа в США. Именно они ответственны за то, что каждый год осенью вспыхивают эпидемии. Кто они? </a:t>
            </a:r>
            <a:r>
              <a:rPr lang="ru-RU" sz="4000" dirty="0">
                <a:latin typeface="Times New Roman" pitchFamily="18" charset="0"/>
                <a:cs typeface="Times New Roman" pitchFamily="18" charset="0"/>
                <a:hlinkClick r:id="rId2" action="ppaction://hlinksldjump"/>
              </a:rPr>
              <a:t>(ответ)</a:t>
            </a:r>
            <a:endParaRPr lang="ru-RU" sz="4000" dirty="0">
              <a:latin typeface="Times New Roman" pitchFamily="18" charset="0"/>
              <a:cs typeface="Times New Roman" pitchFamily="18" charset="0"/>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a:solidFill>
                  <a:srgbClr val="FF0000"/>
                </a:solidFill>
                <a:latin typeface="Times New Roman" pitchFamily="18" charset="0"/>
                <a:cs typeface="Times New Roman" pitchFamily="18" charset="0"/>
              </a:rPr>
              <a:t>Школьники.</a:t>
            </a:r>
          </a:p>
        </p:txBody>
      </p:sp>
      <p:pic>
        <p:nvPicPr>
          <p:cNvPr id="4" name="Содержимое 3"/>
          <p:cNvPicPr>
            <a:picLocks noGrp="1"/>
          </p:cNvPicPr>
          <p:nvPr>
            <p:ph idx="1"/>
          </p:nvPr>
        </p:nvPicPr>
        <p:blipFill>
          <a:blip r:embed="rId2"/>
          <a:srcRect/>
          <a:stretch>
            <a:fillRect/>
          </a:stretch>
        </p:blipFill>
        <p:spPr bwMode="auto">
          <a:xfrm>
            <a:off x="533400" y="2362200"/>
            <a:ext cx="5181600" cy="3657600"/>
          </a:xfrm>
          <a:prstGeom prst="rect">
            <a:avLst/>
          </a:prstGeom>
          <a:noFill/>
          <a:ln w="9525">
            <a:noFill/>
            <a:miter lim="800000"/>
            <a:headEnd/>
            <a:tailEnd/>
          </a:ln>
        </p:spPr>
      </p:pic>
      <p:sp>
        <p:nvSpPr>
          <p:cNvPr id="5" name="Заголовок 1"/>
          <p:cNvSpPr txBox="1">
            <a:spLocks/>
          </p:cNvSpPr>
          <p:nvPr/>
        </p:nvSpPr>
        <p:spPr>
          <a:xfrm>
            <a:off x="6096000" y="4495800"/>
            <a:ext cx="2743200" cy="1143000"/>
          </a:xfrm>
          <a:prstGeom prst="rect">
            <a:avLst/>
          </a:prstGeom>
        </p:spPr>
        <p:txBody>
          <a:bodyPr vert="horz" lIns="0" rIns="0" bIns="0"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3600" b="0" i="0" u="none" strike="noStrike" kern="1200" cap="none" spc="0" normalizeH="0" baseline="0" noProof="0" dirty="0">
                <a:ln>
                  <a:noFill/>
                </a:ln>
                <a:solidFill>
                  <a:srgbClr val="FF0000"/>
                </a:solidFill>
                <a:effectLst/>
                <a:uLnTx/>
                <a:uFillTx/>
                <a:latin typeface="Times New Roman" pitchFamily="18" charset="0"/>
                <a:ea typeface="+mj-ea"/>
                <a:cs typeface="Times New Roman" pitchFamily="18" charset="0"/>
                <a:hlinkClick r:id="rId3" action="ppaction://hlinksldjump"/>
              </a:rPr>
              <a:t>Темы.</a:t>
            </a:r>
            <a:endParaRPr kumimoji="0" lang="ru-RU" sz="3600" b="0" i="0" u="none" strike="noStrike" kern="120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sz="5400" dirty="0">
                <a:solidFill>
                  <a:srgbClr val="FF0000"/>
                </a:solidFill>
                <a:latin typeface="a_BodoniNovaBrk" pitchFamily="82" charset="-52"/>
              </a:rPr>
              <a:t>Категория «Экология» </a:t>
            </a:r>
            <a:br>
              <a:rPr lang="ru-RU" sz="5400" dirty="0">
                <a:solidFill>
                  <a:srgbClr val="FF0000"/>
                </a:solidFill>
                <a:latin typeface="a_BodoniNovaBrk" pitchFamily="82" charset="-52"/>
              </a:rPr>
            </a:br>
            <a:r>
              <a:rPr lang="ru-RU" sz="5400" dirty="0">
                <a:solidFill>
                  <a:srgbClr val="FF0000"/>
                </a:solidFill>
                <a:latin typeface="a_BodoniNovaBrk" pitchFamily="82" charset="-52"/>
              </a:rPr>
              <a:t>10 баллов </a:t>
            </a:r>
            <a:endParaRPr lang="ru-RU" dirty="0"/>
          </a:p>
        </p:txBody>
      </p:sp>
      <p:sp>
        <p:nvSpPr>
          <p:cNvPr id="3" name="Содержимое 2"/>
          <p:cNvSpPr>
            <a:spLocks noGrp="1"/>
          </p:cNvSpPr>
          <p:nvPr>
            <p:ph idx="1"/>
          </p:nvPr>
        </p:nvSpPr>
        <p:spPr/>
        <p:txBody>
          <a:bodyPr/>
          <a:lstStyle/>
          <a:p>
            <a:pPr>
              <a:buNone/>
            </a:pPr>
            <a:r>
              <a:rPr lang="ru-RU" dirty="0"/>
              <a:t>     </a:t>
            </a:r>
            <a:r>
              <a:rPr lang="ru-RU" sz="4000" dirty="0">
                <a:latin typeface="Times New Roman" pitchFamily="18" charset="0"/>
                <a:cs typeface="Times New Roman" pitchFamily="18" charset="0"/>
              </a:rPr>
              <a:t>Что Леонардо да Винчи называл соком жизни на Земле. </a:t>
            </a:r>
            <a:r>
              <a:rPr lang="ru-RU" sz="4000" dirty="0">
                <a:latin typeface="Times New Roman" pitchFamily="18" charset="0"/>
                <a:cs typeface="Times New Roman" pitchFamily="18" charset="0"/>
                <a:hlinkClick r:id="rId2" action="ppaction://hlinksldjump"/>
              </a:rPr>
              <a:t>(ответ)</a:t>
            </a:r>
            <a:endParaRPr lang="ru-RU" sz="4000" dirty="0">
              <a:latin typeface="Times New Roman" pitchFamily="18" charset="0"/>
              <a:cs typeface="Times New Roman" pitchFamily="18" charset="0"/>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304800"/>
            <a:ext cx="8229600" cy="1143000"/>
          </a:xfrm>
        </p:spPr>
        <p:txBody>
          <a:bodyPr/>
          <a:lstStyle/>
          <a:p>
            <a:pPr algn="ctr"/>
            <a:r>
              <a:rPr lang="ru-RU" dirty="0">
                <a:solidFill>
                  <a:srgbClr val="FF0000"/>
                </a:solidFill>
                <a:latin typeface="Times New Roman" pitchFamily="18" charset="0"/>
                <a:cs typeface="Times New Roman" pitchFamily="18" charset="0"/>
              </a:rPr>
              <a:t>Вода. </a:t>
            </a:r>
          </a:p>
        </p:txBody>
      </p:sp>
      <p:pic>
        <p:nvPicPr>
          <p:cNvPr id="4" name="Содержимое 3"/>
          <p:cNvPicPr>
            <a:picLocks noGrp="1"/>
          </p:cNvPicPr>
          <p:nvPr>
            <p:ph idx="1"/>
          </p:nvPr>
        </p:nvPicPr>
        <p:blipFill>
          <a:blip r:embed="rId2"/>
          <a:srcRect/>
          <a:stretch>
            <a:fillRect/>
          </a:stretch>
        </p:blipFill>
        <p:spPr bwMode="auto">
          <a:xfrm>
            <a:off x="381000" y="1676400"/>
            <a:ext cx="6248400" cy="4800600"/>
          </a:xfrm>
          <a:prstGeom prst="rect">
            <a:avLst/>
          </a:prstGeom>
          <a:noFill/>
          <a:ln w="9525">
            <a:noFill/>
            <a:miter lim="800000"/>
            <a:headEnd/>
            <a:tailEnd/>
          </a:ln>
        </p:spPr>
      </p:pic>
      <p:sp>
        <p:nvSpPr>
          <p:cNvPr id="5" name="Заголовок 1"/>
          <p:cNvSpPr txBox="1">
            <a:spLocks/>
          </p:cNvSpPr>
          <p:nvPr/>
        </p:nvSpPr>
        <p:spPr>
          <a:xfrm>
            <a:off x="7010400" y="4953000"/>
            <a:ext cx="1905000" cy="1143000"/>
          </a:xfrm>
          <a:prstGeom prst="rect">
            <a:avLst/>
          </a:prstGeom>
        </p:spPr>
        <p:txBody>
          <a:bodyPr vert="horz" lIns="0" rIns="0" bIns="0"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4000" b="0" i="0" u="none" strike="noStrike" kern="1200" cap="none" spc="0" normalizeH="0" baseline="0" noProof="0" dirty="0">
                <a:ln>
                  <a:noFill/>
                </a:ln>
                <a:solidFill>
                  <a:srgbClr val="FF0000"/>
                </a:solidFill>
                <a:effectLst/>
                <a:uLnTx/>
                <a:uFillTx/>
                <a:latin typeface="Times New Roman" pitchFamily="18" charset="0"/>
                <a:ea typeface="+mj-ea"/>
                <a:cs typeface="Times New Roman" pitchFamily="18" charset="0"/>
                <a:hlinkClick r:id="rId3" action="ppaction://hlinksldjump"/>
              </a:rPr>
              <a:t>Темы. </a:t>
            </a:r>
            <a:endParaRPr kumimoji="0" lang="ru-RU" sz="4000" b="0" i="0" u="none" strike="noStrike" kern="120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sz="4800" dirty="0">
                <a:solidFill>
                  <a:srgbClr val="FF0000"/>
                </a:solidFill>
                <a:latin typeface="a_BodoniNovaBrk" pitchFamily="82" charset="-52"/>
              </a:rPr>
              <a:t>Категория «Экология» </a:t>
            </a:r>
            <a:br>
              <a:rPr lang="ru-RU" sz="4800" dirty="0">
                <a:solidFill>
                  <a:srgbClr val="FF0000"/>
                </a:solidFill>
                <a:latin typeface="a_BodoniNovaBrk" pitchFamily="82" charset="-52"/>
              </a:rPr>
            </a:br>
            <a:r>
              <a:rPr lang="ru-RU" sz="4800" dirty="0">
                <a:solidFill>
                  <a:srgbClr val="FF0000"/>
                </a:solidFill>
                <a:latin typeface="a_BodoniNovaBrk" pitchFamily="82" charset="-52"/>
              </a:rPr>
              <a:t>20 баллов </a:t>
            </a:r>
            <a:endParaRPr lang="ru-RU" dirty="0"/>
          </a:p>
        </p:txBody>
      </p:sp>
      <p:sp>
        <p:nvSpPr>
          <p:cNvPr id="3" name="Содержимое 2"/>
          <p:cNvSpPr>
            <a:spLocks noGrp="1"/>
          </p:cNvSpPr>
          <p:nvPr>
            <p:ph idx="1"/>
          </p:nvPr>
        </p:nvSpPr>
        <p:spPr/>
        <p:txBody>
          <a:bodyPr>
            <a:normAutofit/>
          </a:bodyPr>
          <a:lstStyle/>
          <a:p>
            <a:pPr>
              <a:buNone/>
            </a:pPr>
            <a:r>
              <a:rPr lang="ru-RU" sz="4000" dirty="0">
                <a:latin typeface="Times New Roman" pitchFamily="18" charset="0"/>
                <a:cs typeface="Times New Roman" pitchFamily="18" charset="0"/>
              </a:rPr>
              <a:t>     Это вещество является одним из наиболее опасных загрязнителей морей?  </a:t>
            </a:r>
            <a:r>
              <a:rPr lang="ru-RU" sz="4000" dirty="0">
                <a:latin typeface="Times New Roman" pitchFamily="18" charset="0"/>
                <a:cs typeface="Times New Roman" pitchFamily="18" charset="0"/>
                <a:hlinkClick r:id="rId2" action="ppaction://hlinksldjump"/>
              </a:rPr>
              <a:t>(ответ)</a:t>
            </a:r>
            <a:endParaRPr lang="ru-RU" sz="4000" dirty="0">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495800" y="1600200"/>
            <a:ext cx="4191000" cy="1524000"/>
          </a:xfrm>
        </p:spPr>
        <p:txBody>
          <a:bodyPr>
            <a:normAutofit/>
          </a:bodyPr>
          <a:lstStyle/>
          <a:p>
            <a:pPr>
              <a:buNone/>
            </a:pPr>
            <a:r>
              <a:rPr lang="ru-RU" sz="4800" dirty="0"/>
              <a:t>    </a:t>
            </a:r>
            <a:r>
              <a:rPr lang="ru-RU" sz="8000" dirty="0">
                <a:solidFill>
                  <a:srgbClr val="FF0000"/>
                </a:solidFill>
              </a:rPr>
              <a:t> …зубу.</a:t>
            </a:r>
          </a:p>
        </p:txBody>
      </p:sp>
      <p:pic>
        <p:nvPicPr>
          <p:cNvPr id="5" name="Рисунок 4"/>
          <p:cNvPicPr/>
          <p:nvPr/>
        </p:nvPicPr>
        <p:blipFill>
          <a:blip r:embed="rId2" cstate="print"/>
          <a:srcRect/>
          <a:stretch>
            <a:fillRect/>
          </a:stretch>
        </p:blipFill>
        <p:spPr bwMode="auto">
          <a:xfrm>
            <a:off x="304800" y="533400"/>
            <a:ext cx="4419600" cy="5029200"/>
          </a:xfrm>
          <a:prstGeom prst="rect">
            <a:avLst/>
          </a:prstGeom>
          <a:noFill/>
          <a:ln w="9525">
            <a:noFill/>
            <a:miter lim="800000"/>
            <a:headEnd/>
            <a:tailEnd/>
          </a:ln>
        </p:spPr>
      </p:pic>
      <p:sp>
        <p:nvSpPr>
          <p:cNvPr id="6" name="Содержимое 2"/>
          <p:cNvSpPr txBox="1">
            <a:spLocks/>
          </p:cNvSpPr>
          <p:nvPr/>
        </p:nvSpPr>
        <p:spPr>
          <a:xfrm>
            <a:off x="4953000" y="5029200"/>
            <a:ext cx="4191000" cy="1524000"/>
          </a:xfrm>
          <a:prstGeom prst="rect">
            <a:avLst/>
          </a:prstGeom>
        </p:spPr>
        <p:txBody>
          <a:bodyPr vert="horz">
            <a:normAutofit/>
          </a:bodyPr>
          <a:lstStyle/>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buFont typeface="Wingdings 2"/>
              <a:buNone/>
              <a:tabLst/>
              <a:defRPr/>
            </a:pPr>
            <a:r>
              <a:rPr kumimoji="0" lang="ru-RU" sz="4800" b="0" i="0" u="none" strike="noStrike" kern="1200" cap="none" spc="0" normalizeH="0" baseline="0" noProof="0" dirty="0">
                <a:ln>
                  <a:noFill/>
                </a:ln>
                <a:solidFill>
                  <a:schemeClr val="tx1"/>
                </a:solidFill>
                <a:effectLst/>
                <a:uLnTx/>
                <a:uFillTx/>
                <a:latin typeface="+mn-lt"/>
                <a:ea typeface="+mn-ea"/>
                <a:cs typeface="+mn-cs"/>
              </a:rPr>
              <a:t>    </a:t>
            </a:r>
            <a:r>
              <a:rPr kumimoji="0" lang="ru-RU" sz="3600" b="0" i="0" u="none" strike="noStrike" kern="1200" cap="none" spc="0" normalizeH="0" baseline="0" noProof="0" dirty="0">
                <a:ln>
                  <a:noFill/>
                </a:ln>
                <a:solidFill>
                  <a:schemeClr val="tx1"/>
                </a:solidFill>
                <a:effectLst/>
                <a:uLnTx/>
                <a:uFillTx/>
                <a:latin typeface="+mn-lt"/>
                <a:ea typeface="+mn-ea"/>
                <a:cs typeface="+mn-cs"/>
                <a:hlinkClick r:id="rId3" action="ppaction://hlinksldjump"/>
              </a:rPr>
              <a:t>Темы.</a:t>
            </a:r>
            <a:endParaRPr kumimoji="0" lang="ru-RU" sz="3600" b="0" i="0" u="none" strike="noStrike" kern="1200" cap="none" spc="0" normalizeH="0" baseline="0" noProof="0" dirty="0">
              <a:ln>
                <a:noFill/>
              </a:ln>
              <a:solidFill>
                <a:srgbClr val="FF0000"/>
              </a:solidFill>
              <a:effectLst/>
              <a:uLnTx/>
              <a:uFillTx/>
              <a:latin typeface="+mn-lt"/>
              <a:ea typeface="+mn-ea"/>
              <a:cs typeface="+mn-cs"/>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a:solidFill>
                  <a:srgbClr val="FF0000"/>
                </a:solidFill>
                <a:latin typeface="Times New Roman" pitchFamily="18" charset="0"/>
                <a:cs typeface="Times New Roman" pitchFamily="18" charset="0"/>
              </a:rPr>
              <a:t> Нефть.</a:t>
            </a:r>
          </a:p>
        </p:txBody>
      </p:sp>
      <p:pic>
        <p:nvPicPr>
          <p:cNvPr id="4" name="Содержимое 3"/>
          <p:cNvPicPr>
            <a:picLocks noGrp="1"/>
          </p:cNvPicPr>
          <p:nvPr>
            <p:ph idx="1"/>
          </p:nvPr>
        </p:nvPicPr>
        <p:blipFill>
          <a:blip r:embed="rId2"/>
          <a:srcRect/>
          <a:stretch>
            <a:fillRect/>
          </a:stretch>
        </p:blipFill>
        <p:spPr bwMode="auto">
          <a:xfrm>
            <a:off x="381000" y="2286000"/>
            <a:ext cx="5867400" cy="4267200"/>
          </a:xfrm>
          <a:prstGeom prst="rect">
            <a:avLst/>
          </a:prstGeom>
          <a:noFill/>
          <a:ln w="9525">
            <a:noFill/>
            <a:miter lim="800000"/>
            <a:headEnd/>
            <a:tailEnd/>
          </a:ln>
        </p:spPr>
      </p:pic>
      <p:sp>
        <p:nvSpPr>
          <p:cNvPr id="5" name="Заголовок 1"/>
          <p:cNvSpPr txBox="1">
            <a:spLocks/>
          </p:cNvSpPr>
          <p:nvPr/>
        </p:nvSpPr>
        <p:spPr>
          <a:xfrm>
            <a:off x="6705600" y="4953000"/>
            <a:ext cx="2209800" cy="1143000"/>
          </a:xfrm>
          <a:prstGeom prst="rect">
            <a:avLst/>
          </a:prstGeom>
        </p:spPr>
        <p:txBody>
          <a:bodyPr vert="horz" lIns="0" rIns="0" bIns="0"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5000" b="0" i="0" u="none" strike="noStrike" kern="1200" cap="none" spc="0" normalizeH="0" baseline="0" noProof="0" dirty="0">
                <a:ln>
                  <a:noFill/>
                </a:ln>
                <a:solidFill>
                  <a:srgbClr val="FF0000"/>
                </a:solidFill>
                <a:effectLst/>
                <a:uLnTx/>
                <a:uFillTx/>
                <a:latin typeface="Times New Roman" pitchFamily="18" charset="0"/>
                <a:ea typeface="+mj-ea"/>
                <a:cs typeface="Times New Roman" pitchFamily="18" charset="0"/>
              </a:rPr>
              <a:t> </a:t>
            </a:r>
            <a:r>
              <a:rPr kumimoji="0" lang="ru-RU" sz="3200" b="0" i="0" u="none" strike="noStrike" kern="1200" cap="none" spc="0" normalizeH="0" baseline="0" noProof="0" dirty="0">
                <a:ln>
                  <a:noFill/>
                </a:ln>
                <a:solidFill>
                  <a:srgbClr val="FF0000"/>
                </a:solidFill>
                <a:effectLst/>
                <a:uLnTx/>
                <a:uFillTx/>
                <a:latin typeface="Times New Roman" pitchFamily="18" charset="0"/>
                <a:ea typeface="+mj-ea"/>
                <a:cs typeface="Times New Roman" pitchFamily="18" charset="0"/>
                <a:hlinkClick r:id="rId3" action="ppaction://hlinksldjump"/>
              </a:rPr>
              <a:t>Темы.</a:t>
            </a:r>
            <a:endParaRPr kumimoji="0" lang="ru-RU" sz="3200" b="0" i="0" u="none" strike="noStrike" kern="120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sz="5400" dirty="0">
                <a:solidFill>
                  <a:srgbClr val="FF0000"/>
                </a:solidFill>
                <a:latin typeface="a_BodoniNovaBrk" pitchFamily="82" charset="-52"/>
              </a:rPr>
              <a:t>Категория «Экология» </a:t>
            </a:r>
            <a:br>
              <a:rPr lang="ru-RU" sz="5400" dirty="0">
                <a:solidFill>
                  <a:srgbClr val="FF0000"/>
                </a:solidFill>
                <a:latin typeface="a_BodoniNovaBrk" pitchFamily="82" charset="-52"/>
              </a:rPr>
            </a:br>
            <a:r>
              <a:rPr lang="ru-RU" sz="5400" dirty="0">
                <a:solidFill>
                  <a:srgbClr val="FF0000"/>
                </a:solidFill>
                <a:latin typeface="a_BodoniNovaBrk" pitchFamily="82" charset="-52"/>
              </a:rPr>
              <a:t>30 баллов </a:t>
            </a:r>
            <a:endParaRPr lang="ru-RU" dirty="0"/>
          </a:p>
        </p:txBody>
      </p:sp>
      <p:sp>
        <p:nvSpPr>
          <p:cNvPr id="3" name="Содержимое 2"/>
          <p:cNvSpPr>
            <a:spLocks noGrp="1"/>
          </p:cNvSpPr>
          <p:nvPr>
            <p:ph idx="1"/>
          </p:nvPr>
        </p:nvSpPr>
        <p:spPr/>
        <p:txBody>
          <a:bodyPr>
            <a:noAutofit/>
          </a:bodyPr>
          <a:lstStyle/>
          <a:p>
            <a:pPr>
              <a:buNone/>
            </a:pPr>
            <a:r>
              <a:rPr lang="ru-RU" sz="4000" dirty="0">
                <a:latin typeface="Times New Roman" pitchFamily="18" charset="0"/>
                <a:cs typeface="Times New Roman" pitchFamily="18" charset="0"/>
              </a:rPr>
              <a:t>  Какое озеро является самым чистым в мире? </a:t>
            </a:r>
            <a:r>
              <a:rPr lang="ru-RU" sz="4000" dirty="0">
                <a:latin typeface="Times New Roman" pitchFamily="18" charset="0"/>
                <a:cs typeface="Times New Roman" pitchFamily="18" charset="0"/>
                <a:hlinkClick r:id="rId2" action="ppaction://hlinksldjump"/>
              </a:rPr>
              <a:t>(ответ)</a:t>
            </a:r>
            <a:endParaRPr lang="ru-RU" sz="4000" dirty="0">
              <a:latin typeface="Times New Roman" pitchFamily="18" charset="0"/>
              <a:cs typeface="Times New Roman" pitchFamily="18" charset="0"/>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57200"/>
            <a:ext cx="8229600" cy="1143000"/>
          </a:xfrm>
        </p:spPr>
        <p:txBody>
          <a:bodyPr>
            <a:normAutofit/>
          </a:bodyPr>
          <a:lstStyle/>
          <a:p>
            <a:pPr algn="ctr"/>
            <a:r>
              <a:rPr lang="ru-RU" dirty="0">
                <a:solidFill>
                  <a:srgbClr val="FF0000"/>
                </a:solidFill>
                <a:latin typeface="Times New Roman" pitchFamily="18" charset="0"/>
                <a:cs typeface="Times New Roman" pitchFamily="18" charset="0"/>
              </a:rPr>
              <a:t>Озеро Байкал.</a:t>
            </a:r>
          </a:p>
        </p:txBody>
      </p:sp>
      <p:sp>
        <p:nvSpPr>
          <p:cNvPr id="4" name="Заголовок 1"/>
          <p:cNvSpPr txBox="1">
            <a:spLocks/>
          </p:cNvSpPr>
          <p:nvPr/>
        </p:nvSpPr>
        <p:spPr>
          <a:xfrm>
            <a:off x="6172200" y="5029200"/>
            <a:ext cx="2819400" cy="1143000"/>
          </a:xfrm>
          <a:prstGeom prst="rect">
            <a:avLst/>
          </a:prstGeom>
        </p:spPr>
        <p:txBody>
          <a:bodyPr vert="horz" lIns="0" rIns="0" bIns="0"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3600" b="0" i="0" u="none" strike="noStrike" kern="1200" cap="none" spc="0" normalizeH="0" baseline="0" noProof="0" dirty="0">
                <a:ln>
                  <a:noFill/>
                </a:ln>
                <a:solidFill>
                  <a:srgbClr val="FF0000"/>
                </a:solidFill>
                <a:effectLst/>
                <a:uLnTx/>
                <a:uFillTx/>
                <a:latin typeface="Times New Roman" pitchFamily="18" charset="0"/>
                <a:ea typeface="+mj-ea"/>
                <a:cs typeface="Times New Roman" pitchFamily="18" charset="0"/>
                <a:hlinkClick r:id="rId2" action="ppaction://hlinksldjump"/>
              </a:rPr>
              <a:t>Темы.</a:t>
            </a:r>
            <a:endParaRPr kumimoji="0" lang="ru-RU" sz="3600" b="0" i="0" u="none" strike="noStrike" kern="120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pic>
        <p:nvPicPr>
          <p:cNvPr id="9219" name="Picture 3"/>
          <p:cNvPicPr>
            <a:picLocks noChangeAspect="1" noChangeArrowheads="1"/>
          </p:cNvPicPr>
          <p:nvPr/>
        </p:nvPicPr>
        <p:blipFill>
          <a:blip r:embed="rId3"/>
          <a:srcRect/>
          <a:stretch>
            <a:fillRect/>
          </a:stretch>
        </p:blipFill>
        <p:spPr bwMode="auto">
          <a:xfrm>
            <a:off x="96852" y="1828800"/>
            <a:ext cx="6608748" cy="4419600"/>
          </a:xfrm>
          <a:prstGeom prst="rect">
            <a:avLst/>
          </a:prstGeom>
          <a:noFill/>
          <a:ln w="9525">
            <a:noFill/>
            <a:miter lim="800000"/>
            <a:headEnd/>
            <a:tailEnd/>
          </a:ln>
          <a:effectLst/>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sz="4800" dirty="0">
                <a:solidFill>
                  <a:srgbClr val="FF0000"/>
                </a:solidFill>
                <a:latin typeface="a_BodoniNovaBrk" pitchFamily="82" charset="-52"/>
              </a:rPr>
              <a:t>Категория «Экология» </a:t>
            </a:r>
            <a:br>
              <a:rPr lang="ru-RU" sz="4800" dirty="0">
                <a:solidFill>
                  <a:srgbClr val="FF0000"/>
                </a:solidFill>
                <a:latin typeface="a_BodoniNovaBrk" pitchFamily="82" charset="-52"/>
              </a:rPr>
            </a:br>
            <a:r>
              <a:rPr lang="ru-RU" sz="4800" dirty="0">
                <a:solidFill>
                  <a:srgbClr val="FF0000"/>
                </a:solidFill>
                <a:latin typeface="a_BodoniNovaBrk" pitchFamily="82" charset="-52"/>
              </a:rPr>
              <a:t>40 баллов </a:t>
            </a:r>
            <a:endParaRPr lang="ru-RU" dirty="0"/>
          </a:p>
        </p:txBody>
      </p:sp>
      <p:sp>
        <p:nvSpPr>
          <p:cNvPr id="3" name="Содержимое 2"/>
          <p:cNvSpPr>
            <a:spLocks noGrp="1"/>
          </p:cNvSpPr>
          <p:nvPr>
            <p:ph idx="1"/>
          </p:nvPr>
        </p:nvSpPr>
        <p:spPr/>
        <p:txBody>
          <a:bodyPr/>
          <a:lstStyle/>
          <a:p>
            <a:r>
              <a:rPr lang="ru-RU" dirty="0"/>
              <a:t>В 1859 году австралийский фермер завёз из Англии этих млекопитающих, чтобы создать небольшую популяцию и охотиться на них. Отсутствие естественных врагов и идеальные условия для жизни и размножения круглый год стали причиной для неконтролируемого роста популяции этих животных, что привело к исчезновению многих видов местных растений и сильнейшей экологической угрозы для континента. О коком животном идет речь? </a:t>
            </a:r>
            <a:r>
              <a:rPr lang="ru-RU" dirty="0">
                <a:hlinkClick r:id="rId2" action="ppaction://hlinksldjump"/>
              </a:rPr>
              <a:t>(ответ)</a:t>
            </a:r>
            <a:endParaRPr lang="ru-RU"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381000"/>
            <a:ext cx="8229600" cy="1143000"/>
          </a:xfrm>
        </p:spPr>
        <p:txBody>
          <a:bodyPr/>
          <a:lstStyle/>
          <a:p>
            <a:pPr algn="ctr"/>
            <a:r>
              <a:rPr lang="ru-RU" dirty="0">
                <a:solidFill>
                  <a:srgbClr val="FF0000"/>
                </a:solidFill>
                <a:latin typeface="Times New Roman" pitchFamily="18" charset="0"/>
                <a:cs typeface="Times New Roman" pitchFamily="18" charset="0"/>
              </a:rPr>
              <a:t>Кролики.</a:t>
            </a:r>
          </a:p>
        </p:txBody>
      </p:sp>
      <p:pic>
        <p:nvPicPr>
          <p:cNvPr id="4" name="Содержимое 3"/>
          <p:cNvPicPr>
            <a:picLocks noGrp="1"/>
          </p:cNvPicPr>
          <p:nvPr>
            <p:ph idx="1"/>
          </p:nvPr>
        </p:nvPicPr>
        <p:blipFill>
          <a:blip r:embed="rId2"/>
          <a:srcRect/>
          <a:stretch>
            <a:fillRect/>
          </a:stretch>
        </p:blipFill>
        <p:spPr bwMode="auto">
          <a:xfrm>
            <a:off x="457200" y="1981200"/>
            <a:ext cx="5846586" cy="4389437"/>
          </a:xfrm>
          <a:prstGeom prst="rect">
            <a:avLst/>
          </a:prstGeom>
          <a:noFill/>
          <a:ln w="9525">
            <a:noFill/>
            <a:miter lim="800000"/>
            <a:headEnd/>
            <a:tailEnd/>
          </a:ln>
        </p:spPr>
      </p:pic>
      <p:sp>
        <p:nvSpPr>
          <p:cNvPr id="5" name="Заголовок 1"/>
          <p:cNvSpPr txBox="1">
            <a:spLocks/>
          </p:cNvSpPr>
          <p:nvPr/>
        </p:nvSpPr>
        <p:spPr>
          <a:xfrm>
            <a:off x="6781800" y="4800600"/>
            <a:ext cx="2133600" cy="1143000"/>
          </a:xfrm>
          <a:prstGeom prst="rect">
            <a:avLst/>
          </a:prstGeom>
        </p:spPr>
        <p:txBody>
          <a:bodyPr vert="horz" lIns="0" rIns="0" bIns="0"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3600" b="0" i="0" u="none" strike="noStrike" kern="1200" cap="none" spc="0" normalizeH="0" baseline="0" noProof="0" dirty="0">
                <a:ln>
                  <a:noFill/>
                </a:ln>
                <a:solidFill>
                  <a:srgbClr val="FF0000"/>
                </a:solidFill>
                <a:effectLst/>
                <a:uLnTx/>
                <a:uFillTx/>
                <a:latin typeface="Times New Roman" pitchFamily="18" charset="0"/>
                <a:ea typeface="+mj-ea"/>
                <a:cs typeface="Times New Roman" pitchFamily="18" charset="0"/>
                <a:hlinkClick r:id="rId3" action="ppaction://hlinksldjump"/>
              </a:rPr>
              <a:t>Темы.</a:t>
            </a:r>
            <a:endParaRPr kumimoji="0" lang="ru-RU" sz="3600" b="0" i="0" u="none" strike="noStrike" kern="120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sz="5400" dirty="0">
                <a:solidFill>
                  <a:srgbClr val="FF0000"/>
                </a:solidFill>
                <a:latin typeface="a_BodoniNovaBrk" pitchFamily="82" charset="-52"/>
              </a:rPr>
              <a:t>Категория «Экология» </a:t>
            </a:r>
            <a:br>
              <a:rPr lang="ru-RU" sz="5400" dirty="0">
                <a:solidFill>
                  <a:srgbClr val="FF0000"/>
                </a:solidFill>
                <a:latin typeface="a_BodoniNovaBrk" pitchFamily="82" charset="-52"/>
              </a:rPr>
            </a:br>
            <a:r>
              <a:rPr lang="ru-RU" sz="5400" dirty="0">
                <a:solidFill>
                  <a:srgbClr val="FF0000"/>
                </a:solidFill>
                <a:latin typeface="a_BodoniNovaBrk" pitchFamily="82" charset="-52"/>
              </a:rPr>
              <a:t>50 баллов </a:t>
            </a:r>
            <a:endParaRPr lang="ru-RU" dirty="0"/>
          </a:p>
        </p:txBody>
      </p:sp>
      <p:sp>
        <p:nvSpPr>
          <p:cNvPr id="3" name="Содержимое 2"/>
          <p:cNvSpPr>
            <a:spLocks noGrp="1"/>
          </p:cNvSpPr>
          <p:nvPr>
            <p:ph idx="1"/>
          </p:nvPr>
        </p:nvSpPr>
        <p:spPr/>
        <p:txBody>
          <a:bodyPr/>
          <a:lstStyle/>
          <a:p>
            <a:pPr>
              <a:buNone/>
            </a:pPr>
            <a:r>
              <a:rPr lang="ru-RU" dirty="0"/>
              <a:t>     </a:t>
            </a:r>
            <a:r>
              <a:rPr lang="ru-RU" sz="3200" dirty="0">
                <a:latin typeface="Times New Roman" pitchFamily="18" charset="0"/>
                <a:cs typeface="Times New Roman" pitchFamily="18" charset="0"/>
              </a:rPr>
              <a:t>В Германии с 1977 г. некоторые товары отмечают специальным знаком «</a:t>
            </a:r>
            <a:r>
              <a:rPr lang="ru-RU" sz="3200" dirty="0" err="1">
                <a:latin typeface="Times New Roman" pitchFamily="18" charset="0"/>
                <a:cs typeface="Times New Roman" pitchFamily="18" charset="0"/>
              </a:rPr>
              <a:t>голубой</a:t>
            </a:r>
            <a:r>
              <a:rPr lang="ru-RU" sz="3200" dirty="0">
                <a:latin typeface="Times New Roman" pitchFamily="18" charset="0"/>
                <a:cs typeface="Times New Roman" pitchFamily="18" charset="0"/>
              </a:rPr>
              <a:t> ангел». Какие товары имеют такую марку? </a:t>
            </a:r>
            <a:r>
              <a:rPr lang="ru-RU" sz="3200" dirty="0">
                <a:latin typeface="Times New Roman" pitchFamily="18" charset="0"/>
                <a:cs typeface="Times New Roman" pitchFamily="18" charset="0"/>
                <a:hlinkClick r:id="rId2" action="ppaction://hlinksldjump"/>
              </a:rPr>
              <a:t>(ответ) </a:t>
            </a:r>
            <a:endParaRPr lang="ru-RU" sz="3200" dirty="0">
              <a:latin typeface="Times New Roman" pitchFamily="18" charset="0"/>
              <a:cs typeface="Times New Roman" pitchFamily="18" charset="0"/>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a:solidFill>
                  <a:srgbClr val="FF0000"/>
                </a:solidFill>
                <a:latin typeface="Times New Roman" pitchFamily="18" charset="0"/>
                <a:cs typeface="Times New Roman" pitchFamily="18" charset="0"/>
              </a:rPr>
              <a:t> Экологически чистые.</a:t>
            </a:r>
          </a:p>
        </p:txBody>
      </p:sp>
      <p:pic>
        <p:nvPicPr>
          <p:cNvPr id="4" name="Содержимое 3"/>
          <p:cNvPicPr>
            <a:picLocks noGrp="1"/>
          </p:cNvPicPr>
          <p:nvPr>
            <p:ph idx="1"/>
          </p:nvPr>
        </p:nvPicPr>
        <p:blipFill>
          <a:blip r:embed="rId2" cstate="print"/>
          <a:srcRect/>
          <a:stretch>
            <a:fillRect/>
          </a:stretch>
        </p:blipFill>
        <p:spPr bwMode="auto">
          <a:xfrm>
            <a:off x="1066800" y="2133600"/>
            <a:ext cx="4343400" cy="4343400"/>
          </a:xfrm>
          <a:prstGeom prst="rect">
            <a:avLst/>
          </a:prstGeom>
          <a:noFill/>
          <a:ln w="9525">
            <a:noFill/>
            <a:miter lim="800000"/>
            <a:headEnd/>
            <a:tailEnd/>
          </a:ln>
        </p:spPr>
      </p:pic>
      <p:sp>
        <p:nvSpPr>
          <p:cNvPr id="5" name="Заголовок 1"/>
          <p:cNvSpPr txBox="1">
            <a:spLocks/>
          </p:cNvSpPr>
          <p:nvPr/>
        </p:nvSpPr>
        <p:spPr>
          <a:xfrm>
            <a:off x="6553200" y="4800600"/>
            <a:ext cx="2362200" cy="1143000"/>
          </a:xfrm>
          <a:prstGeom prst="rect">
            <a:avLst/>
          </a:prstGeom>
        </p:spPr>
        <p:txBody>
          <a:bodyPr vert="horz" lIns="0" rIns="0" bIns="0"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5000" b="0" i="0" u="none" strike="noStrike" kern="1200" cap="none" spc="0" normalizeH="0" baseline="0" noProof="0" dirty="0">
                <a:ln>
                  <a:noFill/>
                </a:ln>
                <a:solidFill>
                  <a:srgbClr val="FF0000"/>
                </a:solidFill>
                <a:effectLst/>
                <a:uLnTx/>
                <a:uFillTx/>
                <a:latin typeface="Times New Roman" pitchFamily="18" charset="0"/>
                <a:ea typeface="+mj-ea"/>
                <a:cs typeface="Times New Roman" pitchFamily="18" charset="0"/>
              </a:rPr>
              <a:t> </a:t>
            </a:r>
            <a:r>
              <a:rPr kumimoji="0" lang="ru-RU" sz="3200" b="0" i="0" u="none" strike="noStrike" kern="1200" cap="none" spc="0" normalizeH="0" baseline="0" noProof="0" dirty="0">
                <a:ln>
                  <a:noFill/>
                </a:ln>
                <a:solidFill>
                  <a:srgbClr val="FF0000"/>
                </a:solidFill>
                <a:effectLst/>
                <a:uLnTx/>
                <a:uFillTx/>
                <a:latin typeface="Times New Roman" pitchFamily="18" charset="0"/>
                <a:ea typeface="+mj-ea"/>
                <a:cs typeface="Times New Roman" pitchFamily="18" charset="0"/>
                <a:hlinkClick r:id="rId3" action="ppaction://hlinksldjump"/>
              </a:rPr>
              <a:t>Темы.</a:t>
            </a:r>
            <a:endParaRPr kumimoji="0" lang="ru-RU" sz="3200" b="0" i="0" u="none" strike="noStrike" kern="120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a:t> </a:t>
            </a:r>
            <a:r>
              <a:rPr lang="ru-RU" dirty="0">
                <a:solidFill>
                  <a:srgbClr val="FF0000"/>
                </a:solidFill>
                <a:latin typeface="Times New Roman" pitchFamily="18" charset="0"/>
                <a:cs typeface="Times New Roman" pitchFamily="18" charset="0"/>
              </a:rPr>
              <a:t>Супер - игра.</a:t>
            </a:r>
          </a:p>
        </p:txBody>
      </p:sp>
      <p:sp>
        <p:nvSpPr>
          <p:cNvPr id="3" name="Содержимое 2"/>
          <p:cNvSpPr>
            <a:spLocks noGrp="1"/>
          </p:cNvSpPr>
          <p:nvPr>
            <p:ph idx="1"/>
          </p:nvPr>
        </p:nvSpPr>
        <p:spPr/>
        <p:txBody>
          <a:bodyPr/>
          <a:lstStyle/>
          <a:p>
            <a:pPr>
              <a:buNone/>
            </a:pPr>
            <a:r>
              <a:rPr lang="ru-RU" dirty="0"/>
              <a:t>      П. Брэгг американский диетолог, деятель альтернативной медицины говорил, что есть 9 докторов. Начиная с четвертого, это: естественное питание, голодание, спорт, отдых, хорошая осанка и разум. Назовите первых трех докторов, упомянутых Брэггом.  </a:t>
            </a:r>
            <a:r>
              <a:rPr lang="ru-RU" dirty="0">
                <a:hlinkClick r:id="rId2" action="ppaction://hlinksldjump"/>
              </a:rPr>
              <a:t>(ответ)</a:t>
            </a:r>
            <a:endParaRPr lang="ru-RU"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3400" y="2514600"/>
            <a:ext cx="8229600" cy="1143000"/>
          </a:xfrm>
        </p:spPr>
        <p:txBody>
          <a:bodyPr>
            <a:normAutofit/>
          </a:bodyPr>
          <a:lstStyle/>
          <a:p>
            <a:r>
              <a:rPr lang="ru-RU" sz="6600" dirty="0">
                <a:solidFill>
                  <a:srgbClr val="FF0000"/>
                </a:solidFill>
                <a:latin typeface="Times New Roman" pitchFamily="18" charset="0"/>
                <a:cs typeface="Times New Roman" pitchFamily="18" charset="0"/>
              </a:rPr>
              <a:t>Солнце, воздух и вода.</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762000"/>
            <a:ext cx="8229600" cy="5562600"/>
          </a:xfrm>
        </p:spPr>
        <p:txBody>
          <a:bodyPr>
            <a:normAutofit/>
          </a:bodyPr>
          <a:lstStyle/>
          <a:p>
            <a:pPr marL="0" indent="0" algn="ctr">
              <a:buNone/>
            </a:pPr>
            <a:endParaRPr lang="ru-RU" sz="6600" dirty="0">
              <a:solidFill>
                <a:srgbClr val="FF0000"/>
              </a:solidFill>
            </a:endParaRPr>
          </a:p>
          <a:p>
            <a:pPr marL="0" indent="0" algn="ctr">
              <a:buNone/>
            </a:pPr>
            <a:r>
              <a:rPr lang="ru-RU" sz="6600" dirty="0">
                <a:solidFill>
                  <a:srgbClr val="FF0000"/>
                </a:solidFill>
              </a:rPr>
              <a:t>Конец игры.</a:t>
            </a:r>
          </a:p>
        </p:txBody>
      </p:sp>
    </p:spTree>
    <p:extLst>
      <p:ext uri="{BB962C8B-B14F-4D97-AF65-F5344CB8AC3E}">
        <p14:creationId xmlns:p14="http://schemas.microsoft.com/office/powerpoint/2010/main" val="490997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4000" dirty="0">
                <a:solidFill>
                  <a:srgbClr val="FF0000"/>
                </a:solidFill>
                <a:effectLst/>
                <a:latin typeface="a_BodoniNovaBrk" pitchFamily="82" charset="-52"/>
              </a:rPr>
              <a:t>Категория Спорт. 20 баллов</a:t>
            </a:r>
            <a:endParaRPr lang="ru-RU" dirty="0"/>
          </a:p>
        </p:txBody>
      </p:sp>
      <p:sp>
        <p:nvSpPr>
          <p:cNvPr id="3" name="Содержимое 2"/>
          <p:cNvSpPr>
            <a:spLocks noGrp="1"/>
          </p:cNvSpPr>
          <p:nvPr>
            <p:ph idx="1"/>
          </p:nvPr>
        </p:nvSpPr>
        <p:spPr/>
        <p:txBody>
          <a:bodyPr/>
          <a:lstStyle/>
          <a:p>
            <a:pPr>
              <a:buNone/>
            </a:pPr>
            <a:r>
              <a:rPr lang="ru-RU" dirty="0"/>
              <a:t>        Это занятие представляет собой естественный массаж, повышает тонус мышц, улучшает работу сердца, формирует осанку. С 1896г. входит  в программу Олимпийских игр.  В Древней Греции было очень значимо, чтобы человек умел читать и …. </a:t>
            </a:r>
            <a:r>
              <a:rPr lang="ru-RU" dirty="0">
                <a:hlinkClick r:id="rId2" action="ppaction://hlinksldjump"/>
              </a:rPr>
              <a:t>(ответ)</a:t>
            </a:r>
            <a:endParaRPr lang="ru-R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p:cNvPicPr>
            <a:picLocks noGrp="1"/>
          </p:cNvPicPr>
          <p:nvPr>
            <p:ph idx="1"/>
          </p:nvPr>
        </p:nvPicPr>
        <p:blipFill>
          <a:blip r:embed="rId2"/>
          <a:srcRect/>
          <a:stretch>
            <a:fillRect/>
          </a:stretch>
        </p:blipFill>
        <p:spPr bwMode="auto">
          <a:xfrm>
            <a:off x="228600" y="762000"/>
            <a:ext cx="5885656" cy="4708525"/>
          </a:xfrm>
          <a:prstGeom prst="rect">
            <a:avLst/>
          </a:prstGeom>
          <a:noFill/>
          <a:ln w="9525">
            <a:noFill/>
            <a:miter lim="800000"/>
            <a:headEnd/>
            <a:tailEnd/>
          </a:ln>
        </p:spPr>
      </p:pic>
      <p:sp>
        <p:nvSpPr>
          <p:cNvPr id="2" name="Заголовок 1"/>
          <p:cNvSpPr>
            <a:spLocks noGrp="1"/>
          </p:cNvSpPr>
          <p:nvPr>
            <p:ph type="title"/>
          </p:nvPr>
        </p:nvSpPr>
        <p:spPr>
          <a:xfrm>
            <a:off x="5867400" y="1600200"/>
            <a:ext cx="3276600" cy="1143000"/>
          </a:xfrm>
        </p:spPr>
        <p:txBody>
          <a:bodyPr/>
          <a:lstStyle/>
          <a:p>
            <a:r>
              <a:rPr lang="ru-RU" b="0" dirty="0">
                <a:solidFill>
                  <a:srgbClr val="FF0000"/>
                </a:solidFill>
                <a:effectLst/>
                <a:latin typeface="+mn-lt"/>
              </a:rPr>
              <a:t>  Плавание</a:t>
            </a:r>
          </a:p>
        </p:txBody>
      </p:sp>
      <p:sp>
        <p:nvSpPr>
          <p:cNvPr id="5" name="Заголовок 1"/>
          <p:cNvSpPr txBox="1">
            <a:spLocks/>
          </p:cNvSpPr>
          <p:nvPr/>
        </p:nvSpPr>
        <p:spPr>
          <a:xfrm>
            <a:off x="5867400" y="4343400"/>
            <a:ext cx="3276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4100" b="0" i="0" u="none" strike="noStrike" kern="1200" cap="none" spc="0" normalizeH="0" baseline="0" noProof="0" dirty="0">
                <a:ln w="6350">
                  <a:noFill/>
                </a:ln>
                <a:solidFill>
                  <a:srgbClr val="FF0000"/>
                </a:solidFill>
                <a:effectLst/>
                <a:uLnTx/>
                <a:uFillTx/>
                <a:latin typeface="+mn-lt"/>
                <a:ea typeface="+mj-ea"/>
                <a:cs typeface="+mj-cs"/>
                <a:hlinkClick r:id="rId3" action="ppaction://hlinksldjump"/>
              </a:rPr>
              <a:t>Темы</a:t>
            </a:r>
            <a:endParaRPr kumimoji="0" lang="ru-RU" sz="4100" b="0" i="0" u="none" strike="noStrike" kern="1200" cap="none" spc="0" normalizeH="0" baseline="0" noProof="0" dirty="0">
              <a:ln w="6350">
                <a:noFill/>
              </a:ln>
              <a:solidFill>
                <a:srgbClr val="FF0000"/>
              </a:solidFill>
              <a:effectLst/>
              <a:uLnTx/>
              <a:uFillTx/>
              <a:latin typeface="+mn-lt"/>
              <a:ea typeface="+mj-ea"/>
              <a:cs typeface="+mj-cs"/>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306</TotalTime>
  <Words>1815</Words>
  <Application>Microsoft Office PowerPoint</Application>
  <PresentationFormat>Экран (4:3)</PresentationFormat>
  <Paragraphs>198</Paragraphs>
  <Slides>79</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79</vt:i4>
      </vt:variant>
    </vt:vector>
  </HeadingPairs>
  <TitlesOfParts>
    <vt:vector size="85" baseType="lpstr">
      <vt:lpstr>a_BodoniNovaBrk</vt:lpstr>
      <vt:lpstr>Calibri</vt:lpstr>
      <vt:lpstr>Constantia</vt:lpstr>
      <vt:lpstr>Times New Roman</vt:lpstr>
      <vt:lpstr>Wingdings 2</vt:lpstr>
      <vt:lpstr>Поток</vt:lpstr>
      <vt:lpstr>Своя игра. Тема: «Развитие знаний о здоровом образе жизни посредством  интеллектуальной игры». </vt:lpstr>
      <vt:lpstr>Презентация PowerPoint</vt:lpstr>
      <vt:lpstr>Презентация PowerPoint</vt:lpstr>
      <vt:lpstr>Презентация PowerPoint</vt:lpstr>
      <vt:lpstr>        2 ТУР</vt:lpstr>
      <vt:lpstr>Категория Спорт. 10 баллов</vt:lpstr>
      <vt:lpstr>Презентация PowerPoint</vt:lpstr>
      <vt:lpstr>Категория Спорт. 20 баллов</vt:lpstr>
      <vt:lpstr>  Плавание</vt:lpstr>
      <vt:lpstr>Категория Спорт. 30 баллов</vt:lpstr>
      <vt:lpstr>        Кенгуру</vt:lpstr>
      <vt:lpstr>Категория Спорт. 40 баллов</vt:lpstr>
      <vt:lpstr>Эрида</vt:lpstr>
      <vt:lpstr>Категория Спорт. 50 баллов</vt:lpstr>
      <vt:lpstr>Велосипед</vt:lpstr>
      <vt:lpstr>Категория Питание.  10 баллов</vt:lpstr>
      <vt:lpstr>Ожирение</vt:lpstr>
      <vt:lpstr>Категория Питание.  20 баллов</vt:lpstr>
      <vt:lpstr>    Шоколад</vt:lpstr>
      <vt:lpstr>Категория Питание.  30 баллов</vt:lpstr>
      <vt:lpstr>Презентация PowerPoint</vt:lpstr>
      <vt:lpstr>Категория Питание.  40 баллов</vt:lpstr>
      <vt:lpstr>…рациональное питание.</vt:lpstr>
      <vt:lpstr>Категория Питание.  50 баллов</vt:lpstr>
      <vt:lpstr>Мята.</vt:lpstr>
      <vt:lpstr>Категория ПАВ.  10 баллов</vt:lpstr>
      <vt:lpstr>Курение</vt:lpstr>
      <vt:lpstr>Категория ПАВ.  20 баллов</vt:lpstr>
      <vt:lpstr>Наркоман.</vt:lpstr>
      <vt:lpstr>Категория ПАВ.  30 баллов</vt:lpstr>
      <vt:lpstr>Никотин.</vt:lpstr>
      <vt:lpstr>Категория ПАВ.  40 баллов</vt:lpstr>
      <vt:lpstr>Алкогольные напитки.</vt:lpstr>
      <vt:lpstr>Категория ПАВ.  50 баллов</vt:lpstr>
      <vt:lpstr>Пускать дым в глаза.</vt:lpstr>
      <vt:lpstr>Категория Личная гигиена.  10 баллов</vt:lpstr>
      <vt:lpstr>Волосы.</vt:lpstr>
      <vt:lpstr>Категория Личная гигиена.  20 баллов</vt:lpstr>
      <vt:lpstr>Душ. </vt:lpstr>
      <vt:lpstr>Категория Личная гигиена.  30 баллов</vt:lpstr>
      <vt:lpstr>Кожа. </vt:lpstr>
      <vt:lpstr>Категория Личная гигиена.  40 баллов</vt:lpstr>
      <vt:lpstr>Одежда.</vt:lpstr>
      <vt:lpstr>Категория Личная гигиена.  50 баллов</vt:lpstr>
      <vt:lpstr>Витамины.</vt:lpstr>
      <vt:lpstr>   2 ТУР.</vt:lpstr>
      <vt:lpstr>Категория Витамины.  10 баллов</vt:lpstr>
      <vt:lpstr>Лук. </vt:lpstr>
      <vt:lpstr>Категория Витамины.  20 баллов</vt:lpstr>
      <vt:lpstr> Миндальный орех.</vt:lpstr>
      <vt:lpstr> Категория Витамины.  30 баллов</vt:lpstr>
      <vt:lpstr>Молоко, яйца, масло, сыр, сливки, печень  </vt:lpstr>
      <vt:lpstr>Категория Витамины.  40 баллов</vt:lpstr>
      <vt:lpstr>Витаминов группы В</vt:lpstr>
      <vt:lpstr>Категория Витамины.  50 баллов</vt:lpstr>
      <vt:lpstr>Кокос.</vt:lpstr>
      <vt:lpstr> Категория «Нам не страшны никакие болезни!» 10 баллов     </vt:lpstr>
      <vt:lpstr>Цветовая слепота (дальтонизм)</vt:lpstr>
      <vt:lpstr>Категория «Нам не страшны никакие болезни!» 20 баллов </vt:lpstr>
      <vt:lpstr>Кариес.</vt:lpstr>
      <vt:lpstr>Категория «Нам не страшны никакие болезни!» 30 баллов </vt:lpstr>
      <vt:lpstr>Русская баня.</vt:lpstr>
      <vt:lpstr>Категория «Нам не страшны никакие болезни!» 40 баллов </vt:lpstr>
      <vt:lpstr>Седые волосы</vt:lpstr>
      <vt:lpstr>Категория «Нам не страшны никакие болезни!» 50 баллов </vt:lpstr>
      <vt:lpstr>Школьники.</vt:lpstr>
      <vt:lpstr>Категория «Экология»  10 баллов </vt:lpstr>
      <vt:lpstr>Вода. </vt:lpstr>
      <vt:lpstr>Категория «Экология»  20 баллов </vt:lpstr>
      <vt:lpstr> Нефть.</vt:lpstr>
      <vt:lpstr>Категория «Экология»  30 баллов </vt:lpstr>
      <vt:lpstr>Озеро Байкал.</vt:lpstr>
      <vt:lpstr>Категория «Экология»  40 баллов </vt:lpstr>
      <vt:lpstr>Кролики.</vt:lpstr>
      <vt:lpstr>Категория «Экология»  50 баллов </vt:lpstr>
      <vt:lpstr> Экологически чистые.</vt:lpstr>
      <vt:lpstr> Супер - игра.</vt:lpstr>
      <vt:lpstr>Солнце, воздух и вода.</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Александр</dc:creator>
  <cp:lastModifiedBy>User</cp:lastModifiedBy>
  <cp:revision>34</cp:revision>
  <dcterms:created xsi:type="dcterms:W3CDTF">2013-06-17T01:19:49Z</dcterms:created>
  <dcterms:modified xsi:type="dcterms:W3CDTF">2019-10-15T10:23:55Z</dcterms:modified>
</cp:coreProperties>
</file>