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8" r:id="rId3"/>
    <p:sldId id="277" r:id="rId4"/>
    <p:sldId id="270" r:id="rId5"/>
    <p:sldId id="259" r:id="rId6"/>
    <p:sldId id="269" r:id="rId7"/>
    <p:sldId id="261" r:id="rId8"/>
    <p:sldId id="260" r:id="rId9"/>
    <p:sldId id="271" r:id="rId10"/>
    <p:sldId id="278" r:id="rId11"/>
    <p:sldId id="284" r:id="rId12"/>
    <p:sldId id="263" r:id="rId13"/>
    <p:sldId id="264" r:id="rId14"/>
    <p:sldId id="262" r:id="rId15"/>
    <p:sldId id="274" r:id="rId16"/>
    <p:sldId id="275" r:id="rId17"/>
    <p:sldId id="276" r:id="rId18"/>
    <p:sldId id="265" r:id="rId19"/>
    <p:sldId id="283" r:id="rId20"/>
    <p:sldId id="266" r:id="rId21"/>
    <p:sldId id="279" r:id="rId22"/>
    <p:sldId id="272" r:id="rId23"/>
    <p:sldId id="282" r:id="rId24"/>
    <p:sldId id="285" r:id="rId25"/>
  </p:sldIdLst>
  <p:sldSz cx="9144000" cy="6858000" type="screen4x3"/>
  <p:notesSz cx="6881813" cy="97107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13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Word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993559832798675E-2"/>
          <c:y val="0.13497724130754057"/>
          <c:w val="0.943031131525226"/>
          <c:h val="0.7947270006405269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Лист1!$C$7:$C$13</c:f>
              <c:strCache>
                <c:ptCount val="7"/>
                <c:pt idx="0">
                  <c:v>До 40 мм</c:v>
                </c:pt>
                <c:pt idx="1">
                  <c:v>40мм-до50мм</c:v>
                </c:pt>
                <c:pt idx="2">
                  <c:v> 50мм -60мм</c:v>
                </c:pt>
                <c:pt idx="3">
                  <c:v>60мм-70мм</c:v>
                </c:pt>
                <c:pt idx="4">
                  <c:v>70мм-80мм</c:v>
                </c:pt>
                <c:pt idx="5">
                  <c:v>80мм-90мм</c:v>
                </c:pt>
                <c:pt idx="6">
                  <c:v>90 мм-10мм</c:v>
                </c:pt>
              </c:strCache>
            </c:strRef>
          </c:cat>
          <c:val>
            <c:numRef>
              <c:f>Лист1!$D$7:$D$13</c:f>
              <c:numCache>
                <c:formatCode>General</c:formatCode>
                <c:ptCount val="7"/>
                <c:pt idx="0">
                  <c:v>5</c:v>
                </c:pt>
                <c:pt idx="1">
                  <c:v>18</c:v>
                </c:pt>
                <c:pt idx="2">
                  <c:v>24</c:v>
                </c:pt>
                <c:pt idx="3">
                  <c:v>34</c:v>
                </c:pt>
                <c:pt idx="4">
                  <c:v>28</c:v>
                </c:pt>
                <c:pt idx="5">
                  <c:v>16</c:v>
                </c:pt>
                <c:pt idx="6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262976"/>
        <c:axId val="82670336"/>
      </c:barChart>
      <c:catAx>
        <c:axId val="75262976"/>
        <c:scaling>
          <c:orientation val="minMax"/>
        </c:scaling>
        <c:delete val="0"/>
        <c:axPos val="b"/>
        <c:majorTickMark val="out"/>
        <c:minorTickMark val="none"/>
        <c:tickLblPos val="nextTo"/>
        <c:crossAx val="82670336"/>
        <c:crosses val="autoZero"/>
        <c:auto val="1"/>
        <c:lblAlgn val="ctr"/>
        <c:lblOffset val="100"/>
        <c:noMultiLvlLbl val="0"/>
      </c:catAx>
      <c:valAx>
        <c:axId val="82670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52629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623189462428305E-2"/>
          <c:y val="0.14033130347877068"/>
          <c:w val="0.943031131525226"/>
          <c:h val="0.79472700064052715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907136"/>
        <c:axId val="82908672"/>
      </c:barChart>
      <c:catAx>
        <c:axId val="82907136"/>
        <c:scaling>
          <c:orientation val="minMax"/>
        </c:scaling>
        <c:delete val="0"/>
        <c:axPos val="b"/>
        <c:majorTickMark val="out"/>
        <c:minorTickMark val="none"/>
        <c:tickLblPos val="nextTo"/>
        <c:crossAx val="82908672"/>
        <c:crosses val="autoZero"/>
        <c:auto val="1"/>
        <c:lblAlgn val="ctr"/>
        <c:lblOffset val="100"/>
        <c:noMultiLvlLbl val="0"/>
      </c:catAx>
      <c:valAx>
        <c:axId val="82908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29071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6624809887024046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Office Word]Лист1'!$B$11</c:f>
              <c:strCache>
                <c:ptCount val="1"/>
                <c:pt idx="0">
                  <c:v>Количество штук</c:v>
                </c:pt>
              </c:strCache>
            </c:strRef>
          </c:tx>
          <c:invertIfNegative val="0"/>
          <c:cat>
            <c:strRef>
              <c:f>'[Диаграмма в Microsoft Office Word]Лист1'!$A$12:$A$18</c:f>
              <c:strCache>
                <c:ptCount val="7"/>
                <c:pt idx="0">
                  <c:v>До 40 мм</c:v>
                </c:pt>
                <c:pt idx="1">
                  <c:v>40мм-до50мм</c:v>
                </c:pt>
                <c:pt idx="2">
                  <c:v> 50мм -60мм</c:v>
                </c:pt>
                <c:pt idx="3">
                  <c:v>60мм-70мм</c:v>
                </c:pt>
                <c:pt idx="4">
                  <c:v>70мм-80мм</c:v>
                </c:pt>
                <c:pt idx="5">
                  <c:v>80мм-90мм</c:v>
                </c:pt>
                <c:pt idx="6">
                  <c:v>90 мм-10мм</c:v>
                </c:pt>
              </c:strCache>
            </c:strRef>
          </c:cat>
          <c:val>
            <c:numRef>
              <c:f>'[Диаграмма в Microsoft Office Word]Лист1'!$B$12:$B$18</c:f>
              <c:numCache>
                <c:formatCode>General</c:formatCode>
                <c:ptCount val="7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1</c:v>
                </c:pt>
                <c:pt idx="4">
                  <c:v>5</c:v>
                </c:pt>
                <c:pt idx="5">
                  <c:v>15</c:v>
                </c:pt>
                <c:pt idx="6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924288"/>
        <c:axId val="82925824"/>
      </c:barChart>
      <c:catAx>
        <c:axId val="82924288"/>
        <c:scaling>
          <c:orientation val="minMax"/>
        </c:scaling>
        <c:delete val="0"/>
        <c:axPos val="b"/>
        <c:majorTickMark val="out"/>
        <c:minorTickMark val="none"/>
        <c:tickLblPos val="nextTo"/>
        <c:crossAx val="82925824"/>
        <c:crosses val="autoZero"/>
        <c:auto val="1"/>
        <c:lblAlgn val="ctr"/>
        <c:lblOffset val="100"/>
        <c:noMultiLvlLbl val="0"/>
      </c:catAx>
      <c:valAx>
        <c:axId val="82925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29242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75B-DD12-4A61-874F-4CD1BE094299}" type="datetimeFigureOut">
              <a:rPr lang="ru-RU" smtClean="0"/>
              <a:pPr/>
              <a:t>18.01.2016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D075-0F55-4C53-9D32-77E75EEA6C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75B-DD12-4A61-874F-4CD1BE094299}" type="datetimeFigureOut">
              <a:rPr lang="ru-RU" smtClean="0"/>
              <a:pPr/>
              <a:t>18.01.2016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D075-0F55-4C53-9D32-77E75EEA6C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75B-DD12-4A61-874F-4CD1BE094299}" type="datetimeFigureOut">
              <a:rPr lang="ru-RU" smtClean="0"/>
              <a:pPr/>
              <a:t>18.01.2016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D075-0F55-4C53-9D32-77E75EEA6C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75B-DD12-4A61-874F-4CD1BE094299}" type="datetimeFigureOut">
              <a:rPr lang="ru-RU" smtClean="0"/>
              <a:pPr/>
              <a:t>18.01.2016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D075-0F55-4C53-9D32-77E75EEA6C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75B-DD12-4A61-874F-4CD1BE094299}" type="datetimeFigureOut">
              <a:rPr lang="ru-RU" smtClean="0"/>
              <a:pPr/>
              <a:t>18.01.2016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D075-0F55-4C53-9D32-77E75EEA6C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75B-DD12-4A61-874F-4CD1BE094299}" type="datetimeFigureOut">
              <a:rPr lang="ru-RU" smtClean="0"/>
              <a:pPr/>
              <a:t>18.01.2016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D075-0F55-4C53-9D32-77E75EEA6C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75B-DD12-4A61-874F-4CD1BE094299}" type="datetimeFigureOut">
              <a:rPr lang="ru-RU" smtClean="0"/>
              <a:pPr/>
              <a:t>18.01.2016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D075-0F55-4C53-9D32-77E75EEA6C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75B-DD12-4A61-874F-4CD1BE094299}" type="datetimeFigureOut">
              <a:rPr lang="ru-RU" smtClean="0"/>
              <a:pPr/>
              <a:t>18.01.2016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D075-0F55-4C53-9D32-77E75EEA6C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75B-DD12-4A61-874F-4CD1BE094299}" type="datetimeFigureOut">
              <a:rPr lang="ru-RU" smtClean="0"/>
              <a:pPr/>
              <a:t>18.01.2016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D075-0F55-4C53-9D32-77E75EEA6C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75B-DD12-4A61-874F-4CD1BE094299}" type="datetimeFigureOut">
              <a:rPr lang="ru-RU" smtClean="0"/>
              <a:pPr/>
              <a:t>18.01.2016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D075-0F55-4C53-9D32-77E75EEA6C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75B-DD12-4A61-874F-4CD1BE094299}" type="datetimeFigureOut">
              <a:rPr lang="ru-RU" smtClean="0"/>
              <a:pPr/>
              <a:t>18.01.2016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2D075-0F55-4C53-9D32-77E75EEA6C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B75B-DD12-4A61-874F-4CD1BE094299}" type="datetimeFigureOut">
              <a:rPr lang="ru-RU" smtClean="0"/>
              <a:pPr/>
              <a:t>18.01.2016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2D075-0F55-4C53-9D32-77E75EEA6C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2" Type="http://schemas.microsoft.com/office/2007/relationships/media" Target="../media/media1.mp3"/><Relationship Id="rId1" Type="http://schemas.openxmlformats.org/officeDocument/2006/relationships/audio" Target="file:///C:\Users\Acer\Desktop\&#1084;&#1072;&#1085;\Zvuki-prirody-Zhurchanie-vody-i-penie-ptic(muzofon.com).mp3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vuki-prirody-Zhurchanie-vody-i-penie-ptic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244680" y="4293096"/>
            <a:ext cx="936104" cy="457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2400" cy="1470025"/>
          </a:xfrm>
        </p:spPr>
        <p:txBody>
          <a:bodyPr>
            <a:noAutofit/>
          </a:bodyPr>
          <a:lstStyle/>
          <a:p>
            <a:r>
              <a:rPr lang="ru-RU" sz="3200" dirty="0"/>
              <a:t>ОЦЕНКА ЭКОЛОГИЧЕСКОГО СОСТОЯНИЯ РЕК ПЕРВАЯ И ВТОРАЯ УРГАЛА МЕТОДОМ БИОИНДИКАЦИИ</a:t>
            </a:r>
          </a:p>
        </p:txBody>
      </p:sp>
      <p:pic>
        <p:nvPicPr>
          <p:cNvPr id="5" name="Рисунок 4" descr="DSC048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3501008"/>
            <a:ext cx="3888432" cy="2916324"/>
          </a:xfrm>
          <a:prstGeom prst="rect">
            <a:avLst/>
          </a:prstGeom>
        </p:spPr>
      </p:pic>
      <p:pic>
        <p:nvPicPr>
          <p:cNvPr id="4" name="Рисунок 3" descr="DSC049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2852936"/>
            <a:ext cx="4091947" cy="3068960"/>
          </a:xfrm>
          <a:prstGeom prst="rect">
            <a:avLst/>
          </a:prstGeom>
        </p:spPr>
      </p:pic>
      <p:pic>
        <p:nvPicPr>
          <p:cNvPr id="3" name="Zvuki-prirody-Zhurchanie-vody-i-penie-ptic(muzofon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/>
          </a:bodyPr>
          <a:lstStyle/>
          <a:p>
            <a:r>
              <a:rPr lang="ru-RU" sz="2000" dirty="0"/>
              <a:t>Таким  образом,  наибольшее  количество  особей  популяции  беззубки ,  обитающих  в р. Ургала </a:t>
            </a:r>
            <a:r>
              <a:rPr lang="en-US" sz="2000" dirty="0"/>
              <a:t>II</a:t>
            </a:r>
            <a:r>
              <a:rPr lang="ru-RU" sz="2000" dirty="0"/>
              <a:t> имеют возраст  приблизительно от 4 до 6 лет.</a:t>
            </a:r>
            <a:br>
              <a:rPr lang="ru-RU" sz="2000" dirty="0"/>
            </a:br>
            <a:r>
              <a:rPr lang="ru-RU" sz="2000" dirty="0"/>
              <a:t>Проанализировав полученные данные можно  сделать вывод, что основу популяции беззубки </a:t>
            </a:r>
            <a:r>
              <a:rPr lang="ru-RU" sz="2000" dirty="0" smtClean="0"/>
              <a:t>, </a:t>
            </a:r>
            <a:r>
              <a:rPr lang="ru-RU" sz="2000" dirty="0"/>
              <a:t>обитающей в р. на участке вблизи сУргала составляют в основном половозрелые  и  старые  особи. 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04864"/>
          <a:ext cx="8229600" cy="3921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229600" cy="149817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Основу </a:t>
            </a:r>
            <a:r>
              <a:rPr lang="ru-RU" sz="2000" dirty="0"/>
              <a:t>популяции беззубки </a:t>
            </a:r>
            <a:r>
              <a:rPr lang="ru-RU" sz="2000" dirty="0" smtClean="0"/>
              <a:t>, </a:t>
            </a:r>
            <a:r>
              <a:rPr lang="ru-RU" sz="2000" dirty="0"/>
              <a:t>обитающей в р</a:t>
            </a:r>
            <a:r>
              <a:rPr lang="ru-RU" sz="2000" dirty="0" smtClean="0"/>
              <a:t>. Ургала </a:t>
            </a:r>
            <a:r>
              <a:rPr lang="en-US" sz="2000" dirty="0" smtClean="0"/>
              <a:t>I</a:t>
            </a:r>
            <a:r>
              <a:rPr lang="ru-RU" sz="2000" dirty="0" smtClean="0"/>
              <a:t> </a:t>
            </a:r>
            <a:r>
              <a:rPr lang="ru-RU" sz="2000" dirty="0"/>
              <a:t>на участке вблизи </a:t>
            </a:r>
            <a:r>
              <a:rPr lang="ru-RU" sz="2000" dirty="0" smtClean="0"/>
              <a:t>с</a:t>
            </a:r>
            <a:r>
              <a:rPr lang="en-US" sz="2000" dirty="0" smtClean="0"/>
              <a:t>.</a:t>
            </a:r>
            <a:r>
              <a:rPr lang="ru-RU" sz="2000" dirty="0" smtClean="0"/>
              <a:t>Ургала </a:t>
            </a:r>
            <a:r>
              <a:rPr lang="ru-RU" sz="2000" dirty="0"/>
              <a:t>составляют </a:t>
            </a:r>
            <a:r>
              <a:rPr lang="ru-RU" sz="2000" dirty="0" smtClean="0"/>
              <a:t>только   </a:t>
            </a:r>
            <a:r>
              <a:rPr lang="ru-RU" sz="2000" dirty="0"/>
              <a:t>старые  </a:t>
            </a:r>
            <a:r>
              <a:rPr lang="ru-RU" sz="2000" dirty="0" smtClean="0"/>
              <a:t>особи, молодые особи практически не встречаются</a:t>
            </a:r>
            <a:r>
              <a:rPr lang="en-US" sz="2000" dirty="0" smtClean="0"/>
              <a:t>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04864"/>
          <a:ext cx="8229600" cy="3921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1043608" y="3068960"/>
          <a:ext cx="74888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049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544" y="-243408"/>
            <a:ext cx="9724623" cy="72924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049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543" y="0"/>
            <a:ext cx="10047452" cy="75355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048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89603" y="-819472"/>
            <a:ext cx="10233603" cy="76774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i="1" dirty="0"/>
              <a:t>Наибольшее  количество  таксономических  групп  из  числа  индикаторных организмов  отмечено  нами  в  верховьях  реки </a:t>
            </a:r>
            <a:r>
              <a:rPr lang="en-US" sz="2400" i="1" dirty="0"/>
              <a:t>II </a:t>
            </a:r>
            <a:r>
              <a:rPr lang="ru-RU" sz="2400" i="1" dirty="0"/>
              <a:t>Ургала  в  районе  населенного  пункта Хайбатово</a:t>
            </a:r>
          </a:p>
          <a:p>
            <a:r>
              <a:rPr lang="ru-RU" sz="2400" i="1" dirty="0"/>
              <a:t>Здесь  встречаются  обитатели  вод  удовлетворительной  чистоты  и  чистых  вод,  такие  как  беззубка,  затворки,  личинки   красоток,  поденок  и  ручейников.  По  шестиклассной  системе    качества  вод такая вода относится к 3 классу – воды удовлетворительной чистоты</a:t>
            </a:r>
            <a:r>
              <a:rPr lang="ru-RU" sz="2000" dirty="0"/>
              <a:t>.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реке  </a:t>
            </a:r>
            <a:r>
              <a:rPr lang="en-US" dirty="0"/>
              <a:t>I </a:t>
            </a:r>
            <a:r>
              <a:rPr lang="ru-RU" dirty="0"/>
              <a:t>Ургала      встречаются   организмы  загрязненных вод,  такие  как  водяной  ослик  и  трубочник,  почти не стало крупных двустворчатых моллюсков, встречаются только  пустые раковины беззубок.  Проанализировав таксономический состав индикаторных организмов, мы установили, что вода относится к 4 классу (загрязненные воды).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ecoriver.chat.ru/Image24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836712"/>
            <a:ext cx="1353185" cy="188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8300000"/>
            </a:camera>
            <a:lightRig rig="threePt" dir="t"/>
          </a:scene3d>
        </p:spPr>
      </p:pic>
      <p:pic>
        <p:nvPicPr>
          <p:cNvPr id="1026" name="Picture 2" descr="http://im4-tub-ru.yandex.net/i?id=243642636-36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566682"/>
            <a:ext cx="2520280" cy="189021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15616" y="2636912"/>
            <a:ext cx="213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Личинки ручейника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499992" y="2564904"/>
            <a:ext cx="2723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Двустворчатые моллюски</a:t>
            </a:r>
            <a:endParaRPr lang="ru-RU" dirty="0"/>
          </a:p>
        </p:txBody>
      </p:sp>
      <p:pic>
        <p:nvPicPr>
          <p:cNvPr id="1028" name="Picture 4" descr="http://aquarion2.ru/wp-content/uploads/2011/06/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501009"/>
            <a:ext cx="2688299" cy="201622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115616" y="5805264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пиявки</a:t>
            </a:r>
            <a:endParaRPr lang="ru-RU" dirty="0"/>
          </a:p>
        </p:txBody>
      </p:sp>
      <p:pic>
        <p:nvPicPr>
          <p:cNvPr id="1030" name="Picture 6" descr="http://cdn-nus-3.pinme.ru/pin-upload-static/photos/c137531760a0aee67bc45912d77e3585_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573016"/>
            <a:ext cx="2304256" cy="194421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364088" y="5877272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Водяные ослики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049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22908" cy="72921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>Исследуя воды рек с.Ургала и ее окрестностей, было установлено с помощью моллюсков-</a:t>
            </a:r>
            <a:br>
              <a:rPr lang="ru-RU" sz="2000" dirty="0" smtClean="0"/>
            </a:br>
            <a:r>
              <a:rPr lang="ru-RU" sz="2000" dirty="0" smtClean="0"/>
              <a:t>-фильтрантов, что наиболее чистым водоемом является река </a:t>
            </a:r>
            <a:r>
              <a:rPr lang="en-US" sz="2000" dirty="0" smtClean="0"/>
              <a:t>II</a:t>
            </a:r>
            <a:r>
              <a:rPr lang="ru-RU" sz="2000" dirty="0" smtClean="0"/>
              <a:t> Ургала, а река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en-US" sz="2000" dirty="0" smtClean="0"/>
              <a:t>I</a:t>
            </a:r>
            <a:r>
              <a:rPr lang="ru-RU" sz="2000" dirty="0" smtClean="0"/>
              <a:t> Ургала имеет серьезные загрязнения.</a:t>
            </a:r>
            <a:endParaRPr lang="ru-RU" sz="2000" dirty="0"/>
          </a:p>
        </p:txBody>
      </p:sp>
      <p:pic>
        <p:nvPicPr>
          <p:cNvPr id="3" name="Содержимое 3" descr="DSC049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988840"/>
            <a:ext cx="5904655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sz="2200" b="1" dirty="0"/>
              <a:t>«Воде  была  дана  волшебная  власть,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dirty="0"/>
              <a:t>                                                             стать  соком жизни»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dirty="0"/>
              <a:t>                                                                                         </a:t>
            </a:r>
            <a:r>
              <a:rPr lang="ru-RU" sz="2200" b="1" i="1" dirty="0"/>
              <a:t>Леонардо да  Винчи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Содержимое 4" descr="DSC048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4881" y="1600200"/>
            <a:ext cx="655423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SC048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78908" y="0"/>
            <a:ext cx="9722908" cy="72921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Крупные  двустворчатые  моллюски,  наряду  с  некоторыми  другими видами    являются  важнейшими  компонентам и  системы самоочищения  рек,  прудов  и  озер.  Двустворчатые  моллюски  пропускают через себя 20-40 литров воды ежесуточно. Следовательно, при нарушении их численности,  произойдут  определенные  сбои  в  способности  водоема  к самоочищению и изменится класс качества  воды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Рекомендации по оздоровлению исследованных водных объектов: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ru-RU" sz="2200" dirty="0" smtClean="0"/>
              <a:t>- запретить вырубку леса по берегам рек,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ru-RU" sz="2200" dirty="0" smtClean="0"/>
              <a:t> - и очищение берегов рек  от мусора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 descr="DSC048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628800"/>
            <a:ext cx="7344816" cy="49632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Сохраним мир вокруг себя!</a:t>
            </a:r>
            <a:endParaRPr lang="ru-RU" dirty="0"/>
          </a:p>
        </p:txBody>
      </p:sp>
      <p:pic>
        <p:nvPicPr>
          <p:cNvPr id="39940" name="Picture 4" descr="http://stat18.privet.ru/lr/0a27ec22170aa24e39b0feca8250b2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12776"/>
            <a:ext cx="6191250" cy="4648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8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211" y="-243408"/>
            <a:ext cx="9613724" cy="725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5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Цель работы:  определить простейшие гидрологические параметры рек   </a:t>
            </a:r>
            <a:r>
              <a:rPr lang="en-US" sz="3100" dirty="0"/>
              <a:t>I</a:t>
            </a:r>
            <a:r>
              <a:rPr lang="ru-RU" sz="3100" dirty="0"/>
              <a:t> Ургала и </a:t>
            </a:r>
            <a:r>
              <a:rPr lang="en-US" sz="3100" dirty="0"/>
              <a:t>II</a:t>
            </a:r>
            <a:r>
              <a:rPr lang="ru-RU" sz="3100" dirty="0"/>
              <a:t> Ургала и сравнить эти две реки, используя выявленные параметры.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29976" t="19094" r="1602" b="8637"/>
          <a:stretch>
            <a:fillRect/>
          </a:stretch>
        </p:blipFill>
        <p:spPr bwMode="auto">
          <a:xfrm>
            <a:off x="1043608" y="1772816"/>
            <a:ext cx="698477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лилиния 4"/>
          <p:cNvSpPr/>
          <p:nvPr/>
        </p:nvSpPr>
        <p:spPr>
          <a:xfrm>
            <a:off x="5048518" y="5872766"/>
            <a:ext cx="103031" cy="64395"/>
          </a:xfrm>
          <a:custGeom>
            <a:avLst/>
            <a:gdLst>
              <a:gd name="connsiteX0" fmla="*/ 0 w 103031"/>
              <a:gd name="connsiteY0" fmla="*/ 64395 h 64395"/>
              <a:gd name="connsiteX1" fmla="*/ 51516 w 103031"/>
              <a:gd name="connsiteY1" fmla="*/ 51516 h 64395"/>
              <a:gd name="connsiteX2" fmla="*/ 77274 w 103031"/>
              <a:gd name="connsiteY2" fmla="*/ 12879 h 64395"/>
              <a:gd name="connsiteX3" fmla="*/ 103031 w 103031"/>
              <a:gd name="connsiteY3" fmla="*/ 0 h 6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31" h="64395">
                <a:moveTo>
                  <a:pt x="0" y="64395"/>
                </a:moveTo>
                <a:cubicBezTo>
                  <a:pt x="17172" y="60102"/>
                  <a:pt x="36788" y="61334"/>
                  <a:pt x="51516" y="51516"/>
                </a:cubicBezTo>
                <a:cubicBezTo>
                  <a:pt x="64395" y="42930"/>
                  <a:pt x="66329" y="23824"/>
                  <a:pt x="77274" y="12879"/>
                </a:cubicBezTo>
                <a:cubicBezTo>
                  <a:pt x="84062" y="6091"/>
                  <a:pt x="94445" y="4293"/>
                  <a:pt x="103031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4288665" y="1674254"/>
            <a:ext cx="1210614" cy="4121239"/>
          </a:xfrm>
          <a:custGeom>
            <a:avLst/>
            <a:gdLst>
              <a:gd name="connsiteX0" fmla="*/ 708338 w 1210614"/>
              <a:gd name="connsiteY0" fmla="*/ 4121239 h 4121239"/>
              <a:gd name="connsiteX1" fmla="*/ 721217 w 1210614"/>
              <a:gd name="connsiteY1" fmla="*/ 4018208 h 4121239"/>
              <a:gd name="connsiteX2" fmla="*/ 734096 w 1210614"/>
              <a:gd name="connsiteY2" fmla="*/ 3889419 h 4121239"/>
              <a:gd name="connsiteX3" fmla="*/ 811369 w 1210614"/>
              <a:gd name="connsiteY3" fmla="*/ 3812146 h 4121239"/>
              <a:gd name="connsiteX4" fmla="*/ 888642 w 1210614"/>
              <a:gd name="connsiteY4" fmla="*/ 3747752 h 4121239"/>
              <a:gd name="connsiteX5" fmla="*/ 914400 w 1210614"/>
              <a:gd name="connsiteY5" fmla="*/ 3618963 h 4121239"/>
              <a:gd name="connsiteX6" fmla="*/ 940158 w 1210614"/>
              <a:gd name="connsiteY6" fmla="*/ 3515932 h 4121239"/>
              <a:gd name="connsiteX7" fmla="*/ 953036 w 1210614"/>
              <a:gd name="connsiteY7" fmla="*/ 3477295 h 4121239"/>
              <a:gd name="connsiteX8" fmla="*/ 1004552 w 1210614"/>
              <a:gd name="connsiteY8" fmla="*/ 3400022 h 4121239"/>
              <a:gd name="connsiteX9" fmla="*/ 1030310 w 1210614"/>
              <a:gd name="connsiteY9" fmla="*/ 3361385 h 4121239"/>
              <a:gd name="connsiteX10" fmla="*/ 1068946 w 1210614"/>
              <a:gd name="connsiteY10" fmla="*/ 3335628 h 4121239"/>
              <a:gd name="connsiteX11" fmla="*/ 1094704 w 1210614"/>
              <a:gd name="connsiteY11" fmla="*/ 3296991 h 4121239"/>
              <a:gd name="connsiteX12" fmla="*/ 1133341 w 1210614"/>
              <a:gd name="connsiteY12" fmla="*/ 3271233 h 4121239"/>
              <a:gd name="connsiteX13" fmla="*/ 1171977 w 1210614"/>
              <a:gd name="connsiteY13" fmla="*/ 3232597 h 4121239"/>
              <a:gd name="connsiteX14" fmla="*/ 1210614 w 1210614"/>
              <a:gd name="connsiteY14" fmla="*/ 3039414 h 4121239"/>
              <a:gd name="connsiteX15" fmla="*/ 1184856 w 1210614"/>
              <a:gd name="connsiteY15" fmla="*/ 2910625 h 4121239"/>
              <a:gd name="connsiteX16" fmla="*/ 1159098 w 1210614"/>
              <a:gd name="connsiteY16" fmla="*/ 2871988 h 4121239"/>
              <a:gd name="connsiteX17" fmla="*/ 1120462 w 1210614"/>
              <a:gd name="connsiteY17" fmla="*/ 2691684 h 4121239"/>
              <a:gd name="connsiteX18" fmla="*/ 1094704 w 1210614"/>
              <a:gd name="connsiteY18" fmla="*/ 2614411 h 4121239"/>
              <a:gd name="connsiteX19" fmla="*/ 1056067 w 1210614"/>
              <a:gd name="connsiteY19" fmla="*/ 2588653 h 4121239"/>
              <a:gd name="connsiteX20" fmla="*/ 978794 w 1210614"/>
              <a:gd name="connsiteY20" fmla="*/ 2472743 h 4121239"/>
              <a:gd name="connsiteX21" fmla="*/ 965915 w 1210614"/>
              <a:gd name="connsiteY21" fmla="*/ 2434107 h 4121239"/>
              <a:gd name="connsiteX22" fmla="*/ 940158 w 1210614"/>
              <a:gd name="connsiteY22" fmla="*/ 2292439 h 4121239"/>
              <a:gd name="connsiteX23" fmla="*/ 927279 w 1210614"/>
              <a:gd name="connsiteY23" fmla="*/ 2240923 h 4121239"/>
              <a:gd name="connsiteX24" fmla="*/ 901521 w 1210614"/>
              <a:gd name="connsiteY24" fmla="*/ 2202287 h 4121239"/>
              <a:gd name="connsiteX25" fmla="*/ 850005 w 1210614"/>
              <a:gd name="connsiteY25" fmla="*/ 2125014 h 4121239"/>
              <a:gd name="connsiteX26" fmla="*/ 837127 w 1210614"/>
              <a:gd name="connsiteY26" fmla="*/ 2086377 h 4121239"/>
              <a:gd name="connsiteX27" fmla="*/ 824248 w 1210614"/>
              <a:gd name="connsiteY27" fmla="*/ 1751526 h 4121239"/>
              <a:gd name="connsiteX28" fmla="*/ 759853 w 1210614"/>
              <a:gd name="connsiteY28" fmla="*/ 1635616 h 4121239"/>
              <a:gd name="connsiteX29" fmla="*/ 734096 w 1210614"/>
              <a:gd name="connsiteY29" fmla="*/ 1596980 h 4121239"/>
              <a:gd name="connsiteX30" fmla="*/ 682580 w 1210614"/>
              <a:gd name="connsiteY30" fmla="*/ 1442433 h 4121239"/>
              <a:gd name="connsiteX31" fmla="*/ 669701 w 1210614"/>
              <a:gd name="connsiteY31" fmla="*/ 1390918 h 4121239"/>
              <a:gd name="connsiteX32" fmla="*/ 643943 w 1210614"/>
              <a:gd name="connsiteY32" fmla="*/ 1236371 h 4121239"/>
              <a:gd name="connsiteX33" fmla="*/ 618186 w 1210614"/>
              <a:gd name="connsiteY33" fmla="*/ 1197735 h 4121239"/>
              <a:gd name="connsiteX34" fmla="*/ 566670 w 1210614"/>
              <a:gd name="connsiteY34" fmla="*/ 1081825 h 4121239"/>
              <a:gd name="connsiteX35" fmla="*/ 515155 w 1210614"/>
              <a:gd name="connsiteY35" fmla="*/ 875763 h 4121239"/>
              <a:gd name="connsiteX36" fmla="*/ 489397 w 1210614"/>
              <a:gd name="connsiteY36" fmla="*/ 837126 h 4121239"/>
              <a:gd name="connsiteX37" fmla="*/ 476518 w 1210614"/>
              <a:gd name="connsiteY37" fmla="*/ 798490 h 4121239"/>
              <a:gd name="connsiteX38" fmla="*/ 425003 w 1210614"/>
              <a:gd name="connsiteY38" fmla="*/ 721216 h 4121239"/>
              <a:gd name="connsiteX39" fmla="*/ 412124 w 1210614"/>
              <a:gd name="connsiteY39" fmla="*/ 669701 h 4121239"/>
              <a:gd name="connsiteX40" fmla="*/ 386366 w 1210614"/>
              <a:gd name="connsiteY40" fmla="*/ 631064 h 4121239"/>
              <a:gd name="connsiteX41" fmla="*/ 347729 w 1210614"/>
              <a:gd name="connsiteY41" fmla="*/ 579549 h 4121239"/>
              <a:gd name="connsiteX42" fmla="*/ 321972 w 1210614"/>
              <a:gd name="connsiteY42" fmla="*/ 540912 h 4121239"/>
              <a:gd name="connsiteX43" fmla="*/ 257577 w 1210614"/>
              <a:gd name="connsiteY43" fmla="*/ 463639 h 4121239"/>
              <a:gd name="connsiteX44" fmla="*/ 244698 w 1210614"/>
              <a:gd name="connsiteY44" fmla="*/ 412123 h 4121239"/>
              <a:gd name="connsiteX45" fmla="*/ 180304 w 1210614"/>
              <a:gd name="connsiteY45" fmla="*/ 334850 h 4121239"/>
              <a:gd name="connsiteX46" fmla="*/ 128789 w 1210614"/>
              <a:gd name="connsiteY46" fmla="*/ 257577 h 4121239"/>
              <a:gd name="connsiteX47" fmla="*/ 115910 w 1210614"/>
              <a:gd name="connsiteY47" fmla="*/ 218940 h 4121239"/>
              <a:gd name="connsiteX48" fmla="*/ 90152 w 1210614"/>
              <a:gd name="connsiteY48" fmla="*/ 167425 h 4121239"/>
              <a:gd name="connsiteX49" fmla="*/ 38636 w 1210614"/>
              <a:gd name="connsiteY49" fmla="*/ 90152 h 4121239"/>
              <a:gd name="connsiteX50" fmla="*/ 12879 w 1210614"/>
              <a:gd name="connsiteY50" fmla="*/ 51515 h 4121239"/>
              <a:gd name="connsiteX51" fmla="*/ 0 w 1210614"/>
              <a:gd name="connsiteY51" fmla="*/ 0 h 412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0614" h="4121239">
                <a:moveTo>
                  <a:pt x="708338" y="4121239"/>
                </a:moveTo>
                <a:cubicBezTo>
                  <a:pt x="712631" y="4086895"/>
                  <a:pt x="717395" y="4052607"/>
                  <a:pt x="721217" y="4018208"/>
                </a:cubicBezTo>
                <a:cubicBezTo>
                  <a:pt x="725981" y="3975328"/>
                  <a:pt x="716803" y="3928946"/>
                  <a:pt x="734096" y="3889419"/>
                </a:cubicBezTo>
                <a:cubicBezTo>
                  <a:pt x="748697" y="3856046"/>
                  <a:pt x="785611" y="3837904"/>
                  <a:pt x="811369" y="3812146"/>
                </a:cubicBezTo>
                <a:cubicBezTo>
                  <a:pt x="860952" y="3762562"/>
                  <a:pt x="834848" y="3783613"/>
                  <a:pt x="888642" y="3747752"/>
                </a:cubicBezTo>
                <a:cubicBezTo>
                  <a:pt x="917739" y="3660462"/>
                  <a:pt x="884802" y="3766952"/>
                  <a:pt x="914400" y="3618963"/>
                </a:cubicBezTo>
                <a:cubicBezTo>
                  <a:pt x="921343" y="3584250"/>
                  <a:pt x="928964" y="3549516"/>
                  <a:pt x="940158" y="3515932"/>
                </a:cubicBezTo>
                <a:cubicBezTo>
                  <a:pt x="944451" y="3503053"/>
                  <a:pt x="946443" y="3489162"/>
                  <a:pt x="953036" y="3477295"/>
                </a:cubicBezTo>
                <a:cubicBezTo>
                  <a:pt x="968070" y="3450234"/>
                  <a:pt x="987380" y="3425780"/>
                  <a:pt x="1004552" y="3400022"/>
                </a:cubicBezTo>
                <a:lnTo>
                  <a:pt x="1030310" y="3361385"/>
                </a:lnTo>
                <a:cubicBezTo>
                  <a:pt x="1038896" y="3348506"/>
                  <a:pt x="1056067" y="3344214"/>
                  <a:pt x="1068946" y="3335628"/>
                </a:cubicBezTo>
                <a:cubicBezTo>
                  <a:pt x="1077532" y="3322749"/>
                  <a:pt x="1083759" y="3307936"/>
                  <a:pt x="1094704" y="3296991"/>
                </a:cubicBezTo>
                <a:cubicBezTo>
                  <a:pt x="1105649" y="3286046"/>
                  <a:pt x="1121450" y="3281142"/>
                  <a:pt x="1133341" y="3271233"/>
                </a:cubicBezTo>
                <a:cubicBezTo>
                  <a:pt x="1147333" y="3259573"/>
                  <a:pt x="1159098" y="3245476"/>
                  <a:pt x="1171977" y="3232597"/>
                </a:cubicBezTo>
                <a:cubicBezTo>
                  <a:pt x="1210028" y="3118444"/>
                  <a:pt x="1194737" y="3182308"/>
                  <a:pt x="1210614" y="3039414"/>
                </a:cubicBezTo>
                <a:cubicBezTo>
                  <a:pt x="1205868" y="3006189"/>
                  <a:pt x="1202839" y="2946591"/>
                  <a:pt x="1184856" y="2910625"/>
                </a:cubicBezTo>
                <a:cubicBezTo>
                  <a:pt x="1177934" y="2896781"/>
                  <a:pt x="1167684" y="2884867"/>
                  <a:pt x="1159098" y="2871988"/>
                </a:cubicBezTo>
                <a:cubicBezTo>
                  <a:pt x="1148290" y="2807136"/>
                  <a:pt x="1141858" y="2755870"/>
                  <a:pt x="1120462" y="2691684"/>
                </a:cubicBezTo>
                <a:cubicBezTo>
                  <a:pt x="1111876" y="2665926"/>
                  <a:pt x="1117295" y="2629472"/>
                  <a:pt x="1094704" y="2614411"/>
                </a:cubicBezTo>
                <a:lnTo>
                  <a:pt x="1056067" y="2588653"/>
                </a:lnTo>
                <a:lnTo>
                  <a:pt x="978794" y="2472743"/>
                </a:lnTo>
                <a:cubicBezTo>
                  <a:pt x="971264" y="2461448"/>
                  <a:pt x="970208" y="2446986"/>
                  <a:pt x="965915" y="2434107"/>
                </a:cubicBezTo>
                <a:cubicBezTo>
                  <a:pt x="944605" y="2263627"/>
                  <a:pt x="966627" y="2385083"/>
                  <a:pt x="940158" y="2292439"/>
                </a:cubicBezTo>
                <a:cubicBezTo>
                  <a:pt x="935295" y="2275420"/>
                  <a:pt x="934252" y="2257192"/>
                  <a:pt x="927279" y="2240923"/>
                </a:cubicBezTo>
                <a:cubicBezTo>
                  <a:pt x="921182" y="2226696"/>
                  <a:pt x="910107" y="2215166"/>
                  <a:pt x="901521" y="2202287"/>
                </a:cubicBezTo>
                <a:cubicBezTo>
                  <a:pt x="870897" y="2110415"/>
                  <a:pt x="914322" y="2221490"/>
                  <a:pt x="850005" y="2125014"/>
                </a:cubicBezTo>
                <a:cubicBezTo>
                  <a:pt x="842475" y="2113718"/>
                  <a:pt x="841420" y="2099256"/>
                  <a:pt x="837127" y="2086377"/>
                </a:cubicBezTo>
                <a:cubicBezTo>
                  <a:pt x="832834" y="1974760"/>
                  <a:pt x="831933" y="1862961"/>
                  <a:pt x="824248" y="1751526"/>
                </a:cubicBezTo>
                <a:cubicBezTo>
                  <a:pt x="821632" y="1713601"/>
                  <a:pt x="773170" y="1655591"/>
                  <a:pt x="759853" y="1635616"/>
                </a:cubicBezTo>
                <a:cubicBezTo>
                  <a:pt x="751267" y="1622737"/>
                  <a:pt x="738991" y="1611664"/>
                  <a:pt x="734096" y="1596980"/>
                </a:cubicBezTo>
                <a:lnTo>
                  <a:pt x="682580" y="1442433"/>
                </a:lnTo>
                <a:cubicBezTo>
                  <a:pt x="676983" y="1425641"/>
                  <a:pt x="673994" y="1408090"/>
                  <a:pt x="669701" y="1390918"/>
                </a:cubicBezTo>
                <a:cubicBezTo>
                  <a:pt x="665620" y="1354190"/>
                  <a:pt x="665519" y="1279524"/>
                  <a:pt x="643943" y="1236371"/>
                </a:cubicBezTo>
                <a:cubicBezTo>
                  <a:pt x="637021" y="1222527"/>
                  <a:pt x="624472" y="1211879"/>
                  <a:pt x="618186" y="1197735"/>
                </a:cubicBezTo>
                <a:cubicBezTo>
                  <a:pt x="556884" y="1059804"/>
                  <a:pt x="624961" y="1169260"/>
                  <a:pt x="566670" y="1081825"/>
                </a:cubicBezTo>
                <a:cubicBezTo>
                  <a:pt x="562956" y="1063253"/>
                  <a:pt x="537783" y="909705"/>
                  <a:pt x="515155" y="875763"/>
                </a:cubicBezTo>
                <a:cubicBezTo>
                  <a:pt x="506569" y="862884"/>
                  <a:pt x="496319" y="850970"/>
                  <a:pt x="489397" y="837126"/>
                </a:cubicBezTo>
                <a:cubicBezTo>
                  <a:pt x="483326" y="824984"/>
                  <a:pt x="483111" y="810357"/>
                  <a:pt x="476518" y="798490"/>
                </a:cubicBezTo>
                <a:cubicBezTo>
                  <a:pt x="461484" y="771429"/>
                  <a:pt x="425003" y="721216"/>
                  <a:pt x="425003" y="721216"/>
                </a:cubicBezTo>
                <a:cubicBezTo>
                  <a:pt x="420710" y="704044"/>
                  <a:pt x="419097" y="685970"/>
                  <a:pt x="412124" y="669701"/>
                </a:cubicBezTo>
                <a:cubicBezTo>
                  <a:pt x="406027" y="655474"/>
                  <a:pt x="395363" y="643659"/>
                  <a:pt x="386366" y="631064"/>
                </a:cubicBezTo>
                <a:cubicBezTo>
                  <a:pt x="373890" y="613597"/>
                  <a:pt x="360205" y="597016"/>
                  <a:pt x="347729" y="579549"/>
                </a:cubicBezTo>
                <a:cubicBezTo>
                  <a:pt x="338732" y="566954"/>
                  <a:pt x="331881" y="552803"/>
                  <a:pt x="321972" y="540912"/>
                </a:cubicBezTo>
                <a:cubicBezTo>
                  <a:pt x="239330" y="441741"/>
                  <a:pt x="321534" y="559574"/>
                  <a:pt x="257577" y="463639"/>
                </a:cubicBezTo>
                <a:cubicBezTo>
                  <a:pt x="253284" y="446467"/>
                  <a:pt x="251670" y="428392"/>
                  <a:pt x="244698" y="412123"/>
                </a:cubicBezTo>
                <a:cubicBezTo>
                  <a:pt x="231250" y="380745"/>
                  <a:pt x="203512" y="358058"/>
                  <a:pt x="180304" y="334850"/>
                </a:cubicBezTo>
                <a:cubicBezTo>
                  <a:pt x="149680" y="242981"/>
                  <a:pt x="193104" y="354051"/>
                  <a:pt x="128789" y="257577"/>
                </a:cubicBezTo>
                <a:cubicBezTo>
                  <a:pt x="121259" y="246281"/>
                  <a:pt x="121258" y="231418"/>
                  <a:pt x="115910" y="218940"/>
                </a:cubicBezTo>
                <a:cubicBezTo>
                  <a:pt x="108347" y="201294"/>
                  <a:pt x="100030" y="183888"/>
                  <a:pt x="90152" y="167425"/>
                </a:cubicBezTo>
                <a:cubicBezTo>
                  <a:pt x="74225" y="140880"/>
                  <a:pt x="55808" y="115910"/>
                  <a:pt x="38636" y="90152"/>
                </a:cubicBezTo>
                <a:lnTo>
                  <a:pt x="12879" y="51515"/>
                </a:ln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олилиния 6"/>
          <p:cNvSpPr/>
          <p:nvPr/>
        </p:nvSpPr>
        <p:spPr>
          <a:xfrm>
            <a:off x="5498305" y="2060620"/>
            <a:ext cx="1881289" cy="2728804"/>
          </a:xfrm>
          <a:custGeom>
            <a:avLst/>
            <a:gdLst>
              <a:gd name="connsiteX0" fmla="*/ 13853 w 1881289"/>
              <a:gd name="connsiteY0" fmla="*/ 2704563 h 2728804"/>
              <a:gd name="connsiteX1" fmla="*/ 65368 w 1881289"/>
              <a:gd name="connsiteY1" fmla="*/ 2614411 h 2728804"/>
              <a:gd name="connsiteX2" fmla="*/ 91126 w 1881289"/>
              <a:gd name="connsiteY2" fmla="*/ 2575774 h 2728804"/>
              <a:gd name="connsiteX3" fmla="*/ 155520 w 1881289"/>
              <a:gd name="connsiteY3" fmla="*/ 2446986 h 2728804"/>
              <a:gd name="connsiteX4" fmla="*/ 181278 w 1881289"/>
              <a:gd name="connsiteY4" fmla="*/ 2356834 h 2728804"/>
              <a:gd name="connsiteX5" fmla="*/ 232794 w 1881289"/>
              <a:gd name="connsiteY5" fmla="*/ 2279560 h 2728804"/>
              <a:gd name="connsiteX6" fmla="*/ 271430 w 1881289"/>
              <a:gd name="connsiteY6" fmla="*/ 2163650 h 2728804"/>
              <a:gd name="connsiteX7" fmla="*/ 297188 w 1881289"/>
              <a:gd name="connsiteY7" fmla="*/ 2125014 h 2728804"/>
              <a:gd name="connsiteX8" fmla="*/ 335825 w 1881289"/>
              <a:gd name="connsiteY8" fmla="*/ 2034862 h 2728804"/>
              <a:gd name="connsiteX9" fmla="*/ 361582 w 1881289"/>
              <a:gd name="connsiteY9" fmla="*/ 1944710 h 2728804"/>
              <a:gd name="connsiteX10" fmla="*/ 400219 w 1881289"/>
              <a:gd name="connsiteY10" fmla="*/ 1906073 h 2728804"/>
              <a:gd name="connsiteX11" fmla="*/ 451734 w 1881289"/>
              <a:gd name="connsiteY11" fmla="*/ 1815921 h 2728804"/>
              <a:gd name="connsiteX12" fmla="*/ 490371 w 1881289"/>
              <a:gd name="connsiteY12" fmla="*/ 1777284 h 2728804"/>
              <a:gd name="connsiteX13" fmla="*/ 541887 w 1881289"/>
              <a:gd name="connsiteY13" fmla="*/ 1700011 h 2728804"/>
              <a:gd name="connsiteX14" fmla="*/ 580523 w 1881289"/>
              <a:gd name="connsiteY14" fmla="*/ 1648495 h 2728804"/>
              <a:gd name="connsiteX15" fmla="*/ 606281 w 1881289"/>
              <a:gd name="connsiteY15" fmla="*/ 1609859 h 2728804"/>
              <a:gd name="connsiteX16" fmla="*/ 632039 w 1881289"/>
              <a:gd name="connsiteY16" fmla="*/ 1532586 h 2728804"/>
              <a:gd name="connsiteX17" fmla="*/ 644918 w 1881289"/>
              <a:gd name="connsiteY17" fmla="*/ 1493949 h 2728804"/>
              <a:gd name="connsiteX18" fmla="*/ 632039 w 1881289"/>
              <a:gd name="connsiteY18" fmla="*/ 1210614 h 2728804"/>
              <a:gd name="connsiteX19" fmla="*/ 606281 w 1881289"/>
              <a:gd name="connsiteY19" fmla="*/ 1171977 h 2728804"/>
              <a:gd name="connsiteX20" fmla="*/ 619160 w 1881289"/>
              <a:gd name="connsiteY20" fmla="*/ 1004552 h 2728804"/>
              <a:gd name="connsiteX21" fmla="*/ 696433 w 1881289"/>
              <a:gd name="connsiteY21" fmla="*/ 953036 h 2728804"/>
              <a:gd name="connsiteX22" fmla="*/ 735070 w 1881289"/>
              <a:gd name="connsiteY22" fmla="*/ 927279 h 2728804"/>
              <a:gd name="connsiteX23" fmla="*/ 954010 w 1881289"/>
              <a:gd name="connsiteY23" fmla="*/ 901521 h 2728804"/>
              <a:gd name="connsiteX24" fmla="*/ 992647 w 1881289"/>
              <a:gd name="connsiteY24" fmla="*/ 875763 h 2728804"/>
              <a:gd name="connsiteX25" fmla="*/ 1069920 w 1881289"/>
              <a:gd name="connsiteY25" fmla="*/ 798490 h 2728804"/>
              <a:gd name="connsiteX26" fmla="*/ 1082799 w 1881289"/>
              <a:gd name="connsiteY26" fmla="*/ 669701 h 2728804"/>
              <a:gd name="connsiteX27" fmla="*/ 1108557 w 1881289"/>
              <a:gd name="connsiteY27" fmla="*/ 592428 h 2728804"/>
              <a:gd name="connsiteX28" fmla="*/ 1121436 w 1881289"/>
              <a:gd name="connsiteY28" fmla="*/ 476518 h 2728804"/>
              <a:gd name="connsiteX29" fmla="*/ 1134315 w 1881289"/>
              <a:gd name="connsiteY29" fmla="*/ 437881 h 2728804"/>
              <a:gd name="connsiteX30" fmla="*/ 1172951 w 1881289"/>
              <a:gd name="connsiteY30" fmla="*/ 412124 h 2728804"/>
              <a:gd name="connsiteX31" fmla="*/ 1301740 w 1881289"/>
              <a:gd name="connsiteY31" fmla="*/ 386366 h 2728804"/>
              <a:gd name="connsiteX32" fmla="*/ 1340377 w 1881289"/>
              <a:gd name="connsiteY32" fmla="*/ 373487 h 2728804"/>
              <a:gd name="connsiteX33" fmla="*/ 1379013 w 1881289"/>
              <a:gd name="connsiteY33" fmla="*/ 334850 h 2728804"/>
              <a:gd name="connsiteX34" fmla="*/ 1430529 w 1881289"/>
              <a:gd name="connsiteY34" fmla="*/ 321972 h 2728804"/>
              <a:gd name="connsiteX35" fmla="*/ 1520681 w 1881289"/>
              <a:gd name="connsiteY35" fmla="*/ 270456 h 2728804"/>
              <a:gd name="connsiteX36" fmla="*/ 1546439 w 1881289"/>
              <a:gd name="connsiteY36" fmla="*/ 231819 h 2728804"/>
              <a:gd name="connsiteX37" fmla="*/ 1636591 w 1881289"/>
              <a:gd name="connsiteY37" fmla="*/ 180304 h 2728804"/>
              <a:gd name="connsiteX38" fmla="*/ 1688106 w 1881289"/>
              <a:gd name="connsiteY38" fmla="*/ 141667 h 2728804"/>
              <a:gd name="connsiteX39" fmla="*/ 1765380 w 1881289"/>
              <a:gd name="connsiteY39" fmla="*/ 90152 h 2728804"/>
              <a:gd name="connsiteX40" fmla="*/ 1804016 w 1881289"/>
              <a:gd name="connsiteY40" fmla="*/ 51515 h 2728804"/>
              <a:gd name="connsiteX41" fmla="*/ 1881289 w 1881289"/>
              <a:gd name="connsiteY41" fmla="*/ 0 h 2728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881289" h="2728804">
                <a:moveTo>
                  <a:pt x="13853" y="2704563"/>
                </a:moveTo>
                <a:cubicBezTo>
                  <a:pt x="76613" y="2610419"/>
                  <a:pt x="0" y="2728804"/>
                  <a:pt x="65368" y="2614411"/>
                </a:cubicBezTo>
                <a:cubicBezTo>
                  <a:pt x="73048" y="2600972"/>
                  <a:pt x="82540" y="2588653"/>
                  <a:pt x="91126" y="2575774"/>
                </a:cubicBezTo>
                <a:cubicBezTo>
                  <a:pt x="111513" y="2494227"/>
                  <a:pt x="94187" y="2538986"/>
                  <a:pt x="155520" y="2446986"/>
                </a:cubicBezTo>
                <a:cubicBezTo>
                  <a:pt x="168179" y="2427997"/>
                  <a:pt x="172691" y="2374008"/>
                  <a:pt x="181278" y="2356834"/>
                </a:cubicBezTo>
                <a:cubicBezTo>
                  <a:pt x="195123" y="2329145"/>
                  <a:pt x="232794" y="2279560"/>
                  <a:pt x="232794" y="2279560"/>
                </a:cubicBezTo>
                <a:lnTo>
                  <a:pt x="271430" y="2163650"/>
                </a:lnTo>
                <a:cubicBezTo>
                  <a:pt x="276325" y="2148966"/>
                  <a:pt x="288602" y="2137893"/>
                  <a:pt x="297188" y="2125014"/>
                </a:cubicBezTo>
                <a:cubicBezTo>
                  <a:pt x="334165" y="1977105"/>
                  <a:pt x="282458" y="2159387"/>
                  <a:pt x="335825" y="2034862"/>
                </a:cubicBezTo>
                <a:cubicBezTo>
                  <a:pt x="340980" y="2022833"/>
                  <a:pt x="351554" y="1959752"/>
                  <a:pt x="361582" y="1944710"/>
                </a:cubicBezTo>
                <a:cubicBezTo>
                  <a:pt x="371685" y="1929555"/>
                  <a:pt x="389633" y="1920894"/>
                  <a:pt x="400219" y="1906073"/>
                </a:cubicBezTo>
                <a:cubicBezTo>
                  <a:pt x="463199" y="1817901"/>
                  <a:pt x="390900" y="1888922"/>
                  <a:pt x="451734" y="1815921"/>
                </a:cubicBezTo>
                <a:cubicBezTo>
                  <a:pt x="463394" y="1801929"/>
                  <a:pt x="479189" y="1791661"/>
                  <a:pt x="490371" y="1777284"/>
                </a:cubicBezTo>
                <a:cubicBezTo>
                  <a:pt x="509377" y="1752848"/>
                  <a:pt x="524715" y="1725769"/>
                  <a:pt x="541887" y="1700011"/>
                </a:cubicBezTo>
                <a:cubicBezTo>
                  <a:pt x="553794" y="1682151"/>
                  <a:pt x="568047" y="1665962"/>
                  <a:pt x="580523" y="1648495"/>
                </a:cubicBezTo>
                <a:cubicBezTo>
                  <a:pt x="589520" y="1635900"/>
                  <a:pt x="597695" y="1622738"/>
                  <a:pt x="606281" y="1609859"/>
                </a:cubicBezTo>
                <a:lnTo>
                  <a:pt x="632039" y="1532586"/>
                </a:lnTo>
                <a:lnTo>
                  <a:pt x="644918" y="1493949"/>
                </a:lnTo>
                <a:cubicBezTo>
                  <a:pt x="640625" y="1399504"/>
                  <a:pt x="643303" y="1304483"/>
                  <a:pt x="632039" y="1210614"/>
                </a:cubicBezTo>
                <a:cubicBezTo>
                  <a:pt x="630195" y="1195246"/>
                  <a:pt x="607247" y="1187425"/>
                  <a:pt x="606281" y="1171977"/>
                </a:cubicBezTo>
                <a:cubicBezTo>
                  <a:pt x="602789" y="1116113"/>
                  <a:pt x="605585" y="1058854"/>
                  <a:pt x="619160" y="1004552"/>
                </a:cubicBezTo>
                <a:cubicBezTo>
                  <a:pt x="629623" y="962699"/>
                  <a:pt x="668671" y="966916"/>
                  <a:pt x="696433" y="953036"/>
                </a:cubicBezTo>
                <a:cubicBezTo>
                  <a:pt x="710277" y="946114"/>
                  <a:pt x="721226" y="934201"/>
                  <a:pt x="735070" y="927279"/>
                </a:cubicBezTo>
                <a:cubicBezTo>
                  <a:pt x="793616" y="898006"/>
                  <a:pt x="925510" y="903557"/>
                  <a:pt x="954010" y="901521"/>
                </a:cubicBezTo>
                <a:cubicBezTo>
                  <a:pt x="966889" y="892935"/>
                  <a:pt x="981078" y="886046"/>
                  <a:pt x="992647" y="875763"/>
                </a:cubicBezTo>
                <a:cubicBezTo>
                  <a:pt x="1019873" y="851562"/>
                  <a:pt x="1069920" y="798490"/>
                  <a:pt x="1069920" y="798490"/>
                </a:cubicBezTo>
                <a:cubicBezTo>
                  <a:pt x="1074213" y="755560"/>
                  <a:pt x="1074848" y="712106"/>
                  <a:pt x="1082799" y="669701"/>
                </a:cubicBezTo>
                <a:cubicBezTo>
                  <a:pt x="1087803" y="643015"/>
                  <a:pt x="1108557" y="592428"/>
                  <a:pt x="1108557" y="592428"/>
                </a:cubicBezTo>
                <a:cubicBezTo>
                  <a:pt x="1112850" y="553791"/>
                  <a:pt x="1115045" y="514864"/>
                  <a:pt x="1121436" y="476518"/>
                </a:cubicBezTo>
                <a:cubicBezTo>
                  <a:pt x="1123668" y="463127"/>
                  <a:pt x="1125834" y="448482"/>
                  <a:pt x="1134315" y="437881"/>
                </a:cubicBezTo>
                <a:cubicBezTo>
                  <a:pt x="1143984" y="425795"/>
                  <a:pt x="1158724" y="418221"/>
                  <a:pt x="1172951" y="412124"/>
                </a:cubicBezTo>
                <a:cubicBezTo>
                  <a:pt x="1200585" y="400281"/>
                  <a:pt x="1279613" y="391283"/>
                  <a:pt x="1301740" y="386366"/>
                </a:cubicBezTo>
                <a:cubicBezTo>
                  <a:pt x="1314992" y="383421"/>
                  <a:pt x="1327498" y="377780"/>
                  <a:pt x="1340377" y="373487"/>
                </a:cubicBezTo>
                <a:cubicBezTo>
                  <a:pt x="1353256" y="360608"/>
                  <a:pt x="1363199" y="343886"/>
                  <a:pt x="1379013" y="334850"/>
                </a:cubicBezTo>
                <a:cubicBezTo>
                  <a:pt x="1394381" y="326068"/>
                  <a:pt x="1413956" y="328187"/>
                  <a:pt x="1430529" y="321972"/>
                </a:cubicBezTo>
                <a:cubicBezTo>
                  <a:pt x="1467874" y="307968"/>
                  <a:pt x="1488656" y="291806"/>
                  <a:pt x="1520681" y="270456"/>
                </a:cubicBezTo>
                <a:cubicBezTo>
                  <a:pt x="1529267" y="257577"/>
                  <a:pt x="1535494" y="242764"/>
                  <a:pt x="1546439" y="231819"/>
                </a:cubicBezTo>
                <a:cubicBezTo>
                  <a:pt x="1570070" y="208188"/>
                  <a:pt x="1609657" y="197138"/>
                  <a:pt x="1636591" y="180304"/>
                </a:cubicBezTo>
                <a:cubicBezTo>
                  <a:pt x="1654793" y="168928"/>
                  <a:pt x="1670521" y="153976"/>
                  <a:pt x="1688106" y="141667"/>
                </a:cubicBezTo>
                <a:cubicBezTo>
                  <a:pt x="1713467" y="123914"/>
                  <a:pt x="1739622" y="107324"/>
                  <a:pt x="1765380" y="90152"/>
                </a:cubicBezTo>
                <a:cubicBezTo>
                  <a:pt x="1780535" y="80049"/>
                  <a:pt x="1789639" y="62697"/>
                  <a:pt x="1804016" y="51515"/>
                </a:cubicBezTo>
                <a:cubicBezTo>
                  <a:pt x="1828452" y="32509"/>
                  <a:pt x="1881289" y="0"/>
                  <a:pt x="1881289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лилиния 7"/>
          <p:cNvSpPr/>
          <p:nvPr/>
        </p:nvSpPr>
        <p:spPr>
          <a:xfrm>
            <a:off x="4894496" y="5726258"/>
            <a:ext cx="108947" cy="429843"/>
          </a:xfrm>
          <a:custGeom>
            <a:avLst/>
            <a:gdLst>
              <a:gd name="connsiteX0" fmla="*/ 89628 w 108947"/>
              <a:gd name="connsiteY0" fmla="*/ 43477 h 429843"/>
              <a:gd name="connsiteX1" fmla="*/ 50991 w 108947"/>
              <a:gd name="connsiteY1" fmla="*/ 391207 h 429843"/>
              <a:gd name="connsiteX2" fmla="*/ 12355 w 108947"/>
              <a:gd name="connsiteY2" fmla="*/ 429843 h 42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947" h="429843">
                <a:moveTo>
                  <a:pt x="89628" y="43477"/>
                </a:moveTo>
                <a:cubicBezTo>
                  <a:pt x="0" y="177920"/>
                  <a:pt x="108947" y="0"/>
                  <a:pt x="50991" y="391207"/>
                </a:cubicBezTo>
                <a:cubicBezTo>
                  <a:pt x="48322" y="409224"/>
                  <a:pt x="12355" y="429843"/>
                  <a:pt x="12355" y="42984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лилиния 8"/>
          <p:cNvSpPr/>
          <p:nvPr/>
        </p:nvSpPr>
        <p:spPr>
          <a:xfrm>
            <a:off x="4288665" y="1635617"/>
            <a:ext cx="77273" cy="193183"/>
          </a:xfrm>
          <a:custGeom>
            <a:avLst/>
            <a:gdLst>
              <a:gd name="connsiteX0" fmla="*/ 77273 w 77273"/>
              <a:gd name="connsiteY0" fmla="*/ 193183 h 193183"/>
              <a:gd name="connsiteX1" fmla="*/ 25758 w 77273"/>
              <a:gd name="connsiteY1" fmla="*/ 77273 h 193183"/>
              <a:gd name="connsiteX2" fmla="*/ 0 w 77273"/>
              <a:gd name="connsiteY2" fmla="*/ 0 h 19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273" h="193183">
                <a:moveTo>
                  <a:pt x="77273" y="193183"/>
                </a:moveTo>
                <a:cubicBezTo>
                  <a:pt x="46620" y="101226"/>
                  <a:pt x="66575" y="138501"/>
                  <a:pt x="25758" y="77273"/>
                </a:cubicBezTo>
                <a:cubicBezTo>
                  <a:pt x="11688" y="6926"/>
                  <a:pt x="28357" y="28357"/>
                  <a:pt x="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084168" y="3461452"/>
            <a:ext cx="307777" cy="68704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Река </a:t>
            </a:r>
            <a:r>
              <a:rPr lang="en-US" sz="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II </a:t>
            </a:r>
            <a:r>
              <a:rPr lang="ru-RU" sz="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Ургала</a:t>
            </a:r>
            <a:endParaRPr lang="ru-RU" sz="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2348880"/>
            <a:ext cx="323165" cy="72712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Река </a:t>
            </a:r>
            <a:r>
              <a:rPr lang="en-US" sz="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 </a:t>
            </a:r>
            <a:r>
              <a:rPr lang="ru-RU" sz="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Ургала</a:t>
            </a:r>
            <a:endParaRPr lang="ru-RU" sz="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Оценка качества воды водоемов и водотоков может быть проведена с использованием физико-химических и биологических методов. Биологические методы оценки - это характеристика состояния водной экосистемы по растительному и животному населению водоема.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3" descr="DSC048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5161" y="1600200"/>
            <a:ext cx="615367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Чистые водоемы заселяют пресноводные моллюски, личинки веснянок, поденок, </a:t>
            </a:r>
            <a:r>
              <a:rPr lang="ru-RU" sz="2700" dirty="0" err="1"/>
              <a:t>вислокрылок</a:t>
            </a:r>
            <a:r>
              <a:rPr lang="ru-RU" sz="2700" dirty="0"/>
              <a:t> и ручейников. Они не выносят загрязнения и быстро исчезают из водоема, как только в него попадают сточные воды</a:t>
            </a:r>
            <a:br>
              <a:rPr lang="ru-RU" sz="2700" dirty="0"/>
            </a:br>
            <a:endParaRPr lang="ru-RU" sz="2700" dirty="0"/>
          </a:p>
        </p:txBody>
      </p:sp>
      <p:pic>
        <p:nvPicPr>
          <p:cNvPr id="4" name="Содержимое 3" descr="DSC048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04864"/>
            <a:ext cx="9143999" cy="46531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sz="2400" dirty="0"/>
              <a:t>Умеренно загрязненные водоемы заселяют водяные ослики, бокоплавы, личинки мошек (мокрецов), двустворчатые моллюски-шаровки,  </a:t>
            </a:r>
            <a:r>
              <a:rPr lang="ru-RU" sz="2400" dirty="0" err="1"/>
              <a:t>лужанки</a:t>
            </a:r>
            <a:r>
              <a:rPr lang="ru-RU" sz="2400" dirty="0"/>
              <a:t>,  личинки стрекоз и пиявки 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Содержимое 3" descr="DSC048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746" y="1817440"/>
            <a:ext cx="9613724" cy="5040560"/>
          </a:xfrm>
        </p:spPr>
      </p:pic>
      <p:pic>
        <p:nvPicPr>
          <p:cNvPr id="5" name="Содержимое 3" descr="DSC048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189" y="1817440"/>
            <a:ext cx="9613724" cy="5040560"/>
          </a:xfrm>
          <a:prstGeom prst="rect">
            <a:avLst/>
          </a:prstGeom>
        </p:spPr>
      </p:pic>
      <p:pic>
        <p:nvPicPr>
          <p:cNvPr id="6" name="Содержимое 3" descr="DSC048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211" y="1969840"/>
            <a:ext cx="9613724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Пресноводные  моллюски  могут  служить  биоиндикаторами  степени загрязнения  водоема  органическими  веществами,  сбрасываемым и  с  ферм, птицефабрик,  свиноводческих  комплексов,  предприятий  легкой  промышленности  и  сферы  быта.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Содержимое 3" descr="DSC048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990600"/>
          </a:xfrm>
        </p:spPr>
        <p:txBody>
          <a:bodyPr>
            <a:noAutofit/>
          </a:bodyPr>
          <a:lstStyle/>
          <a:p>
            <a:r>
              <a:rPr lang="ru-RU" sz="2000" dirty="0"/>
              <a:t>В  качестве  вида-индикатора,  для  определения  состояния  водной экосистемы  рек,  нами  были  избраны  виды  крупных  фильтрующих двустворчатых моллюсков рода Беззубка</a:t>
            </a:r>
            <a:r>
              <a:rPr lang="ru-RU" sz="1800" dirty="0"/>
              <a:t>. 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Содержимое 3" descr="DSC048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086" y="1600200"/>
            <a:ext cx="603582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Свои исследования мы начали проводить в  летний период  с обследования  р.Ургала </a:t>
            </a:r>
            <a:r>
              <a:rPr lang="en-US" sz="2200" dirty="0"/>
              <a:t>II</a:t>
            </a:r>
            <a:r>
              <a:rPr lang="ru-RU" sz="2200" dirty="0"/>
              <a:t>, Результаты проведения мониторинга популяций этого вида моллюсков,  обитающих  на  данном  участке  реки,  мы  занесли  в  специально  подготовленный для учета протокол обследования</a:t>
            </a:r>
            <a:r>
              <a:rPr lang="ru-RU" sz="2200" dirty="0" smtClean="0"/>
              <a:t>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Были измерены длины раковин у </a:t>
            </a:r>
            <a:r>
              <a:rPr lang="ru-RU" sz="1800" dirty="0" smtClean="0"/>
              <a:t>175 беззубок: 145 раковин </a:t>
            </a:r>
            <a:r>
              <a:rPr lang="en-US" sz="1800" dirty="0" smtClean="0"/>
              <a:t>II </a:t>
            </a:r>
            <a:r>
              <a:rPr lang="ru-RU" sz="1800" dirty="0" smtClean="0"/>
              <a:t>Ургала, и 30 –</a:t>
            </a:r>
            <a:r>
              <a:rPr lang="en-US" sz="1800" dirty="0" smtClean="0"/>
              <a:t> I </a:t>
            </a:r>
            <a:r>
              <a:rPr lang="ru-RU" sz="1800" dirty="0" smtClean="0"/>
              <a:t>Ургала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6" name="Содержимое 3" descr="DSC049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2276872"/>
            <a:ext cx="6034617" cy="38492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</TotalTime>
  <Words>463</Words>
  <Application>Microsoft Office PowerPoint</Application>
  <PresentationFormat>Экран (4:3)</PresentationFormat>
  <Paragraphs>25</Paragraphs>
  <Slides>24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ОЦЕНКА ЭКОЛОГИЧЕСКОГО СОСТОЯНИЯ РЕК ПЕРВАЯ И ВТОРАЯ УРГАЛА МЕТОДОМ БИОИНДИКАЦИИ</vt:lpstr>
      <vt:lpstr>«Воде  была  дана  волшебная  власть,                                                               стать  соком жизни»                                                                                          Леонардо да  Винчи </vt:lpstr>
      <vt:lpstr>Цель работы:  определить простейшие гидрологические параметры рек   I Ургала и II Ургала и сравнить эти две реки, используя выявленные параметры. </vt:lpstr>
      <vt:lpstr>Оценка качества воды водоемов и водотоков может быть проведена с использованием физико-химических и биологических методов. Биологические методы оценки - это характеристика состояния водной экосистемы по растительному и животному населению водоема. </vt:lpstr>
      <vt:lpstr>Чистые водоемы заселяют пресноводные моллюски, личинки веснянок, поденок, вислокрылок и ручейников. Они не выносят загрязнения и быстро исчезают из водоема, как только в него попадают сточные воды </vt:lpstr>
      <vt:lpstr>Умеренно загрязненные водоемы заселяют водяные ослики, бокоплавы, личинки мошек (мокрецов), двустворчатые моллюски-шаровки,  лужанки,  личинки стрекоз и пиявки  </vt:lpstr>
      <vt:lpstr>Пресноводные  моллюски  могут  служить  биоиндикаторами  степени загрязнения  водоема  органическими  веществами,  сбрасываемым и  с  ферм, птицефабрик,  свиноводческих  комплексов,  предприятий  легкой  промышленности  и  сферы  быта. </vt:lpstr>
      <vt:lpstr>В  качестве  вида-индикатора,  для  определения  состояния  водной экосистемы  рек,  нами  были  избраны  виды  крупных  фильтрующих двустворчатых моллюсков рода Беззубка.  </vt:lpstr>
      <vt:lpstr>Свои исследования мы начали проводить в  летний период  с обследования  р.Ургала II, Результаты проведения мониторинга популяций этого вида моллюсков,  обитающих  на  данном  участке  реки,  мы  занесли  в  специально  подготовленный для учета протокол обследования. Были измерены длины раковин у 175 беззубок: 145 раковин II Ургала, и 30 – I Ургала </vt:lpstr>
      <vt:lpstr>Таким  образом,  наибольшее  количество  особей  популяции  беззубки ,  обитающих  в р. Ургала II имеют возраст  приблизительно от 4 до 6 лет. Проанализировав полученные данные можно  сделать вывод, что основу популяции беззубки , обитающей в р. на участке вблизи сУргала составляют в основном половозрелые  и  старые  особи.  </vt:lpstr>
      <vt:lpstr>Основу популяции беззубки , обитающей в р. Ургала I на участке вблизи с.Ургала составляют только   старые  особи, молодые особи практически не встречаются.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Исследуя воды рек с.Ургала и ее окрестностей, было установлено с помощью моллюсков- -фильтрантов, что наиболее чистым водоемом является река II Ургала, а река  I Ургала имеет серьезные загрязнения.</vt:lpstr>
      <vt:lpstr>Презентация PowerPoint</vt:lpstr>
      <vt:lpstr>Презентация PowerPoint</vt:lpstr>
      <vt:lpstr>Рекомендации по оздоровлению исследованных водных объектов: - запретить вырубку леса по берегам рек,  - и очищение берегов рек  от мусора. </vt:lpstr>
      <vt:lpstr>Сохраним мир вокруг себя!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ОЦЕНКА ЭКОЛОГИЧЕСКОГО СОСТОЯНИЯ РЕК ПЕРВАЯ И ВТОРАЯ УРГАЛА МЕТОДОМ БИОИНДИКАЦИИ</dc:title>
  <dc:creator>Admin</dc:creator>
  <cp:lastModifiedBy>Acer</cp:lastModifiedBy>
  <cp:revision>36</cp:revision>
  <dcterms:created xsi:type="dcterms:W3CDTF">2013-12-14T17:00:02Z</dcterms:created>
  <dcterms:modified xsi:type="dcterms:W3CDTF">2016-01-18T08:29:00Z</dcterms:modified>
</cp:coreProperties>
</file>