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0" r:id="rId7"/>
    <p:sldId id="259" r:id="rId8"/>
    <p:sldId id="257" r:id="rId9"/>
    <p:sldId id="258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434" autoAdjust="0"/>
  </p:normalViewPr>
  <p:slideViewPr>
    <p:cSldViewPr snapToGrid="0" showGuides="1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12/14/2016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0001" y="322729"/>
            <a:ext cx="10572000" cy="484095"/>
          </a:xfrm>
        </p:spPr>
        <p:txBody>
          <a:bodyPr/>
          <a:lstStyle/>
          <a:p>
            <a:pPr algn="ctr"/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</a:t>
            </a:r>
            <a:b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№ 212 «Солнышко» общеразвивающего вида</a:t>
            </a:r>
            <a:endParaRPr lang="ru-RU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0000" y="1990164"/>
            <a:ext cx="10572000" cy="1882588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Педагогический </a:t>
            </a:r>
            <a:r>
              <a:rPr lang="ru-RU" sz="2800" dirty="0" smtClean="0">
                <a:solidFill>
                  <a:schemeClr val="bg1"/>
                </a:solidFill>
              </a:rPr>
              <a:t>совет: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>
                <a:solidFill>
                  <a:schemeClr val="bg1"/>
                </a:solidFill>
              </a:rPr>
              <a:t>«Организация эффективных форм оздоровления и физического воспитания детей дошкольного возраста с использованием инновационных технологий и методик»</a:t>
            </a:r>
          </a:p>
        </p:txBody>
      </p:sp>
    </p:spTree>
    <p:extLst>
      <p:ext uri="{BB962C8B-B14F-4D97-AF65-F5344CB8AC3E}">
        <p14:creationId xmlns:p14="http://schemas.microsoft.com/office/powerpoint/2010/main" val="795017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291" y="497542"/>
            <a:ext cx="10561418" cy="806824"/>
          </a:xfrm>
        </p:spPr>
        <p:txBody>
          <a:bodyPr/>
          <a:lstStyle/>
          <a:p>
            <a:pPr algn="l"/>
            <a:r>
              <a:rPr lang="ru-RU" dirty="0" smtClean="0"/>
              <a:t>Деловая игра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000" y="1627094"/>
            <a:ext cx="10561418" cy="4827493"/>
          </a:xfrm>
        </p:spPr>
        <p:txBody>
          <a:bodyPr/>
          <a:lstStyle/>
          <a:p>
            <a:pPr algn="l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№1</a:t>
            </a:r>
          </a:p>
          <a:p>
            <a:pPr algn="l"/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«Здоровье»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689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000" y="510988"/>
            <a:ext cx="10561418" cy="110265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000" y="1734671"/>
            <a:ext cx="10561418" cy="3980485"/>
          </a:xfrm>
        </p:spPr>
        <p:txBody>
          <a:bodyPr/>
          <a:lstStyle/>
          <a:p>
            <a:pPr algn="l"/>
            <a:r>
              <a:rPr lang="ru-RU" sz="4000" dirty="0" smtClean="0"/>
              <a:t>Задание № 2</a:t>
            </a:r>
          </a:p>
          <a:p>
            <a:pPr marL="514350" indent="-514350" algn="l">
              <a:buAutoNum type="arabicPeriod"/>
            </a:pPr>
            <a:r>
              <a:rPr lang="ru-RU" sz="2800" dirty="0" smtClean="0">
                <a:solidFill>
                  <a:schemeClr val="bg1"/>
                </a:solidFill>
              </a:rPr>
              <a:t>Факторы риска, вызывающие нарушения психического/физического здоровья. </a:t>
            </a:r>
          </a:p>
          <a:p>
            <a:pPr marL="514350" indent="-514350" algn="l">
              <a:buAutoNum type="arabicPeriod"/>
            </a:pPr>
            <a:r>
              <a:rPr lang="ru-RU" sz="2800" dirty="0" smtClean="0">
                <a:solidFill>
                  <a:schemeClr val="bg1"/>
                </a:solidFill>
              </a:rPr>
              <a:t>Что делать для сохранения и укрепления психического/физического  здоровья </a:t>
            </a:r>
            <a:r>
              <a:rPr lang="ru-RU" sz="2800" dirty="0">
                <a:solidFill>
                  <a:schemeClr val="bg1"/>
                </a:solidFill>
              </a:rPr>
              <a:t>детей </a:t>
            </a:r>
            <a:endParaRPr lang="ru-RU" sz="2800" dirty="0" smtClean="0">
              <a:solidFill>
                <a:schemeClr val="bg1"/>
              </a:solidFill>
            </a:endParaRPr>
          </a:p>
          <a:p>
            <a:pPr marL="514350" indent="-514350" algn="l">
              <a:buAutoNum type="arabicPeriod"/>
            </a:pPr>
            <a:r>
              <a:rPr lang="ru-RU" sz="2800" dirty="0" smtClean="0">
                <a:solidFill>
                  <a:schemeClr val="bg1"/>
                </a:solidFill>
              </a:rPr>
              <a:t>Каким образом у ребёнка проявляется потребность в </a:t>
            </a:r>
            <a:r>
              <a:rPr lang="ru-RU" sz="2800" dirty="0" smtClean="0"/>
              <a:t>психической/физической разрядке</a:t>
            </a:r>
          </a:p>
          <a:p>
            <a:pPr marL="514350" indent="-514350" algn="l">
              <a:buAutoNum type="arabicPeriod"/>
            </a:pPr>
            <a:r>
              <a:rPr lang="ru-RU" sz="2800" dirty="0" smtClean="0"/>
              <a:t>Что входит в систему профилактических мероприятий по сохранению психического/физического здоровья детей.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40675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35423"/>
            <a:ext cx="4854886" cy="470648"/>
          </a:xfrm>
        </p:spPr>
        <p:txBody>
          <a:bodyPr/>
          <a:lstStyle/>
          <a:p>
            <a:r>
              <a:rPr lang="en-US" dirty="0" err="1" smtClean="0"/>
              <a:t>Swot</a:t>
            </a:r>
            <a:r>
              <a:rPr lang="en-US" dirty="0" smtClean="0"/>
              <a:t> </a:t>
            </a:r>
            <a:r>
              <a:rPr lang="ru-RU" dirty="0" smtClean="0"/>
              <a:t>анализ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770250"/>
              </p:ext>
            </p:extLst>
          </p:nvPr>
        </p:nvGraphicFramePr>
        <p:xfrm>
          <a:off x="1308296" y="1420838"/>
          <a:ext cx="9503140" cy="492369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783222"/>
                <a:gridCol w="4719918"/>
              </a:tblGrid>
              <a:tr h="25125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Если да, то почему?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188" marR="421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Если нет, то в чем причина? (сдерживающие факторы)</a:t>
                      </a:r>
                    </a:p>
                  </a:txBody>
                  <a:tcPr marL="42188" marR="421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11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Что еще можно сделать?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188" marR="421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Что я уже делаю (обмен опытом)</a:t>
                      </a:r>
                    </a:p>
                  </a:txBody>
                  <a:tcPr marL="42188" marR="421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-2694518" y="5243933"/>
            <a:ext cx="1726145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Актуальны ли,</a:t>
            </a:r>
            <a:r>
              <a:rPr kumimoji="0" lang="ru-RU" altLang="ru-R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используемые формы оздоровления воспитанников в ДОУ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982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000" y="510988"/>
            <a:ext cx="10561418" cy="860612"/>
          </a:xfrm>
        </p:spPr>
        <p:txBody>
          <a:bodyPr/>
          <a:lstStyle/>
          <a:p>
            <a:pPr algn="l"/>
            <a:r>
              <a:rPr lang="ru-RU" dirty="0" smtClean="0"/>
              <a:t>Здоровье-это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000" y="1613647"/>
            <a:ext cx="10561418" cy="4101509"/>
          </a:xfrm>
        </p:spPr>
        <p:txBody>
          <a:bodyPr/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важнейшая потребность человека, определяющая способность его к труду и обеспечивающая гармоничное развитие личности. Оно является важнейшей предпосылкой к познанию окружающего мира, к самоутверждению и счастью человека.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Активная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долгая жизнь - это важное слагаемое человеческого фактора.</a:t>
            </a:r>
          </a:p>
        </p:txBody>
      </p:sp>
    </p:spTree>
    <p:extLst>
      <p:ext uri="{BB962C8B-B14F-4D97-AF65-F5344CB8AC3E}">
        <p14:creationId xmlns:p14="http://schemas.microsoft.com/office/powerpoint/2010/main" val="1690672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588236"/>
          </a:xfrm>
        </p:spPr>
        <p:txBody>
          <a:bodyPr/>
          <a:lstStyle/>
          <a:p>
            <a:r>
              <a:rPr lang="ru-RU" dirty="0" smtClean="0"/>
              <a:t>Виды здоровья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8712" y="1035424"/>
            <a:ext cx="10554574" cy="5486400"/>
          </a:xfrm>
        </p:spPr>
        <p:txBody>
          <a:bodyPr>
            <a:noAutofit/>
          </a:bodyPr>
          <a:lstStyle/>
          <a:p>
            <a:pPr algn="just"/>
            <a:r>
              <a:rPr lang="ru-RU" sz="1600" dirty="0"/>
              <a:t>· </a:t>
            </a:r>
            <a:r>
              <a:rPr lang="ru-RU" dirty="0"/>
              <a:t>Физическое здоровье - это естественное состояние организма, обусловленное нормальным функционированием всех его органов и систем. Если хорошо работают все органы и системы, то и весь организм человека (система саморегулирующаяся) правильно функционирует и развивается.</a:t>
            </a:r>
          </a:p>
          <a:p>
            <a:pPr algn="just"/>
            <a:r>
              <a:rPr lang="ru-RU" dirty="0" smtClean="0"/>
              <a:t>· </a:t>
            </a:r>
            <a:r>
              <a:rPr lang="ru-RU" dirty="0"/>
              <a:t>Психическое здоровье зависит от состояния головного мозга, оно характеризуется уровнем и качеством мышления, развитием внимания и памяти, степенью эмоциональной устойчивости, развитием волевых качеств.</a:t>
            </a:r>
          </a:p>
          <a:p>
            <a:pPr algn="just"/>
            <a:r>
              <a:rPr lang="ru-RU" dirty="0" smtClean="0"/>
              <a:t>· </a:t>
            </a:r>
            <a:r>
              <a:rPr lang="ru-RU" dirty="0"/>
              <a:t>Нравственное здоровье определяется теми моральными принципами, которые являются основой социальной жизни человека, т.е. жизни в определенном человеческом обществе. Отличительными признаками нравственного здоровья человека являются, прежде всего, сознательное отношение к труду, овладение сокровищами культуры, активное неприятие нравов и привычек, противоречащих нормальному образу жизни.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03342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12694" y="1793168"/>
            <a:ext cx="1147930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just">
              <a:buClr>
                <a:srgbClr val="00C6BB"/>
              </a:buClr>
            </a:pPr>
            <a:r>
              <a:rPr lang="ru-RU" sz="2800" dirty="0">
                <a:solidFill>
                  <a:prstClr val="white"/>
                </a:solidFill>
              </a:rPr>
              <a:t>Физически и психически здоровый человек может быть нравственным «уродом», если он пренебрегает нормами морали. Поэтому социальное здоровье считается высшей мерой человеческого здоровья.</a:t>
            </a:r>
          </a:p>
          <a:p>
            <a:pPr lvl="0" indent="457200" algn="just">
              <a:buClr>
                <a:srgbClr val="00C6BB"/>
              </a:buClr>
            </a:pPr>
            <a:r>
              <a:rPr lang="ru-RU" sz="2800" dirty="0">
                <a:solidFill>
                  <a:prstClr val="white"/>
                </a:solidFill>
              </a:rPr>
              <a:t>Здоровый и духовно развитый человек счастлив - он отлично себя чувствует, получает удовлетворение от своей работы, стремится к самосовершенствованию, достигает, тем самым, неувядающей молодости духа и внутренней красоты.</a:t>
            </a:r>
            <a:endParaRPr lang="ru-RU" sz="2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142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000" y="443753"/>
            <a:ext cx="10561418" cy="1358153"/>
          </a:xfrm>
        </p:spPr>
        <p:txBody>
          <a:bodyPr/>
          <a:lstStyle/>
          <a:p>
            <a:pPr algn="l"/>
            <a:r>
              <a:rPr lang="ru-RU" dirty="0"/>
              <a:t>Факторы здоровья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000" y="1532965"/>
            <a:ext cx="10561418" cy="4182191"/>
          </a:xfrm>
        </p:spPr>
        <p:txBody>
          <a:bodyPr/>
          <a:lstStyle/>
          <a:p>
            <a:pPr indent="457200" algn="just"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/>
              <a:t>Здоровье </a:t>
            </a:r>
            <a:r>
              <a:rPr lang="ru-RU" sz="2400" dirty="0"/>
              <a:t>человека - результат сложного взаимодействия социальных, средовых и биологических факторов. Считается, что вклад различных влияний в состояние здоровья следующий:</a:t>
            </a:r>
          </a:p>
          <a:p>
            <a:pPr algn="l"/>
            <a:r>
              <a:rPr lang="ru-RU" sz="2400" dirty="0" smtClean="0"/>
              <a:t>1</a:t>
            </a:r>
            <a:r>
              <a:rPr lang="ru-RU" sz="2400" dirty="0"/>
              <a:t>. наследственность - 20%;</a:t>
            </a:r>
          </a:p>
          <a:p>
            <a:pPr algn="l"/>
            <a:r>
              <a:rPr lang="ru-RU" sz="2400" dirty="0" smtClean="0"/>
              <a:t>2</a:t>
            </a:r>
            <a:r>
              <a:rPr lang="ru-RU" sz="2400" dirty="0"/>
              <a:t>. окружающая среда - 20%;</a:t>
            </a:r>
          </a:p>
          <a:p>
            <a:pPr algn="l"/>
            <a:r>
              <a:rPr lang="ru-RU" sz="2400" dirty="0" smtClean="0"/>
              <a:t>3</a:t>
            </a:r>
            <a:r>
              <a:rPr lang="ru-RU" sz="2400" dirty="0"/>
              <a:t>. уровень медицинской помощи - 10%;</a:t>
            </a:r>
          </a:p>
          <a:p>
            <a:pPr algn="l"/>
            <a:r>
              <a:rPr lang="ru-RU" sz="2400" dirty="0" smtClean="0"/>
              <a:t>4</a:t>
            </a:r>
            <a:r>
              <a:rPr lang="ru-RU" sz="2400" dirty="0"/>
              <a:t>. образ жизни - 50%.</a:t>
            </a:r>
          </a:p>
        </p:txBody>
      </p:sp>
    </p:spTree>
    <p:extLst>
      <p:ext uri="{BB962C8B-B14F-4D97-AF65-F5344CB8AC3E}">
        <p14:creationId xmlns:p14="http://schemas.microsoft.com/office/powerpoint/2010/main" val="21605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223" y="524436"/>
            <a:ext cx="10561418" cy="1129552"/>
          </a:xfrm>
        </p:spPr>
        <p:txBody>
          <a:bodyPr/>
          <a:lstStyle/>
          <a:p>
            <a:pPr lvl="0" algn="l">
              <a:spcBef>
                <a:spcPct val="20000"/>
              </a:spcBef>
              <a:spcAft>
                <a:spcPts val="600"/>
              </a:spcAft>
            </a:pPr>
            <a:r>
              <a:rPr lang="ru-RU" sz="1800" b="0" dirty="0" smtClean="0">
                <a:solidFill>
                  <a:srgbClr val="333333"/>
                </a:solidFill>
                <a:latin typeface="Verdana" panose="020B0604030504040204" pitchFamily="34" charset="0"/>
              </a:rPr>
              <a:t> </a:t>
            </a:r>
            <a:r>
              <a:rPr lang="ru-RU" sz="2800" dirty="0" smtClean="0">
                <a:solidFill>
                  <a:srgbClr val="333333"/>
                </a:solidFill>
                <a:latin typeface="Verdana" panose="020B0604030504040204" pitchFamily="34" charset="0"/>
              </a:rPr>
              <a:t>Составляющие </a:t>
            </a:r>
            <a:r>
              <a:rPr lang="ru-RU" sz="2800" dirty="0">
                <a:solidFill>
                  <a:srgbClr val="333333"/>
                </a:solidFill>
                <a:latin typeface="Verdana" panose="020B0604030504040204" pitchFamily="34" charset="0"/>
              </a:rPr>
              <a:t>здорового образа жизни </a:t>
            </a:r>
            <a:r>
              <a:rPr lang="ru-RU" sz="1800" b="0" dirty="0" smtClean="0">
                <a:solidFill>
                  <a:srgbClr val="333333"/>
                </a:solidFill>
                <a:latin typeface="Verdana" panose="020B0604030504040204" pitchFamily="34" charset="0"/>
              </a:rPr>
              <a:t>:</a:t>
            </a:r>
            <a:r>
              <a:rPr lang="ru-RU" sz="1800" b="0" dirty="0">
                <a:solidFill>
                  <a:srgbClr val="333333"/>
                </a:solidFill>
                <a:latin typeface="Verdana" panose="020B0604030504040204" pitchFamily="34" charset="0"/>
              </a:rPr>
              <a:t> </a:t>
            </a:r>
            <a:br>
              <a:rPr lang="ru-RU" sz="1800" b="0" dirty="0">
                <a:solidFill>
                  <a:srgbClr val="333333"/>
                </a:solidFill>
                <a:latin typeface="Verdana" panose="020B0604030504040204" pitchFamily="34" charset="0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000" y="1156447"/>
            <a:ext cx="10561418" cy="53384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333333"/>
                </a:solidFill>
                <a:latin typeface="Verdana" panose="020B0604030504040204" pitchFamily="34" charset="0"/>
              </a:rPr>
              <a:t>Режим </a:t>
            </a:r>
            <a:r>
              <a:rPr lang="ru-RU" sz="2400" dirty="0">
                <a:solidFill>
                  <a:srgbClr val="333333"/>
                </a:solidFill>
                <a:latin typeface="Verdana" panose="020B0604030504040204" pitchFamily="34" charset="0"/>
              </a:rPr>
              <a:t>дня с учетом динамики индивидуальных биологических ритмов;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333333"/>
                </a:solidFill>
                <a:latin typeface="Verdana" panose="020B0604030504040204" pitchFamily="34" charset="0"/>
              </a:rPr>
              <a:t>Умеренное и сбалансированное питание;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333333"/>
                </a:solidFill>
                <a:latin typeface="Verdana" panose="020B0604030504040204" pitchFamily="34" charset="0"/>
              </a:rPr>
              <a:t>Достаточную двигательную активность;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333333"/>
                </a:solidFill>
                <a:latin typeface="Verdana" panose="020B0604030504040204" pitchFamily="34" charset="0"/>
              </a:rPr>
              <a:t>Закаливание;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333333"/>
                </a:solidFill>
                <a:latin typeface="Verdana" panose="020B0604030504040204" pitchFamily="34" charset="0"/>
              </a:rPr>
              <a:t>Личную гигиену;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333333"/>
                </a:solidFill>
                <a:latin typeface="Verdana" panose="020B0604030504040204" pitchFamily="34" charset="0"/>
              </a:rPr>
              <a:t>Грамотное экологическое поведение;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Verdana" panose="020B0604030504040204" pitchFamily="34" charset="0"/>
              </a:rPr>
              <a:t>Психогигиену и умение управлять своими эмоциями;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Verdana" panose="020B0604030504040204" pitchFamily="34" charset="0"/>
              </a:rPr>
              <a:t>Отказ от вредных привычек;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Verdana" panose="020B0604030504040204" pitchFamily="34" charset="0"/>
              </a:rPr>
              <a:t>Безопасность поведения в быту, на улице, </a:t>
            </a:r>
            <a:r>
              <a:rPr lang="ru-RU" sz="2400" dirty="0" smtClean="0">
                <a:latin typeface="Verdana" panose="020B0604030504040204" pitchFamily="34" charset="0"/>
              </a:rPr>
              <a:t>обеспечивающее </a:t>
            </a:r>
            <a:r>
              <a:rPr lang="ru-RU" sz="2400" dirty="0">
                <a:latin typeface="Verdana" panose="020B0604030504040204" pitchFamily="34" charset="0"/>
              </a:rPr>
              <a:t>предупреждение травматизма и отравлений.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9872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000" y="537882"/>
            <a:ext cx="10561418" cy="510989"/>
          </a:xfrm>
        </p:spPr>
        <p:txBody>
          <a:bodyPr/>
          <a:lstStyle/>
          <a:p>
            <a:pPr lvl="0" algn="ctr">
              <a:spcBef>
                <a:spcPct val="20000"/>
              </a:spcBef>
              <a:spcAft>
                <a:spcPts val="600"/>
              </a:spcAft>
            </a:pPr>
            <a:r>
              <a:rPr lang="ru-RU" sz="1600" i="1" dirty="0">
                <a:solidFill>
                  <a:srgbClr val="222222"/>
                </a:solidFill>
                <a:latin typeface="Droid Sans"/>
                <a:ea typeface="+mn-ea"/>
                <a:cs typeface="+mn-cs"/>
              </a:rPr>
              <a:t>Задачи физического воспитания дошкольников</a:t>
            </a:r>
            <a:r>
              <a:rPr lang="ru-RU" sz="1600" b="0" dirty="0">
                <a:solidFill>
                  <a:srgbClr val="222222"/>
                </a:solidFill>
                <a:latin typeface="Droid Sans"/>
                <a:ea typeface="+mn-ea"/>
                <a:cs typeface="+mn-cs"/>
              </a:rPr>
              <a:t> условно можно разделить на три группы: оздоровительные, образовательные и воспитательные.</a:t>
            </a:r>
            <a:br>
              <a:rPr lang="ru-RU" sz="1600" b="0" dirty="0">
                <a:solidFill>
                  <a:srgbClr val="222222"/>
                </a:solidFill>
                <a:latin typeface="Droid Sans"/>
                <a:ea typeface="+mn-ea"/>
                <a:cs typeface="+mn-cs"/>
              </a:rPr>
            </a:b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000" y="1317812"/>
            <a:ext cx="10561418" cy="4854387"/>
          </a:xfrm>
        </p:spPr>
        <p:txBody>
          <a:bodyPr/>
          <a:lstStyle/>
          <a:p>
            <a:pPr algn="l"/>
            <a:r>
              <a:rPr lang="ru-RU" sz="1600" b="1" i="1" dirty="0" smtClean="0">
                <a:solidFill>
                  <a:srgbClr val="222222"/>
                </a:solidFill>
                <a:latin typeface="Droid Sans"/>
              </a:rPr>
              <a:t>Оздоровительные </a:t>
            </a:r>
            <a:r>
              <a:rPr lang="ru-RU" sz="1600" b="1" i="1" dirty="0">
                <a:solidFill>
                  <a:srgbClr val="222222"/>
                </a:solidFill>
                <a:latin typeface="Droid Sans"/>
              </a:rPr>
              <a:t>задачи физического воспитания дошкольников</a:t>
            </a:r>
            <a:r>
              <a:rPr lang="ru-RU" sz="1600" dirty="0">
                <a:solidFill>
                  <a:srgbClr val="222222"/>
                </a:solidFill>
                <a:latin typeface="Droid Sans"/>
              </a:rPr>
              <a:t> .</a:t>
            </a:r>
          </a:p>
          <a:p>
            <a:pPr algn="l"/>
            <a:r>
              <a:rPr lang="ru-RU" sz="1600" dirty="0">
                <a:solidFill>
                  <a:srgbClr val="222222"/>
                </a:solidFill>
                <a:latin typeface="Droid Sans"/>
              </a:rPr>
              <a:t>· Охрана и укрепление здоровья ребёнка;</a:t>
            </a:r>
          </a:p>
          <a:p>
            <a:pPr algn="l"/>
            <a:r>
              <a:rPr lang="ru-RU" sz="1600" dirty="0">
                <a:solidFill>
                  <a:srgbClr val="222222"/>
                </a:solidFill>
                <a:latin typeface="Droid Sans"/>
              </a:rPr>
              <a:t>· Закаливание организма ребёнка;</a:t>
            </a:r>
          </a:p>
          <a:p>
            <a:pPr algn="l"/>
            <a:r>
              <a:rPr lang="ru-RU" sz="1600" dirty="0">
                <a:solidFill>
                  <a:srgbClr val="222222"/>
                </a:solidFill>
                <a:latin typeface="Droid Sans"/>
              </a:rPr>
              <a:t>· Развитие двигательных навыков ребёнка в достаточном количестве.</a:t>
            </a:r>
          </a:p>
          <a:p>
            <a:pPr algn="l"/>
            <a:r>
              <a:rPr lang="ru-RU" sz="1600" b="1" i="1" dirty="0">
                <a:solidFill>
                  <a:srgbClr val="222222"/>
                </a:solidFill>
                <a:latin typeface="Droid Sans"/>
              </a:rPr>
              <a:t>Образовательные задачи физического воспитания дошкольников</a:t>
            </a:r>
            <a:r>
              <a:rPr lang="ru-RU" sz="1600" dirty="0">
                <a:solidFill>
                  <a:srgbClr val="222222"/>
                </a:solidFill>
                <a:latin typeface="Droid Sans"/>
              </a:rPr>
              <a:t> .</a:t>
            </a:r>
          </a:p>
          <a:p>
            <a:pPr algn="l"/>
            <a:r>
              <a:rPr lang="ru-RU" sz="1600" dirty="0">
                <a:solidFill>
                  <a:srgbClr val="222222"/>
                </a:solidFill>
                <a:latin typeface="Droid Sans"/>
              </a:rPr>
              <a:t>· Знакомить ребёнка со сведениями о человеческом организме;</a:t>
            </a:r>
          </a:p>
          <a:p>
            <a:pPr algn="l"/>
            <a:r>
              <a:rPr lang="ru-RU" sz="1600" dirty="0">
                <a:solidFill>
                  <a:srgbClr val="222222"/>
                </a:solidFill>
                <a:latin typeface="Droid Sans"/>
              </a:rPr>
              <a:t>· Формировать у ребёнка физические навыки (учить ходить, бегать, лазать, прыгать и т.д.);</a:t>
            </a:r>
          </a:p>
          <a:p>
            <a:pPr algn="l"/>
            <a:r>
              <a:rPr lang="ru-RU" sz="1600" dirty="0">
                <a:solidFill>
                  <a:srgbClr val="222222"/>
                </a:solidFill>
                <a:latin typeface="Droid Sans"/>
              </a:rPr>
              <a:t>· </a:t>
            </a:r>
            <a:r>
              <a:rPr lang="ru-RU" sz="1600" dirty="0">
                <a:solidFill>
                  <a:schemeClr val="bg1"/>
                </a:solidFill>
                <a:latin typeface="Droid Sans"/>
              </a:rPr>
              <a:t>Научить ребёнка играть в подвижные игры;</a:t>
            </a:r>
          </a:p>
          <a:p>
            <a:pPr algn="l"/>
            <a:r>
              <a:rPr lang="ru-RU" sz="1600" dirty="0">
                <a:solidFill>
                  <a:schemeClr val="bg1"/>
                </a:solidFill>
                <a:latin typeface="Droid Sans"/>
              </a:rPr>
              <a:t>· Научить ребёнка самостоятельно контролировать нагрузку для своего организма.</a:t>
            </a:r>
          </a:p>
          <a:p>
            <a:pPr algn="l"/>
            <a:endParaRPr lang="ru-RU" sz="1600" b="1" i="1" dirty="0" smtClean="0">
              <a:solidFill>
                <a:schemeClr val="bg1"/>
              </a:solidFill>
              <a:latin typeface="Droid Sans"/>
            </a:endParaRPr>
          </a:p>
          <a:p>
            <a:pPr algn="l"/>
            <a:r>
              <a:rPr lang="ru-RU" sz="1600" b="1" i="1" dirty="0" smtClean="0">
                <a:latin typeface="Droid Sans"/>
              </a:rPr>
              <a:t>Воспитательные </a:t>
            </a:r>
            <a:r>
              <a:rPr lang="ru-RU" sz="1600" b="1" i="1" dirty="0">
                <a:latin typeface="Droid Sans"/>
              </a:rPr>
              <a:t>задачи физического воспитания дошкольников</a:t>
            </a:r>
            <a:r>
              <a:rPr lang="ru-RU" sz="1600" dirty="0">
                <a:latin typeface="Droid Sans"/>
              </a:rPr>
              <a:t> .</a:t>
            </a:r>
          </a:p>
          <a:p>
            <a:pPr algn="l"/>
            <a:r>
              <a:rPr lang="ru-RU" sz="1600" dirty="0">
                <a:latin typeface="Droid Sans"/>
              </a:rPr>
              <a:t>· Воспитывать культурно-гигиенические навыки;</a:t>
            </a:r>
          </a:p>
          <a:p>
            <a:pPr algn="l"/>
            <a:r>
              <a:rPr lang="ru-RU" sz="1600" dirty="0">
                <a:latin typeface="Droid Sans"/>
              </a:rPr>
              <a:t>· Воспитывать физические качества. К ним относятся: развитие ловкости, развитие быстроты, развитие силы, развитие выносливости. развитие гибкости.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48138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0000" y="268942"/>
            <a:ext cx="10572000" cy="632012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здоровьесберегающие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технологии в ДОУ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0001" y="1156447"/>
            <a:ext cx="10572000" cy="48006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1. </a:t>
            </a:r>
            <a:r>
              <a:rPr lang="ru-RU" sz="2000" dirty="0" smtClean="0">
                <a:solidFill>
                  <a:schemeClr val="bg1"/>
                </a:solidFill>
              </a:rPr>
              <a:t>Технологии </a:t>
            </a:r>
            <a:r>
              <a:rPr lang="ru-RU" sz="2000" dirty="0">
                <a:solidFill>
                  <a:schemeClr val="bg1"/>
                </a:solidFill>
              </a:rPr>
              <a:t>сохранения и стимулирования здоровья</a:t>
            </a:r>
            <a:r>
              <a:rPr lang="ru-RU" sz="2000" dirty="0" smtClean="0">
                <a:solidFill>
                  <a:schemeClr val="bg1"/>
                </a:solidFill>
              </a:rPr>
              <a:t>:</a:t>
            </a:r>
          </a:p>
          <a:p>
            <a:pPr marL="342900" indent="-342900" algn="just">
              <a:buAutoNum type="arabicPeriod"/>
            </a:pPr>
            <a:r>
              <a:rPr lang="ru-RU" sz="2000" dirty="0" smtClean="0"/>
              <a:t> </a:t>
            </a:r>
            <a:r>
              <a:rPr lang="ru-RU" sz="2000" dirty="0" err="1"/>
              <a:t>Стретчинг</a:t>
            </a:r>
            <a:r>
              <a:rPr lang="ru-RU" sz="2000" dirty="0" smtClean="0"/>
              <a:t>, ритмопластика</a:t>
            </a:r>
            <a:r>
              <a:rPr lang="ru-RU" sz="2000" dirty="0"/>
              <a:t>, динамические паузы, подвижные и спортивные </a:t>
            </a:r>
            <a:r>
              <a:rPr lang="ru-RU" sz="2000" dirty="0" smtClean="0"/>
              <a:t>игры, релаксация</a:t>
            </a:r>
            <a:r>
              <a:rPr lang="ru-RU" sz="2000" dirty="0"/>
              <a:t>, технологии эстетической направленности, гимнастика </a:t>
            </a:r>
            <a:r>
              <a:rPr lang="ru-RU" sz="2000" dirty="0" smtClean="0"/>
              <a:t>пальчиковая, гимнастика </a:t>
            </a:r>
            <a:r>
              <a:rPr lang="ru-RU" sz="2000" dirty="0"/>
              <a:t>для глаз, гимнастика дыхательная, гимнастика </a:t>
            </a:r>
            <a:r>
              <a:rPr lang="ru-RU" sz="2000" dirty="0" smtClean="0"/>
              <a:t>бодрящая, гимнастика </a:t>
            </a:r>
            <a:r>
              <a:rPr lang="ru-RU" sz="2000" dirty="0"/>
              <a:t>корригирующая, гимнастика </a:t>
            </a:r>
            <a:r>
              <a:rPr lang="ru-RU" sz="2000" dirty="0" smtClean="0"/>
              <a:t>ортопедическая.</a:t>
            </a:r>
            <a:endParaRPr lang="ru-RU" sz="2000" dirty="0"/>
          </a:p>
          <a:p>
            <a:r>
              <a:rPr lang="ru-RU" sz="2000" dirty="0"/>
              <a:t>2. </a:t>
            </a:r>
            <a:r>
              <a:rPr lang="ru-RU" sz="2000" dirty="0">
                <a:solidFill>
                  <a:schemeClr val="bg1"/>
                </a:solidFill>
              </a:rPr>
              <a:t>Технологии обучения здоровому образу жизни: </a:t>
            </a:r>
            <a:endParaRPr lang="ru-RU" sz="2000" dirty="0" smtClean="0">
              <a:solidFill>
                <a:schemeClr val="bg1"/>
              </a:solidFill>
            </a:endParaRPr>
          </a:p>
          <a:p>
            <a:pPr marL="363538" algn="just"/>
            <a:r>
              <a:rPr lang="ru-RU" sz="2000" dirty="0" smtClean="0"/>
              <a:t>Физкультурное занятие, проблемно-игровые </a:t>
            </a:r>
            <a:r>
              <a:rPr lang="ru-RU" sz="2000" dirty="0"/>
              <a:t>(</a:t>
            </a:r>
            <a:r>
              <a:rPr lang="ru-RU" sz="2000" dirty="0" err="1"/>
              <a:t>игротреннинги</a:t>
            </a:r>
            <a:r>
              <a:rPr lang="ru-RU" sz="2000" dirty="0"/>
              <a:t> и </a:t>
            </a:r>
            <a:r>
              <a:rPr lang="ru-RU" sz="2000" dirty="0" err="1"/>
              <a:t>игротерапия</a:t>
            </a:r>
            <a:r>
              <a:rPr lang="ru-RU" sz="2000" dirty="0"/>
              <a:t>), коммуникативные игры</a:t>
            </a:r>
            <a:r>
              <a:rPr lang="ru-RU" sz="2000" dirty="0" smtClean="0"/>
              <a:t>, занятия </a:t>
            </a:r>
            <a:r>
              <a:rPr lang="ru-RU" sz="2000" dirty="0"/>
              <a:t>из серии «Здоровье», самомассаж, точечный </a:t>
            </a:r>
            <a:r>
              <a:rPr lang="ru-RU" sz="2000" dirty="0" smtClean="0"/>
              <a:t>самомассаж, биологическая </a:t>
            </a:r>
            <a:r>
              <a:rPr lang="ru-RU" sz="2000" dirty="0"/>
              <a:t>обратная связь (БОС).</a:t>
            </a:r>
          </a:p>
          <a:p>
            <a:r>
              <a:rPr lang="ru-RU" sz="2000" dirty="0"/>
              <a:t>3. </a:t>
            </a:r>
            <a:r>
              <a:rPr lang="ru-RU" sz="2000" dirty="0">
                <a:solidFill>
                  <a:schemeClr val="bg1"/>
                </a:solidFill>
              </a:rPr>
              <a:t>Коррекционные технологии: </a:t>
            </a:r>
            <a:endParaRPr lang="ru-RU" sz="2000" dirty="0" smtClean="0">
              <a:solidFill>
                <a:schemeClr val="bg1"/>
              </a:solidFill>
            </a:endParaRPr>
          </a:p>
          <a:p>
            <a:pPr marL="363538" algn="just"/>
            <a:r>
              <a:rPr lang="ru-RU" sz="2000" dirty="0" err="1" smtClean="0"/>
              <a:t>Арттерапия</a:t>
            </a:r>
            <a:r>
              <a:rPr lang="ru-RU" sz="2000" dirty="0"/>
              <a:t>, </a:t>
            </a:r>
            <a:r>
              <a:rPr lang="ru-RU" sz="2000" dirty="0" err="1" smtClean="0"/>
              <a:t>цветотерапия</a:t>
            </a:r>
            <a:r>
              <a:rPr lang="ru-RU" sz="2000" dirty="0" smtClean="0"/>
              <a:t>, технологии музыкального воздействия</a:t>
            </a:r>
            <a:r>
              <a:rPr lang="ru-RU" sz="2000" dirty="0"/>
              <a:t>, </a:t>
            </a:r>
            <a:r>
              <a:rPr lang="ru-RU" sz="2000" dirty="0" err="1"/>
              <a:t>с</a:t>
            </a:r>
            <a:r>
              <a:rPr lang="ru-RU" sz="2000" dirty="0" err="1" smtClean="0"/>
              <a:t>казкотерапия</a:t>
            </a:r>
            <a:r>
              <a:rPr lang="ru-RU" sz="2000" dirty="0" smtClean="0"/>
              <a:t>, технологии коррекции </a:t>
            </a:r>
            <a:r>
              <a:rPr lang="ru-RU" sz="2000" dirty="0"/>
              <a:t>поведения, </a:t>
            </a:r>
            <a:r>
              <a:rPr lang="ru-RU" sz="2000" dirty="0" err="1"/>
              <a:t>психогимнастика</a:t>
            </a:r>
            <a:r>
              <a:rPr lang="ru-RU" sz="2000" dirty="0"/>
              <a:t>, фонетическая и </a:t>
            </a:r>
            <a:r>
              <a:rPr lang="ru-RU" sz="2000" dirty="0" smtClean="0"/>
              <a:t>логопедическая ритмика.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4923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000" y="363072"/>
            <a:ext cx="10561418" cy="1116104"/>
          </a:xfrm>
        </p:spPr>
        <p:txBody>
          <a:bodyPr/>
          <a:lstStyle/>
          <a:p>
            <a:pPr algn="ctr"/>
            <a:r>
              <a:rPr lang="ru-RU" sz="2400" b="0" dirty="0">
                <a:solidFill>
                  <a:prstClr val="whit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Основными направлениями инновационной деятельности в области физического воспитания в дошкольном образовательном учреждении являются: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0000" y="1479175"/>
            <a:ext cx="10561418" cy="5015753"/>
          </a:xfrm>
        </p:spPr>
        <p:txBody>
          <a:bodyPr/>
          <a:lstStyle/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• </a:t>
            </a:r>
            <a:r>
              <a:rPr lang="ru-RU" sz="2000" dirty="0">
                <a:solidFill>
                  <a:schemeClr val="bg1"/>
                </a:solidFill>
              </a:rPr>
              <a:t>Систематизация </a:t>
            </a:r>
            <a:r>
              <a:rPr lang="ru-RU" sz="2000" dirty="0" smtClean="0">
                <a:solidFill>
                  <a:schemeClr val="bg1"/>
                </a:solidFill>
              </a:rPr>
              <a:t>оздоровительных </a:t>
            </a:r>
            <a:r>
              <a:rPr lang="ru-RU" sz="2000" dirty="0">
                <a:solidFill>
                  <a:schemeClr val="bg1"/>
                </a:solidFill>
              </a:rPr>
              <a:t>технологий, применяемых в современных ДОУ. </a:t>
            </a:r>
            <a:endParaRPr lang="ru-RU" sz="2000" dirty="0" smtClean="0">
              <a:solidFill>
                <a:schemeClr val="bg1"/>
              </a:solidFill>
            </a:endParaRPr>
          </a:p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• </a:t>
            </a:r>
            <a:r>
              <a:rPr lang="ru-RU" sz="2000" dirty="0">
                <a:solidFill>
                  <a:schemeClr val="bg1"/>
                </a:solidFill>
              </a:rPr>
              <a:t>Обоснование дифференцированных двигательных режимов для дошкольников с разными функциональными возможностями, состоянием здоровья и ограниченными возможностями. </a:t>
            </a:r>
            <a:endParaRPr lang="ru-RU" sz="2000" dirty="0" smtClean="0">
              <a:solidFill>
                <a:schemeClr val="bg1"/>
              </a:solidFill>
            </a:endParaRPr>
          </a:p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Одним из условий успешной реализации инновационной деятельности является индивидуализация оценки уровня психологического, физического и социального развития ребенка. 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• </a:t>
            </a:r>
            <a:r>
              <a:rPr lang="ru-RU" sz="2000" dirty="0">
                <a:solidFill>
                  <a:schemeClr val="bg1"/>
                </a:solidFill>
              </a:rPr>
              <a:t>Создание физкультурно-игровой среды в дошкольном образовательном учреждении как необходимого условия реализации содержания физической </a:t>
            </a:r>
            <a:r>
              <a:rPr lang="ru-RU" sz="2000" dirty="0"/>
              <a:t>культуры и культуры здоровья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 smtClean="0"/>
              <a:t> </a:t>
            </a:r>
            <a:r>
              <a:rPr lang="ru-RU" sz="2000" dirty="0"/>
              <a:t>• Формирование культуры здоровья детей, родителей и педагогов </a:t>
            </a:r>
          </a:p>
        </p:txBody>
      </p:sp>
    </p:spTree>
    <p:extLst>
      <p:ext uri="{BB962C8B-B14F-4D97-AF65-F5344CB8AC3E}">
        <p14:creationId xmlns:p14="http://schemas.microsoft.com/office/powerpoint/2010/main" val="31111754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TM03457503[[fn=Цитируемая]]</Template>
  <TotalTime>141</TotalTime>
  <Words>672</Words>
  <Application>Microsoft Office PowerPoint</Application>
  <PresentationFormat>Широкоэкранный</PresentationFormat>
  <Paragraphs>97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Century Gothic</vt:lpstr>
      <vt:lpstr>Droid Sans</vt:lpstr>
      <vt:lpstr>Times New Roman</vt:lpstr>
      <vt:lpstr>Verdana</vt:lpstr>
      <vt:lpstr>Wingdings 2</vt:lpstr>
      <vt:lpstr>Цитаты</vt:lpstr>
      <vt:lpstr>Муниципальное бюджетное дошкольное образовательное учреждение  «Детский сад № 212 «Солнышко» общеразвивающего вида</vt:lpstr>
      <vt:lpstr>Здоровье-это</vt:lpstr>
      <vt:lpstr>Виды здоровья</vt:lpstr>
      <vt:lpstr>Презентация PowerPoint</vt:lpstr>
      <vt:lpstr>Факторы здоровья </vt:lpstr>
      <vt:lpstr> Составляющие здорового образа жизни :  </vt:lpstr>
      <vt:lpstr>Задачи физического воспитания дошкольников условно можно разделить на три группы: оздоровительные, образовательные и воспитательные. </vt:lpstr>
      <vt:lpstr>Современные здоровьесберегающие технологии в ДОУ</vt:lpstr>
      <vt:lpstr>Основными направлениями инновационной деятельности в области физического воспитания в дошкольном образовательном учреждении являются:</vt:lpstr>
      <vt:lpstr>Деловая игра</vt:lpstr>
      <vt:lpstr>Презентация PowerPoint</vt:lpstr>
      <vt:lpstr>Swot анализ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 «Детский сад № 212 «Солнышко» общеразвивающего вида</dc:title>
  <dc:creator>Ольга</dc:creator>
  <cp:lastModifiedBy>Ольга</cp:lastModifiedBy>
  <cp:revision>19</cp:revision>
  <dcterms:created xsi:type="dcterms:W3CDTF">2016-12-14T02:50:09Z</dcterms:created>
  <dcterms:modified xsi:type="dcterms:W3CDTF">2016-12-14T05:11:36Z</dcterms:modified>
</cp:coreProperties>
</file>