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4" r:id="rId3"/>
    <p:sldId id="256" r:id="rId4"/>
    <p:sldId id="263" r:id="rId5"/>
    <p:sldId id="260" r:id="rId6"/>
    <p:sldId id="261" r:id="rId7"/>
    <p:sldId id="262" r:id="rId8"/>
    <p:sldId id="258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876" autoAdjust="0"/>
    <p:restoredTop sz="94660"/>
  </p:normalViewPr>
  <p:slideViewPr>
    <p:cSldViewPr>
      <p:cViewPr>
        <p:scale>
          <a:sx n="70" d="100"/>
          <a:sy n="70" d="100"/>
        </p:scale>
        <p:origin x="-1116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2920-0BE4-491D-B2E5-D7E1501C2045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5F82-B6B6-4774-841A-7645B64CA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9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19167">
        <p14:vortex dir="r"/>
      </p:transition>
    </mc:Choice>
    <mc:Fallback xmlns="">
      <p:transition spd="slow" advTm="19167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2920-0BE4-491D-B2E5-D7E1501C2045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5F82-B6B6-4774-841A-7645B64CA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79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19167">
        <p14:vortex dir="r"/>
      </p:transition>
    </mc:Choice>
    <mc:Fallback xmlns="">
      <p:transition spd="slow" advTm="19167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2920-0BE4-491D-B2E5-D7E1501C2045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5F82-B6B6-4774-841A-7645B64CA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93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19167">
        <p14:vortex dir="r"/>
      </p:transition>
    </mc:Choice>
    <mc:Fallback xmlns="">
      <p:transition spd="slow" advTm="19167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2920-0BE4-491D-B2E5-D7E1501C2045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5F82-B6B6-4774-841A-7645B64CA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8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19167">
        <p14:vortex dir="r"/>
      </p:transition>
    </mc:Choice>
    <mc:Fallback xmlns="">
      <p:transition spd="slow" advTm="19167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2920-0BE4-491D-B2E5-D7E1501C2045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5F82-B6B6-4774-841A-7645B64CA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6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19167">
        <p14:vortex dir="r"/>
      </p:transition>
    </mc:Choice>
    <mc:Fallback xmlns="">
      <p:transition spd="slow" advTm="19167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2920-0BE4-491D-B2E5-D7E1501C2045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5F82-B6B6-4774-841A-7645B64CA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2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19167">
        <p14:vortex dir="r"/>
      </p:transition>
    </mc:Choice>
    <mc:Fallback xmlns="">
      <p:transition spd="slow" advTm="19167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2920-0BE4-491D-B2E5-D7E1501C2045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5F82-B6B6-4774-841A-7645B64CA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29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19167">
        <p14:vortex dir="r"/>
      </p:transition>
    </mc:Choice>
    <mc:Fallback xmlns="">
      <p:transition spd="slow" advTm="19167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2920-0BE4-491D-B2E5-D7E1501C2045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5F82-B6B6-4774-841A-7645B64CA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70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19167">
        <p14:vortex dir="r"/>
      </p:transition>
    </mc:Choice>
    <mc:Fallback xmlns="">
      <p:transition spd="slow" advTm="19167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2920-0BE4-491D-B2E5-D7E1501C2045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5F82-B6B6-4774-841A-7645B64CA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9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19167">
        <p14:vortex dir="r"/>
      </p:transition>
    </mc:Choice>
    <mc:Fallback xmlns="">
      <p:transition spd="slow" advTm="19167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2920-0BE4-491D-B2E5-D7E1501C2045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5F82-B6B6-4774-841A-7645B64CA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47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19167">
        <p14:vortex dir="r"/>
      </p:transition>
    </mc:Choice>
    <mc:Fallback xmlns="">
      <p:transition spd="slow" advTm="19167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A2920-0BE4-491D-B2E5-D7E1501C2045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55F82-B6B6-4774-841A-7645B64CA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51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19167">
        <p14:vortex dir="r"/>
      </p:transition>
    </mc:Choice>
    <mc:Fallback xmlns="">
      <p:transition spd="slow" advTm="19167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2920-0BE4-491D-B2E5-D7E1501C2045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55F82-B6B6-4774-841A-7645B64CA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84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7000" advTm="19167">
        <p14:vortex dir="r"/>
      </p:transition>
    </mc:Choice>
    <mc:Fallback xmlns="">
      <p:transition spd="slow" advTm="19167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539552" y="1196752"/>
            <a:ext cx="5400600" cy="227687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0" dirty="0" smtClean="0">
                <a:ln w="14605">
                  <a:solidFill>
                    <a:srgbClr val="C0504D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E5B8B7">
                        <a:gamma/>
                        <a:tint val="30980"/>
                        <a:invGamma/>
                      </a:srgbClr>
                    </a:gs>
                    <a:gs pos="100000">
                      <a:srgbClr val="E5B8B7"/>
                    </a:gs>
                  </a:gsLst>
                  <a:lin ang="5400000" scaled="1"/>
                </a:gradFill>
                <a:effectLst>
                  <a:outerShdw dist="29783" dir="6914402" algn="ctr" rotWithShape="0">
                    <a:srgbClr val="7F7F7F">
                      <a:alpha val="50000"/>
                    </a:srgbClr>
                  </a:outerShdw>
                </a:effectLst>
                <a:latin typeface="Arial Black"/>
              </a:rPr>
              <a:t>Пришла весна.</a:t>
            </a:r>
            <a:endParaRPr lang="ru-RU" sz="3600" b="1" kern="10" spc="0" dirty="0">
              <a:ln w="14605">
                <a:solidFill>
                  <a:srgbClr val="C0504D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E5B8B7">
                      <a:gamma/>
                      <a:tint val="30980"/>
                      <a:invGamma/>
                    </a:srgbClr>
                  </a:gs>
                  <a:gs pos="100000">
                    <a:srgbClr val="E5B8B7"/>
                  </a:gs>
                </a:gsLst>
                <a:lin ang="5400000" scaled="1"/>
              </a:gradFill>
              <a:effectLst>
                <a:outerShdw dist="29783" dir="6914402" algn="ctr" rotWithShape="0">
                  <a:srgbClr val="7F7F7F">
                    <a:alpha val="5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20462" y="5085184"/>
            <a:ext cx="520118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Презентацию подготовила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воспитатель</a:t>
            </a:r>
          </a:p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первой квалификационной категории</a:t>
            </a:r>
          </a:p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ГБОУ школа №655 отделение ДОД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Антипова Е.В</a:t>
            </a:r>
            <a:endParaRPr lang="ru-RU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елакс-Тиха природа (www.mp3cut.ru) (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2051" y="2606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71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10725">
        <p14:vortex dir="r"/>
      </p:transition>
    </mc:Choice>
    <mc:Fallback>
      <p:transition spd="slow" advTm="107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1" grpId="0"/>
    </p:bldLst>
  </p:timing>
  <p:extLst mod="1">
    <p:ext uri="{E180D4A7-C9FB-4DFB-919C-405C955672EB}">
      <p14:showEvtLst xmlns:p14="http://schemas.microsoft.com/office/powerpoint/2010/main">
        <p14:playEvt time="9138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48064" y="281197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                   Март </a:t>
            </a:r>
          </a:p>
          <a:p>
            <a:r>
              <a:rPr lang="ru-RU" sz="2400" b="1" dirty="0" smtClean="0"/>
              <a:t>Этот месяц – утро года,</a:t>
            </a:r>
          </a:p>
          <a:p>
            <a:r>
              <a:rPr lang="ru-RU" sz="2400" b="1" dirty="0" smtClean="0"/>
              <a:t>Просыпается природа.</a:t>
            </a:r>
          </a:p>
          <a:p>
            <a:r>
              <a:rPr lang="ru-RU" sz="2400" b="1" dirty="0" smtClean="0"/>
              <a:t>Не весна, а </a:t>
            </a:r>
            <a:r>
              <a:rPr lang="ru-RU" sz="2400" b="1" dirty="0" err="1" smtClean="0"/>
              <a:t>предвесенье</a:t>
            </a:r>
            <a:r>
              <a:rPr lang="ru-RU" sz="2400" b="1" dirty="0" smtClean="0"/>
              <a:t>:</a:t>
            </a:r>
          </a:p>
          <a:p>
            <a:r>
              <a:rPr lang="ru-RU" sz="2400" b="1" dirty="0" smtClean="0"/>
              <a:t>Снегопадом и метелью</a:t>
            </a:r>
          </a:p>
          <a:p>
            <a:r>
              <a:rPr lang="ru-RU" sz="2400" b="1" dirty="0" smtClean="0"/>
              <a:t>Нас ему не удивить,</a:t>
            </a:r>
          </a:p>
          <a:p>
            <a:r>
              <a:rPr lang="ru-RU" sz="2400" b="1" dirty="0" smtClean="0"/>
              <a:t>Но как любит пошалить</a:t>
            </a:r>
            <a:endParaRPr lang="ru-RU" sz="2400" b="1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6"/>
            <a:ext cx="5004048" cy="336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40968"/>
            <a:ext cx="6012160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55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16308">
        <p14:vortex dir="r"/>
      </p:transition>
    </mc:Choice>
    <mc:Fallback>
      <p:transition spd="slow" advTm="163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4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4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27000">
              <a:srgbClr val="21D6E0"/>
            </a:gs>
            <a:gs pos="59000">
              <a:schemeClr val="bg1"/>
            </a:gs>
            <a:gs pos="26375">
              <a:srgbClr val="20D4E1"/>
            </a:gs>
            <a:gs pos="25750">
              <a:srgbClr val="1FD2E1"/>
            </a:gs>
            <a:gs pos="88000">
              <a:srgbClr val="1DCDE1"/>
            </a:gs>
            <a:gs pos="22000">
              <a:srgbClr val="19C3E2"/>
            </a:gs>
            <a:gs pos="17000">
              <a:srgbClr val="11AFE3"/>
            </a:gs>
            <a:gs pos="7000">
              <a:srgbClr val="0087E6"/>
            </a:gs>
            <a:gs pos="100000">
              <a:srgbClr val="005CB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6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725144"/>
            <a:ext cx="3082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</a:t>
            </a:r>
          </a:p>
          <a:p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295" y="504830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Солнце греет всё сильнее,</a:t>
            </a:r>
          </a:p>
          <a:p>
            <a:r>
              <a:rPr lang="ru-RU" sz="2400" b="1" dirty="0" smtClean="0"/>
              <a:t>Пляшут звонкие капели,</a:t>
            </a:r>
          </a:p>
          <a:p>
            <a:r>
              <a:rPr lang="ru-RU" sz="2400" b="1" dirty="0" smtClean="0"/>
              <a:t>Снег подтаял и осел,</a:t>
            </a:r>
          </a:p>
          <a:p>
            <a:r>
              <a:rPr lang="ru-RU" sz="2400" b="1" dirty="0" smtClean="0"/>
              <a:t>Кружева уже надел…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700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6700">
        <p14:vortex dir="r"/>
      </p:transition>
    </mc:Choice>
    <mc:Fallback>
      <p:transition spd="slow" advTm="6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0652" y="4149080"/>
            <a:ext cx="4873348" cy="1754967"/>
          </a:xfrm>
          <a:noFill/>
        </p:spPr>
        <p:txBody>
          <a:bodyPr>
            <a:noAutofit/>
          </a:bodyPr>
          <a:lstStyle/>
          <a:p>
            <a:r>
              <a:rPr lang="ru-RU" sz="3200" b="1" dirty="0" smtClean="0"/>
              <a:t>  Как зима не будет злиться,</a:t>
            </a:r>
            <a:br>
              <a:rPr lang="ru-RU" sz="3200" b="1" dirty="0" smtClean="0"/>
            </a:br>
            <a:r>
              <a:rPr lang="ru-RU" sz="3200" b="1" dirty="0" smtClean="0"/>
              <a:t>Но весне всё ж покорится!</a:t>
            </a:r>
            <a:endParaRPr lang="ru-RU" sz="3200" b="1" dirty="0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4" y="3034932"/>
            <a:ext cx="4180620" cy="381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600" cy="303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574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14414">
        <p14:vortex dir="r"/>
      </p:transition>
    </mc:Choice>
    <mc:Fallback>
      <p:transition spd="slow" advTm="14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4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4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60648"/>
            <a:ext cx="4427984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1" dirty="0" smtClean="0"/>
              <a:t>Апрель, апрель!</a:t>
            </a:r>
            <a:br>
              <a:rPr lang="ru-RU" sz="2700" b="1" dirty="0" smtClean="0"/>
            </a:br>
            <a:r>
              <a:rPr lang="ru-RU" sz="2700" b="1" dirty="0" smtClean="0"/>
              <a:t>     На дворе звенит капель</a:t>
            </a:r>
            <a:r>
              <a:rPr lang="ru-RU" sz="3100" b="1" dirty="0" smtClean="0"/>
              <a:t>.</a:t>
            </a:r>
            <a:br>
              <a:rPr lang="ru-RU" sz="3100" b="1" dirty="0" smtClean="0"/>
            </a:br>
            <a:endParaRPr lang="ru-RU" sz="31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" y="-21668"/>
            <a:ext cx="5190760" cy="464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64904"/>
            <a:ext cx="4649890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5258603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По полям бегут ручьи,</a:t>
            </a:r>
            <a:br>
              <a:rPr lang="ru-RU" sz="2400" b="1" dirty="0" smtClean="0"/>
            </a:br>
            <a:r>
              <a:rPr lang="ru-RU" sz="2400" b="1" dirty="0" smtClean="0"/>
              <a:t>На дорогах лужи.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667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17091">
        <p14:vortex dir="r"/>
      </p:transition>
    </mc:Choice>
    <mc:Fallback>
      <p:transition spd="slow" advTm="17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4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4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340" y="-1"/>
            <a:ext cx="5883484" cy="299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17" y="2852936"/>
            <a:ext cx="6101284" cy="401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71386" y="790590"/>
            <a:ext cx="27611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</a:rPr>
              <a:t>Скоро выйдут муравьи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После зимней стужи.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4183694"/>
            <a:ext cx="32549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Пробирается медведь</a:t>
            </a:r>
            <a:endParaRPr lang="ru-RU" sz="2000" b="1" dirty="0">
              <a:solidFill>
                <a:prstClr val="black"/>
              </a:solidFill>
            </a:endParaRP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Сквозь лесной валежник</a:t>
            </a:r>
            <a:r>
              <a:rPr lang="ru-RU" b="1" dirty="0">
                <a:solidFill>
                  <a:prstClr val="black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307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15955">
        <p14:vortex dir="r"/>
      </p:transition>
    </mc:Choice>
    <mc:Fallback>
      <p:transition spd="slow" advTm="159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4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4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20417"/>
            <a:ext cx="32296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И</a:t>
            </a:r>
            <a:r>
              <a:rPr lang="ru-RU" sz="2800" b="1" dirty="0" smtClean="0"/>
              <a:t> </a:t>
            </a:r>
            <a:r>
              <a:rPr lang="ru-RU" sz="2400" b="1" dirty="0" smtClean="0"/>
              <a:t>расцвел</a:t>
            </a:r>
            <a:r>
              <a:rPr lang="ru-RU" sz="2800" b="1" dirty="0" smtClean="0"/>
              <a:t> </a:t>
            </a:r>
            <a:r>
              <a:rPr lang="ru-RU" sz="2400" b="1" dirty="0" smtClean="0"/>
              <a:t>подснежник</a:t>
            </a:r>
            <a:r>
              <a:rPr lang="ru-RU" sz="2800" b="1" dirty="0" smtClean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40"/>
            <a:ext cx="5652120" cy="35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28184" y="476672"/>
            <a:ext cx="39239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2400" b="1" dirty="0">
                <a:solidFill>
                  <a:prstClr val="black"/>
                </a:solidFill>
              </a:rPr>
              <a:t>Стали птицы </a:t>
            </a:r>
            <a:endParaRPr lang="ru-RU" sz="2400" b="1" dirty="0" smtClean="0">
              <a:solidFill>
                <a:prstClr val="black"/>
              </a:solidFill>
            </a:endParaRPr>
          </a:p>
          <a:p>
            <a:pPr lvl="0"/>
            <a:r>
              <a:rPr lang="ru-RU" sz="2400" b="1" dirty="0" smtClean="0">
                <a:solidFill>
                  <a:prstClr val="black"/>
                </a:solidFill>
              </a:rPr>
              <a:t>песни </a:t>
            </a:r>
            <a:r>
              <a:rPr lang="ru-RU" sz="2400" b="1" dirty="0">
                <a:solidFill>
                  <a:prstClr val="black"/>
                </a:solidFill>
              </a:rPr>
              <a:t>петь,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996" y="3456643"/>
            <a:ext cx="6413537" cy="340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71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13563">
        <p14:vortex dir="r"/>
      </p:transition>
    </mc:Choice>
    <mc:Fallback>
      <p:transition spd="slow" advTm="13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8752" y="4357"/>
            <a:ext cx="4446736" cy="30469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400" b="1" dirty="0"/>
              <a:t>Теперь в ветвях берёзы</a:t>
            </a:r>
          </a:p>
          <a:p>
            <a:r>
              <a:rPr lang="ru-RU" sz="2400" b="1" dirty="0"/>
              <a:t>Поют и соловьи,</a:t>
            </a:r>
          </a:p>
          <a:p>
            <a:r>
              <a:rPr lang="ru-RU" sz="2400" b="1" dirty="0"/>
              <a:t>В лугах поют стрекозы,</a:t>
            </a:r>
          </a:p>
          <a:p>
            <a:r>
              <a:rPr lang="ru-RU" sz="2400" b="1" dirty="0"/>
              <a:t>В полях поют ручьи.</a:t>
            </a:r>
          </a:p>
          <a:p>
            <a:r>
              <a:rPr lang="ru-RU" sz="2400" b="1" dirty="0"/>
              <a:t>И много, в небе рея,</a:t>
            </a:r>
          </a:p>
          <a:p>
            <a:r>
              <a:rPr lang="ru-RU" sz="2400" b="1" dirty="0"/>
              <a:t>Поёт пернатых стай –</a:t>
            </a:r>
          </a:p>
          <a:p>
            <a:r>
              <a:rPr lang="ru-RU" sz="2400" b="1" dirty="0"/>
              <a:t>Всех месяцев </a:t>
            </a:r>
            <a:r>
              <a:rPr lang="ru-RU" sz="2400" b="1" dirty="0" err="1"/>
              <a:t>звончее</a:t>
            </a:r>
            <a:endParaRPr lang="ru-RU" sz="2400" b="1" dirty="0"/>
          </a:p>
          <a:p>
            <a:r>
              <a:rPr lang="ru-RU" sz="2400" b="1" dirty="0"/>
              <a:t>Весёлый месяц май!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899"/>
            <a:ext cx="4932040" cy="355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53" y="3140968"/>
            <a:ext cx="4230713" cy="373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3016"/>
            <a:ext cx="4932040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72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20468">
        <p14:vortex dir="r"/>
      </p:transition>
    </mc:Choice>
    <mc:Fallback>
      <p:transition spd="slow" advTm="204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4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4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20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933">
        <p14:glitter pattern="hexagon"/>
      </p:transition>
    </mc:Choice>
    <mc:Fallback>
      <p:transition spd="slow" advTm="9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6|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3|4.5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8|4.7|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9|4.1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3|4.8|4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131</Words>
  <Application>Microsoft Office PowerPoint</Application>
  <PresentationFormat>Экран (4:3)</PresentationFormat>
  <Paragraphs>37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  Как зима не будет злиться, Но весне всё ж покорится!</vt:lpstr>
      <vt:lpstr>   Апрель, апрель!      На дворе звенит капель.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Март  Этот месяц – утро года, Просыпается природа. Не весна, а предвесенье: Снегопадом и метелью Нас ему не удивить, Но как любит пошалить! Солнце греет всё сильнее, Пляшут звонкие капели, Снег подтаял и осел, Кружева уже надел… Неуверенны шаги, Но вперёд ведут они. Как зима не будет злиться, Но весне всё ж покорится!</dc:title>
  <dc:creator>User</dc:creator>
  <cp:lastModifiedBy>User</cp:lastModifiedBy>
  <cp:revision>54</cp:revision>
  <dcterms:created xsi:type="dcterms:W3CDTF">2016-03-19T06:30:22Z</dcterms:created>
  <dcterms:modified xsi:type="dcterms:W3CDTF">2019-06-20T11:48:52Z</dcterms:modified>
</cp:coreProperties>
</file>