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4" r:id="rId6"/>
    <p:sldId id="260" r:id="rId7"/>
    <p:sldId id="277" r:id="rId8"/>
    <p:sldId id="265" r:id="rId9"/>
    <p:sldId id="261" r:id="rId10"/>
    <p:sldId id="262" r:id="rId11"/>
    <p:sldId id="266" r:id="rId12"/>
    <p:sldId id="279" r:id="rId13"/>
    <p:sldId id="278" r:id="rId14"/>
    <p:sldId id="280" r:id="rId15"/>
    <p:sldId id="281" r:id="rId16"/>
    <p:sldId id="282" r:id="rId17"/>
    <p:sldId id="286" r:id="rId18"/>
    <p:sldId id="285" r:id="rId19"/>
    <p:sldId id="284" r:id="rId20"/>
    <p:sldId id="264" r:id="rId21"/>
    <p:sldId id="276" r:id="rId22"/>
    <p:sldId id="267" r:id="rId23"/>
    <p:sldId id="268" r:id="rId24"/>
    <p:sldId id="269" r:id="rId25"/>
    <p:sldId id="271" r:id="rId26"/>
    <p:sldId id="275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79" d="100"/>
          <a:sy n="79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фундаменты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86</c:v>
                </c:pt>
                <c:pt idx="2">
                  <c:v>80</c:v>
                </c:pt>
                <c:pt idx="3">
                  <c:v>57.3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стены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125</c:v>
                </c:pt>
                <c:pt idx="1">
                  <c:v>86</c:v>
                </c:pt>
                <c:pt idx="2">
                  <c:v>30</c:v>
                </c:pt>
                <c:pt idx="3">
                  <c:v>68.8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кровля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86</c:v>
                </c:pt>
                <c:pt idx="2">
                  <c:v>40</c:v>
                </c:pt>
                <c:pt idx="3">
                  <c:v>286.60000000000002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перегородки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75</c:v>
                </c:pt>
                <c:pt idx="1">
                  <c:v>86</c:v>
                </c:pt>
                <c:pt idx="2">
                  <c:v>40</c:v>
                </c:pt>
                <c:pt idx="3">
                  <c:v>114.6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штукатурка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60</c:v>
                </c:pt>
                <c:pt idx="1">
                  <c:v>86</c:v>
                </c:pt>
                <c:pt idx="2">
                  <c:v>40</c:v>
                </c:pt>
                <c:pt idx="3">
                  <c:v>143.30000000000001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отмостка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Тн, лет</c:v>
                </c:pt>
                <c:pt idx="1">
                  <c:v>Тф, лет</c:v>
                </c:pt>
                <c:pt idx="2">
                  <c:v>Фвсн, %</c:v>
                </c:pt>
                <c:pt idx="3">
                  <c:v>Фр, %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15</c:v>
                </c:pt>
                <c:pt idx="1">
                  <c:v>86</c:v>
                </c:pt>
                <c:pt idx="2">
                  <c:v>15</c:v>
                </c:pt>
                <c:pt idx="3">
                  <c:v>573.29999999999995</c:v>
                </c:pt>
              </c:numCache>
            </c:numRef>
          </c:val>
        </c:ser>
        <c:shape val="box"/>
        <c:axId val="66587648"/>
        <c:axId val="66593536"/>
        <c:axId val="0"/>
      </c:bar3DChart>
      <c:catAx>
        <c:axId val="66587648"/>
        <c:scaling>
          <c:orientation val="minMax"/>
        </c:scaling>
        <c:axPos val="b"/>
        <c:numFmt formatCode="General" sourceLinked="1"/>
        <c:tickLblPos val="nextTo"/>
        <c:crossAx val="66593536"/>
        <c:crosses val="autoZero"/>
        <c:auto val="1"/>
        <c:lblAlgn val="ctr"/>
        <c:lblOffset val="100"/>
      </c:catAx>
      <c:valAx>
        <c:axId val="66593536"/>
        <c:scaling>
          <c:orientation val="minMax"/>
        </c:scaling>
        <c:axPos val="l"/>
        <c:majorGridlines/>
        <c:numFmt formatCode="General" sourceLinked="1"/>
        <c:tickLblPos val="nextTo"/>
        <c:crossAx val="66587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41F6-DD31-4227-8971-A15E542F7DC9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2713D-22D9-41E1-8A6E-7F7B3EAFD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71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2713D-22D9-41E1-8A6E-7F7B3EAFD5E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Обследование и техническая диагностика здания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8215370" cy="164307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группы 4-15 А.С Акимова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А.А.Потапов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Е.Г.Яковлева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Отслоение и трещины на штукатурке</a:t>
            </a:r>
            <a:endParaRPr lang="ru-RU" sz="3600" dirty="0"/>
          </a:p>
        </p:txBody>
      </p:sp>
      <p:pic>
        <p:nvPicPr>
          <p:cNvPr id="4" name="Содержимое 3" descr="IMG_0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4786346" cy="4929222"/>
          </a:xfrm>
          <a:prstGeom prst="rect">
            <a:avLst/>
          </a:prstGeom>
        </p:spPr>
      </p:pic>
      <p:pic>
        <p:nvPicPr>
          <p:cNvPr id="5" name="Содержимое 3" descr="IMG_0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786214" cy="2428892"/>
          </a:xfrm>
          <a:prstGeom prst="rect">
            <a:avLst/>
          </a:prstGeom>
        </p:spPr>
      </p:pic>
      <p:pic>
        <p:nvPicPr>
          <p:cNvPr id="6" name="Рисунок 5" descr="IMG_0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1"/>
            <a:ext cx="37862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8297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Разрушение кирпичной кладки из-за неправильно проведенных коммуникаций </a:t>
            </a:r>
            <a:endParaRPr lang="ru-RU" sz="3200" dirty="0"/>
          </a:p>
        </p:txBody>
      </p:sp>
      <p:pic>
        <p:nvPicPr>
          <p:cNvPr id="4" name="Содержимое 5" descr="IMG_0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000528" cy="4573560"/>
          </a:xfrm>
        </p:spPr>
      </p:pic>
      <p:pic>
        <p:nvPicPr>
          <p:cNvPr id="5" name="Рисунок 4" descr="IMG_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79091" y="1893085"/>
            <a:ext cx="5072098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каждом очередном плановом ремонте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ассортимент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ремонтируемых конструкций и инженерного оборудования меняется, так как межремонтные сроки у них разные. Это мы старались учесть,  когда рассчитывали износ основных элементов конструкций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1081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Результаты осмотра конструктивных элементов сводим к табличному виду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4968062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944216"/>
                <a:gridCol w="2232248"/>
                <a:gridCol w="33227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конструктивных элементов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Признаки износа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Фундамент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ленточный бутовый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трещины в цоколе и под окнами первого этажа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Стены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каменные блочные, оштукатуренные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отслоение и отпадение штукатурки стен, ослабление кирпичной кладки, выпадение отдельных кирпичей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деревянные балки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усадочные трещины в штукатурном слое, частичное отслоение штукатурки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Крыша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 асбестоцементных плит и волокнистого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асбошифера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протечки и просветы в отдельных местах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03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Определяем группу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капитальности здания и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общий срок службы ГОСТ54257-2010 «Надежность строительных конструкций и оснований», Москва,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Стандартинформ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,2010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Группа капитальности здания – III (каменные, облегченные; фундаменты каменные и бетонные; перекрытия деревянные)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срок службы знания – 87 лет </a:t>
            </a:r>
          </a:p>
        </p:txBody>
      </p:sp>
    </p:spTree>
    <p:extLst>
      <p:ext uri="{BB962C8B-B14F-4D97-AF65-F5344CB8AC3E}">
        <p14:creationId xmlns="" xmlns:p14="http://schemas.microsoft.com/office/powerpoint/2010/main" val="1416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Срок службы конструктивных элементов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3074633"/>
              </p:ext>
            </p:extLst>
          </p:nvPr>
        </p:nvGraphicFramePr>
        <p:xfrm>
          <a:off x="467544" y="2420888"/>
          <a:ext cx="8229599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599962"/>
                <a:gridCol w="1357322"/>
                <a:gridCol w="16962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Конструктивные элементы, инженерное оборудование, отделочные 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службы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ППР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Минимальная продолжительность эксплуатации</a:t>
                      </a: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,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Фундамент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Стены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Крыша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89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Определили  сроки службы конструктивных элементов  и определения физического износа по сроку службы (нормативный и фактический) Физический износ элементов определяется   прежде всего по явным признакам износа.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Таким как: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фундаменты, стены, перегородки, визуально определяется разрешение отделочного слоя цоколя, поражения гниль, грибком, обрастанием мхом, осадка отдельных участков;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-стены: признаками износа будут являться – трещины, перекос стен, выпучивание, повреждение штукатурки, и др.;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-перегородки: трещины в простенках, перемычках, массовое отслоение штукатурки, различные виды деформации;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-кровля: ослабление крепления  шиферных  листов, отсутствие отдельных листов, отколы, трещины, протечки, большое количество заплат.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Формула для определения физического износа расчетным методом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,)/(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,)*100%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Результаты заносим в таблицу: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1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Физический износ элем</a:t>
            </a:r>
            <a:r>
              <a:rPr lang="ru-RU" dirty="0"/>
              <a:t>ентов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7101057"/>
              </p:ext>
            </p:extLst>
          </p:nvPr>
        </p:nvGraphicFramePr>
        <p:xfrm>
          <a:off x="457200" y="1594481"/>
          <a:ext cx="8229600" cy="25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3672408"/>
                <a:gridCol w="1080120"/>
                <a:gridCol w="1008112"/>
                <a:gridCol w="1008112"/>
                <a:gridCol w="946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Конструктивный элемент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Тф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Фвсн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Фундаменты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стены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Крыша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8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Сравнения показателей износа расчетным способов и по ВСН 53-86(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мы проанализировали и построили диаграммы. Для построения были взяты те элементы, которые мы могли  оценить визуальным осмотром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46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диаграмме визуально видна разница в показателях,  из чего мы можем сделать, что определение износа по ВСН 53-86(р) проще, чем расчетным способов, но нормы физического износа укрупнены.  В Зависимости от целей стоящих перед специалистами, которые обследуют здания, выбирается тот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 визуального обследования объекта и расчетов, принято решение:   понаблюдать за поведением трещин в фундаментах и в стенах. Маяки за контролем деформаций во времени мы заменили на отметки дефектов краской и зафиксировали ширину трещин и глубину, это было сделано в октябре месяца, повторный контроль за деформациями, мы провели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октябре и марте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технического обследования - определение действительного технического состояния здания и его элементов, получение количественной оценки фактических показателей качества конструкций (прочностных характеристик, сопротивление теплопередачи и др.) с учетом изменений, происходящих во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342000" algn="l">
              <a:spcBef>
                <a:spcPts val="768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Ширина раскрытия трещин в марте изменилась на 0,5 мм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 numCol="1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октябрь 2018</a:t>
            </a:r>
            <a:r>
              <a:rPr lang="ru-RU" sz="2800" dirty="0" smtClean="0"/>
              <a:t>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март 2019</a:t>
            </a: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Picture 2" descr="C:\Users\юзер\Desktop\до\ZdZBdOk0X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571900" cy="4286280"/>
          </a:xfrm>
          <a:prstGeom prst="rect">
            <a:avLst/>
          </a:prstGeom>
          <a:noFill/>
        </p:spPr>
      </p:pic>
      <p:pic>
        <p:nvPicPr>
          <p:cNvPr id="5" name="Picture 3" descr="C:\Users\юзер\Desktop\После\ndC2wfdcuW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28" y="2214554"/>
            <a:ext cx="378621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октябрь 2018</a:t>
            </a:r>
            <a:r>
              <a:rPr lang="ru-RU" sz="2800" dirty="0" smtClean="0"/>
              <a:t>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март 2019</a:t>
            </a:r>
            <a:endParaRPr lang="ru-RU" dirty="0"/>
          </a:p>
        </p:txBody>
      </p:sp>
      <p:pic>
        <p:nvPicPr>
          <p:cNvPr id="4" name="Picture 3" descr="C:\Users\юзер\Desktop\до\lj6IqPWpA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143404" cy="4429156"/>
          </a:xfrm>
          <a:prstGeom prst="rect">
            <a:avLst/>
          </a:prstGeom>
          <a:noFill/>
        </p:spPr>
      </p:pic>
      <p:pic>
        <p:nvPicPr>
          <p:cNvPr id="5" name="Picture 2" descr="C:\Users\юзер\Desktop\После\9vXpvT6DdU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1714488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2018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2019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зер\Desktop\до\SZ2K97qHF4w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000108"/>
            <a:ext cx="4143404" cy="2643206"/>
          </a:xfrm>
          <a:prstGeom prst="rect">
            <a:avLst/>
          </a:prstGeom>
          <a:noFill/>
        </p:spPr>
      </p:pic>
      <p:pic>
        <p:nvPicPr>
          <p:cNvPr id="6" name="Picture 3" descr="C:\Users\юзер\Desktop\После\p6E1cXB-xfU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1000108"/>
            <a:ext cx="4184651" cy="2643205"/>
          </a:xfrm>
          <a:prstGeom prst="rect">
            <a:avLst/>
          </a:prstGeom>
          <a:noFill/>
        </p:spPr>
      </p:pic>
      <p:pic>
        <p:nvPicPr>
          <p:cNvPr id="7" name="Picture 3" descr="C:\Users\юзер\Desktop\После\Y3i1o4ZDNV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3714752"/>
            <a:ext cx="4184651" cy="2928958"/>
          </a:xfrm>
          <a:prstGeom prst="rect">
            <a:avLst/>
          </a:prstGeom>
          <a:noFill/>
        </p:spPr>
      </p:pic>
      <p:pic>
        <p:nvPicPr>
          <p:cNvPr id="8" name="Picture 2" descr="C:\Users\юзер\Desktop\до\VOUQGPTbYxM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14876" y="3714752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2018</a:t>
            </a:r>
            <a:r>
              <a:rPr lang="ru-RU" dirty="0" smtClean="0"/>
              <a:t>		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Замер 2019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зер\Desktop\до\ulSRZ-YRY2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1" y="1214422"/>
            <a:ext cx="4143403" cy="5072098"/>
          </a:xfrm>
          <a:prstGeom prst="rect">
            <a:avLst/>
          </a:prstGeom>
          <a:noFill/>
        </p:spPr>
      </p:pic>
      <p:pic>
        <p:nvPicPr>
          <p:cNvPr id="5" name="Picture 3" descr="C:\Users\юзер\Desktop\После\y7HGheIMcRY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1214421"/>
            <a:ext cx="4071966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же, были сделаны несколько новых замеров относительно глубины самих трещин.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 40 мм до 110 мм.</a:t>
            </a:r>
            <a:endParaRPr lang="ru-RU" u="sng" dirty="0"/>
          </a:p>
        </p:txBody>
      </p:sp>
      <p:pic>
        <p:nvPicPr>
          <p:cNvPr id="4" name="Picture 4" descr="C:\Users\юзер\Desktop\После\zzP7hDfCZ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00528" cy="2428892"/>
          </a:xfrm>
          <a:prstGeom prst="rect">
            <a:avLst/>
          </a:prstGeom>
          <a:noFill/>
        </p:spPr>
      </p:pic>
      <p:pic>
        <p:nvPicPr>
          <p:cNvPr id="5" name="Picture 2" descr="C:\Users\юзер\Desktop\После\3bC5xInO1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86280" cy="2428892"/>
          </a:xfrm>
          <a:prstGeom prst="rect">
            <a:avLst/>
          </a:prstGeom>
          <a:noFill/>
        </p:spPr>
      </p:pic>
      <p:pic>
        <p:nvPicPr>
          <p:cNvPr id="6" name="Picture 5" descr="C:\Users\юзер\Desktop\После\AY9l1_oK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14818"/>
            <a:ext cx="4000528" cy="2428891"/>
          </a:xfrm>
          <a:prstGeom prst="rect">
            <a:avLst/>
          </a:prstGeom>
          <a:noFill/>
        </p:spPr>
      </p:pic>
      <p:pic>
        <p:nvPicPr>
          <p:cNvPr id="8" name="Picture 2" descr="C:\Users\юзер\Desktop\После\3bC5xInO1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050" y="1633566"/>
            <a:ext cx="428628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значение для реального контроля технического состояния зданий и сооружений города    имеет аппаратурное обеспечение этого процесса.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данные нашего мониторинга говорят о том, что подвижки основания и фундамента здания присутствуют и результаты фиксируются даже при визуальном обследовании.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 anchor="ctr"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Вывод: необходимо инструментальное обследование основания и фундамента для того, чтобы окончательно принять решение об объемах ремонтов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4293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основе полученных данных устанавливается состав и объем работ капитального ремонта или реконструкции на объекте. Условием для назначения здания на капитальный ремонт является не наличие неисправностей, а сроки службы его элементов. В противном случае возможен массовый отказ конструкций и инженерного оборудования. При каждом очередном плановом ремонте состав ремонтируемых конструкций и инженерного оборудования меняется, так как межремонтные сроки у них разные. Это мы старались учесть,  когда рассчитывали износ основных элементов конструкций.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pPr marL="342000" algn="l">
              <a:spcBef>
                <a:spcPts val="768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данной работе мы постарались  обследовать жилое здание,  определить физический износ и рассчитать сроки службы его отдельных элементов и на основании этого обследования сделать выводы о дальнейшей его эксплуатации и ремонтопригодности. Объектом обследования является жилой дом по адресу Ленинградское шоссе 44а.</a:t>
            </a:r>
            <a:endParaRPr lang="ru-RU" sz="2300" dirty="0"/>
          </a:p>
        </p:txBody>
      </p:sp>
      <p:pic>
        <p:nvPicPr>
          <p:cNvPr id="4" name="Содержимое 3" descr="IMG_0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31429"/>
            <a:ext cx="4218740" cy="3412216"/>
          </a:xfrm>
          <a:prstGeom prst="rect">
            <a:avLst/>
          </a:prstGeom>
        </p:spPr>
      </p:pic>
      <p:pic>
        <p:nvPicPr>
          <p:cNvPr id="5" name="Содержимое 6" descr="IMG_0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286280" cy="343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01122" cy="5072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визуальном осмотре данного объекта были выявлены многочисленные  разнообразные дефекты различных конструктивных элементов здания.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857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Autofit/>
          </a:bodyPr>
          <a:lstStyle/>
          <a:p>
            <a:pPr marL="342000" algn="l">
              <a:spcBef>
                <a:spcPts val="768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– разрушение.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всему периметру здания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растрескана, либо вовсе отсутствует. Основание у отмостки отсутствует, по-видимому, укладывалась с нарушением технологии.</a:t>
            </a:r>
            <a:endParaRPr lang="ru-RU" sz="2300" dirty="0"/>
          </a:p>
        </p:txBody>
      </p:sp>
      <p:pic>
        <p:nvPicPr>
          <p:cNvPr id="4" name="Содержимое 5" descr="IMG_0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406" y="2214554"/>
            <a:ext cx="4572032" cy="4286280"/>
          </a:xfrm>
        </p:spPr>
      </p:pic>
      <p:pic>
        <p:nvPicPr>
          <p:cNvPr id="5" name="Рисунок 4" descr="IMG_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36281" y="2250273"/>
            <a:ext cx="457203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112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расчету отмостка разрушена  на 75%, однако  по факту мы наблюдаем, что процесс разрушения гораздо больше, это возможно из-за несоблюдения технологии или  с подвижками грунтов, которые не предусмотрели с течением времени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3394472" cy="4572032"/>
          </a:xfrm>
        </p:spPr>
      </p:pic>
      <p:pic>
        <p:nvPicPr>
          <p:cNvPr id="6" name="Рисунок 5" descr="IMG_0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928802"/>
            <a:ext cx="514350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Разрушения в основании здания</a:t>
            </a:r>
            <a:endParaRPr lang="ru-RU" sz="3600" dirty="0"/>
          </a:p>
        </p:txBody>
      </p:sp>
      <p:pic>
        <p:nvPicPr>
          <p:cNvPr id="4" name="Содержимое 3" descr="IMG_0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4214842" cy="3994265"/>
          </a:xfrm>
        </p:spPr>
      </p:pic>
      <p:pic>
        <p:nvPicPr>
          <p:cNvPr id="5" name="Рисунок 4" descr="IMG_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45293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Из-за отсутствия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отмостки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основание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сыреть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привело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появлению грибка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/>
          </a:p>
        </p:txBody>
      </p:sp>
      <p:pic>
        <p:nvPicPr>
          <p:cNvPr id="4" name="Содержимое 3" descr="IMG_0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5811290" cy="50006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052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228</TotalTime>
  <Words>808</Words>
  <Application>Microsoft Office PowerPoint</Application>
  <PresentationFormat>Экран (4:3)</PresentationFormat>
  <Paragraphs>123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Обследование и техническая диагностика здания </vt:lpstr>
      <vt:lpstr>Слайд 2</vt:lpstr>
      <vt:lpstr>Слайд 3</vt:lpstr>
      <vt:lpstr>В данной работе мы постарались  обследовать жилое здание,  определить физический износ и рассчитать сроки службы его отдельных элементов и на основании этого обследования сделать выводы о дальнейшей его эксплуатации и ремонтопригодности. Объектом обследования является жилой дом по адресу Ленинградское шоссе 44а.</vt:lpstr>
      <vt:lpstr>При визуальном осмотре данного объекта были выявлены многочисленные  разнообразные дефекты различных конструктивных элементов здания.</vt:lpstr>
      <vt:lpstr>   Отмостка   – разрушение. По всему периметру здания отмостка  растрескана, либо вовсе отсутствует. Основание у отмостки отсутствует, по-видимому, укладывалась с нарушением технологии.</vt:lpstr>
      <vt:lpstr>По расчету отмостка разрушена  на 75%, однако  по факту мы наблюдаем, что процесс разрушения гораздо больше, это возможно из-за несоблюдения технологии или  с подвижками грунтов, которые не предусмотрели с течением времени </vt:lpstr>
      <vt:lpstr> Разрушения в основании здания</vt:lpstr>
      <vt:lpstr>Из-за отсутствия отмостки, основание начало сыреть, что привело к появлению грибка     </vt:lpstr>
      <vt:lpstr> Отслоение и трещины на штукатурке</vt:lpstr>
      <vt:lpstr> Разрушение кирпичной кладки из-за неправильно проведенных коммуникаций </vt:lpstr>
      <vt:lpstr>Слайд 12</vt:lpstr>
      <vt:lpstr> Результаты осмотра конструктивных элементов сводим к табличному виду </vt:lpstr>
      <vt:lpstr>Определяем группу капитальности здания и  общий срок службы ГОСТ54257-2010 «Надежность строительных конструкций и оснований», Москва, Стандартинформ ,2010</vt:lpstr>
      <vt:lpstr>Срок службы конструктивных элементов </vt:lpstr>
      <vt:lpstr>Определили  сроки службы конструктивных элементов  и определения физического износа по сроку службы (нормативный и фактический) Физический износ элементов определяется   прежде всего по явным признакам износа. </vt:lpstr>
      <vt:lpstr>Физический износ элементов</vt:lpstr>
      <vt:lpstr>Сравнения показателей износа расчетным способов и по ВСН 53-86(р), мы проанализировали и построили диаграммы. Для построения были взяты те элементы, которые мы могли  оценить визуальным осмотром</vt:lpstr>
      <vt:lpstr>Слайд 19</vt:lpstr>
      <vt:lpstr>Ширина раскрытия трещин в марте изменилась на 0,5 мм</vt:lpstr>
      <vt:lpstr>Слайд 21</vt:lpstr>
      <vt:lpstr>Слайд 22</vt:lpstr>
      <vt:lpstr>Слайд 23</vt:lpstr>
      <vt:lpstr>Так же, были сделаны несколько новых замеров относительно глубины самих трещин. Результаты: от 40 мм до 110 мм.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и техническая диагностика зданий и сооружений </dc:title>
  <dc:creator>юзер</dc:creator>
  <cp:lastModifiedBy>User</cp:lastModifiedBy>
  <cp:revision>33</cp:revision>
  <cp:lastPrinted>2019-03-21T18:02:17Z</cp:lastPrinted>
  <dcterms:created xsi:type="dcterms:W3CDTF">2019-03-21T08:24:33Z</dcterms:created>
  <dcterms:modified xsi:type="dcterms:W3CDTF">2004-12-31T21:37:32Z</dcterms:modified>
</cp:coreProperties>
</file>