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8" r:id="rId10"/>
    <p:sldId id="269" r:id="rId11"/>
    <p:sldId id="270" r:id="rId12"/>
    <p:sldId id="26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5" r:id="rId24"/>
    <p:sldId id="266" r:id="rId25"/>
    <p:sldId id="282" r:id="rId26"/>
    <p:sldId id="267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CC99"/>
    <a:srgbClr val="C6E0C9"/>
    <a:srgbClr val="99CCFF"/>
    <a:srgbClr val="B79F75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 autoAdjust="0"/>
    <p:restoredTop sz="94643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16D1-1C09-43ED-80CF-7F2D02CC81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26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0F4B-C2C3-4D8F-A567-BB47E755F1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5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94A29-CCBD-488C-B106-ABC0BBF355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57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9D27-04A8-472B-8767-DFAB8AF816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40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435A23-E471-445E-A424-4BBBCE1806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42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D0218-78DF-47BA-BDEE-BC87F1A760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4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2588-A477-4E33-832C-5ECA994803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7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FC8B-EF66-4F94-B661-43AFBF92D8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73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DB08C-508C-442A-9318-8849B0748D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17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8526D-9AF7-4C84-8836-A572BF7B30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43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33682-7323-4E78-BD11-54187AF7CE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35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E914D-4A5C-49D7-81E7-61C0FD8E41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99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0DD63-0DA2-46A5-A375-D4B20D490F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46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21CAE-94DF-43F6-A2E8-05A64B72E6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5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591CFD48-EC36-4DCD-9A50-8FA5613218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31" r:id="rId2"/>
    <p:sldLayoutId id="2147484941" r:id="rId3"/>
    <p:sldLayoutId id="2147484932" r:id="rId4"/>
    <p:sldLayoutId id="2147484942" r:id="rId5"/>
    <p:sldLayoutId id="2147484933" r:id="rId6"/>
    <p:sldLayoutId id="2147484934" r:id="rId7"/>
    <p:sldLayoutId id="2147484943" r:id="rId8"/>
    <p:sldLayoutId id="2147484935" r:id="rId9"/>
    <p:sldLayoutId id="2147484936" r:id="rId10"/>
    <p:sldLayoutId id="2147484937" r:id="rId11"/>
    <p:sldLayoutId id="2147484938" r:id="rId12"/>
    <p:sldLayoutId id="2147484944" r:id="rId13"/>
    <p:sldLayoutId id="21474849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6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8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_Microsoft_Office_Excel10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_Microsoft_Office_Excel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___Microsoft_Office_Excel1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___Microsoft_Office_Excel16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800100" y="1219200"/>
            <a:ext cx="7543800" cy="2667000"/>
          </a:xfrm>
        </p:spPr>
        <p:txBody>
          <a:bodyPr/>
          <a:lstStyle/>
          <a:p>
            <a:pPr algn="ctr" eaLnBrk="1" hangingPunct="1"/>
            <a:r>
              <a:rPr lang="ru-RU" smtClean="0"/>
              <a:t>Уголовная ответственность несовершеннолетних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4191000"/>
            <a:ext cx="5638800" cy="1981200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b="1" i="1" u="sng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b="1" i="1" u="sng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800" b="1" i="1" u="sng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800" b="1" i="1" u="sng" dirty="0" smtClean="0"/>
          </a:p>
          <a:p>
            <a:pPr marL="365760" indent="-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9600" b="1" i="1" u="sng" dirty="0" smtClean="0"/>
              <a:t>Автор:</a:t>
            </a:r>
            <a:r>
              <a:rPr lang="ru-RU" sz="9600" b="1" i="1" dirty="0" smtClean="0"/>
              <a:t> </a:t>
            </a:r>
            <a:r>
              <a:rPr lang="ru-RU" sz="9600" b="1" i="1" dirty="0" err="1" smtClean="0"/>
              <a:t>Науменко</a:t>
            </a:r>
            <a:r>
              <a:rPr lang="ru-RU" sz="9600" b="1" i="1" dirty="0" smtClean="0"/>
              <a:t> </a:t>
            </a:r>
            <a:r>
              <a:rPr lang="ru-RU" sz="9600" b="1" i="1" dirty="0" err="1" smtClean="0"/>
              <a:t>Даниелла</a:t>
            </a:r>
            <a:endParaRPr lang="ru-RU" sz="9600" b="1" i="1" dirty="0" smtClean="0"/>
          </a:p>
          <a:p>
            <a:pPr marL="365760" indent="-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9600" b="1" i="1" dirty="0" smtClean="0"/>
              <a:t>студентка 1 курса</a:t>
            </a:r>
            <a:endParaRPr lang="ru-RU" sz="9600" i="1" dirty="0" smtClean="0"/>
          </a:p>
          <a:p>
            <a:pPr marL="365760" indent="-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9600" i="1" dirty="0" smtClean="0"/>
              <a:t>Группа СП-18д</a:t>
            </a:r>
          </a:p>
          <a:p>
            <a:pPr marL="365760" indent="-25603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9600" i="1" dirty="0" smtClean="0"/>
              <a:t>Руководитель</a:t>
            </a:r>
            <a:r>
              <a:rPr lang="ru-RU" sz="9600" i="1" dirty="0" smtClean="0"/>
              <a:t>: </a:t>
            </a:r>
            <a:r>
              <a:rPr lang="ru-RU" sz="9600" i="1" dirty="0" smtClean="0"/>
              <a:t>Коваленко Ю.С.</a:t>
            </a:r>
            <a:endParaRPr lang="ru-RU" sz="9600" i="1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9600" i="1" dirty="0" smtClean="0">
              <a:latin typeface="Arial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9600" i="1" dirty="0" smtClean="0">
              <a:latin typeface="Arial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9600" i="1" dirty="0" smtClean="0">
                <a:latin typeface="Arial" charset="0"/>
              </a:rPr>
              <a:t>2018 </a:t>
            </a:r>
            <a:r>
              <a:rPr lang="ru-RU" sz="9600" i="1" dirty="0" smtClean="0">
                <a:latin typeface="Arial" charset="0"/>
              </a:rPr>
              <a:t>год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066800" y="379413"/>
            <a:ext cx="701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800" dirty="0" smtClean="0">
                <a:latin typeface="Trebuchet MS" panose="020B0603020202020204" pitchFamily="34" charset="0"/>
              </a:rPr>
              <a:t>ГБПОУ ЯНАО «Муравленковский многопрофильный коллеж»</a:t>
            </a:r>
            <a:endParaRPr lang="ru-RU" sz="28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543800" cy="914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Лишение свободы несовершеннолетних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.  </a:t>
            </a: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(Ст.88 УК РФ.)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/>
              <a:t>       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/>
              <a:t> </a:t>
            </a:r>
            <a:r>
              <a:rPr lang="ru-RU" i="1" u="sng" dirty="0" smtClean="0"/>
              <a:t>Пункт 6.</a:t>
            </a:r>
            <a:r>
              <a:rPr lang="ru-RU" i="1" dirty="0" smtClean="0"/>
              <a:t> Наказание в виде лишения свободы назначается несовершеннолетним осужденным, совершившим преступления в возрасте до 16 лет, на срок не свыше 6 лет. Этой же категории несовершеннолетних, совершивших особо тяжкие преступления, а также остальным несовершеннолетним осужденным наказание назначается на срок не свыше 10 лет и отбывается в воспитательных колониях. Наказание в виде лишения свободы не может быть назначено несовершеннолетнему осужденному, совершившему в возрасте до 16 лет преступление небольшой или средней тяжести впервые, а также несовершеннолетним осужденным, совершившим преступления небольшой тяжести впервые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НАРУ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3657600" cy="2955925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838200"/>
            <a:ext cx="50292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i="1" smtClean="0"/>
              <a:t>        </a:t>
            </a:r>
            <a:r>
              <a:rPr lang="ru-RU" i="1" u="sng" smtClean="0"/>
              <a:t>Пункт 6.1.</a:t>
            </a:r>
            <a:r>
              <a:rPr lang="ru-RU" i="1" smtClean="0"/>
              <a:t> При назначении несовершеннолетнему осужденному наказания в виде лишения свободы за совершение тяжкого либо особо тяжкого преступления низший предел наказания, предусмотренный соответствующей статьей Особенной части настоящего Кодекса, сокращается наполовину.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543800" cy="1431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причины, способствующие становлению несовершеннолетних на преступный мир.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endParaRPr lang="ru-RU" sz="2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6627" name="Picture 7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667605">
            <a:off x="838200" y="2057400"/>
            <a:ext cx="1403350" cy="1046163"/>
          </a:xfrm>
        </p:spPr>
      </p:pic>
      <p:pic>
        <p:nvPicPr>
          <p:cNvPr id="26628" name="Picture 8" descr="ima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229780">
            <a:off x="423863" y="4227513"/>
            <a:ext cx="1657350" cy="1320800"/>
          </a:xfrm>
        </p:spPr>
      </p:pic>
      <p:sp>
        <p:nvSpPr>
          <p:cNvPr id="1064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733800" y="1600200"/>
            <a:ext cx="5181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Отрицательные семейные условия, алкоголизм родителей или родственников, их равнодушие, безразличие и жестокость, низкий материальный уровень многих семей.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Чрезмерная опека родителей , которую создают не обладающие достаточной педагогической культурой родители.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Беспризорность детей.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Кризисность подросткового возраста.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Неформальные подростковые группировки, уличная компания.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Наркомания и алкоголизм среди подростков.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Социальная незащищенность подростка, неорганизованный досуг подростка.</a:t>
            </a:r>
          </a:p>
        </p:txBody>
      </p:sp>
      <p:pic>
        <p:nvPicPr>
          <p:cNvPr id="26630" name="Picture 9" descr="ал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16613">
            <a:off x="1981200" y="2365375"/>
            <a:ext cx="1524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7534">
            <a:off x="685800" y="3048000"/>
            <a:ext cx="1752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3" descr="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42855">
            <a:off x="1905000" y="3429000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4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4241">
            <a:off x="1601788" y="4552950"/>
            <a:ext cx="1752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334000"/>
          </a:xfrm>
        </p:spPr>
        <p:txBody>
          <a:bodyPr/>
          <a:lstStyle/>
          <a:p>
            <a:r>
              <a:rPr lang="ru-RU" smtClean="0"/>
              <a:t>Знаете ли вы что такое уголовная ответственность?</a:t>
            </a:r>
          </a:p>
          <a:p>
            <a:r>
              <a:rPr lang="ru-RU" smtClean="0"/>
              <a:t>С какого возраста она наступает?</a:t>
            </a:r>
          </a:p>
          <a:p>
            <a:r>
              <a:rPr lang="ru-RU" smtClean="0"/>
              <a:t>Знаете ли вы виды наказаний несовершеннолетним?</a:t>
            </a:r>
          </a:p>
          <a:p>
            <a:r>
              <a:rPr lang="ru-RU" smtClean="0"/>
              <a:t>Знаете ли вы к каким последствиям ведет уголовная ответственность?</a:t>
            </a:r>
          </a:p>
          <a:p>
            <a:r>
              <a:rPr lang="ru-RU" smtClean="0"/>
              <a:t>Ведут ли ваши родители с вами беседы о уголовной ответственности?</a:t>
            </a:r>
          </a:p>
          <a:p>
            <a:r>
              <a:rPr lang="ru-RU" smtClean="0"/>
              <a:t>Несовершеннолетний, совершивший преступление небольшой или средней тяжести, может ли быть освобожден от уголовной ответственности?</a:t>
            </a:r>
          </a:p>
          <a:p>
            <a:r>
              <a:rPr lang="ru-RU" smtClean="0"/>
              <a:t>Знаете ли вы причины способствующие становлению несовершеннолетних на преступный мир?</a:t>
            </a:r>
          </a:p>
          <a:p>
            <a:r>
              <a:rPr lang="ru-RU" smtClean="0"/>
              <a:t>Знаете ли вы что такое соучастие в преступлении?</a:t>
            </a:r>
          </a:p>
          <a:p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3124200" y="457200"/>
            <a:ext cx="304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atin typeface="+mj-lt"/>
              </a:rPr>
              <a:t>Анкета.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14800" y="1524000"/>
          <a:ext cx="4724400" cy="4572000"/>
        </p:xfrm>
        <a:graphic>
          <a:graphicData uri="http://schemas.openxmlformats.org/presentationml/2006/ole">
            <p:oleObj spid="_x0000_s1033" r:id="rId3" imgW="4724809" imgH="4572396" progId="Excel.Chart.8">
              <p:embed/>
            </p:oleObj>
          </a:graphicData>
        </a:graphic>
      </p:graphicFrame>
      <p:graphicFrame>
        <p:nvGraphicFramePr>
          <p:cNvPr id="1027" name="Диаграмма 1"/>
          <p:cNvGraphicFramePr>
            <a:graphicFrameLocks/>
          </p:cNvGraphicFramePr>
          <p:nvPr/>
        </p:nvGraphicFramePr>
        <p:xfrm>
          <a:off x="-228600" y="533400"/>
          <a:ext cx="5029200" cy="3505200"/>
        </p:xfrm>
        <a:graphic>
          <a:graphicData uri="http://schemas.openxmlformats.org/presentationml/2006/ole">
            <p:oleObj spid="_x0000_s1034" r:id="rId4" imgW="5035732" imgH="3505504" progId="Excel.Chart.8">
              <p:embed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5715000" y="22098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4,20%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54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Знаете ли вы что такое уголовная ответственность</a:t>
            </a:r>
            <a:r>
              <a:rPr lang="ru-RU" sz="2400" b="1" dirty="0">
                <a:latin typeface="+mn-lt"/>
              </a:rPr>
              <a:t>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00800" y="25146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381000" y="39624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/>
              <a:t>Учащиеся филиал МОБУ ЯГНГ «Айыы Кы</a:t>
            </a:r>
            <a:r>
              <a:rPr lang="en-US"/>
              <a:t>h</a:t>
            </a:r>
            <a:r>
              <a:rPr lang="ru-RU"/>
              <a:t>ата»</a:t>
            </a:r>
          </a:p>
          <a:p>
            <a:pPr algn="ctr" eaLnBrk="1" hangingPunct="1"/>
            <a:r>
              <a:rPr lang="ru-RU"/>
              <a:t> и МОБУ «НПСОШ №2»</a:t>
            </a:r>
          </a:p>
          <a:p>
            <a:pPr algn="ctr" eaLnBrk="1" hangingPunct="1"/>
            <a:r>
              <a:rPr lang="ru-RU"/>
              <a:t>Количество респондентов – 47 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4953000" y="4886325"/>
            <a:ext cx="3505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/>
              <a:t>Учащиеся МОБУ </a:t>
            </a:r>
          </a:p>
          <a:p>
            <a:pPr algn="ctr" eaLnBrk="1" hangingPunct="1"/>
            <a:r>
              <a:rPr lang="ru-RU"/>
              <a:t> «Центр образования»</a:t>
            </a:r>
          </a:p>
          <a:p>
            <a:pPr algn="ctr" eaLnBrk="1" hangingPunct="1"/>
            <a:r>
              <a:rPr lang="ru-RU"/>
              <a:t>Количество респондентов - 13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4419600" cy="3200400"/>
        </p:xfrm>
        <a:graphic>
          <a:graphicData uri="http://schemas.openxmlformats.org/presentationml/2006/ole">
            <p:oleObj spid="_x0000_s2053" r:id="rId3" imgW="4419983" imgH="3200677" progId="Excel.Chart.8">
              <p:embed/>
            </p:oleObj>
          </a:graphicData>
        </a:graphic>
      </p:graphicFrame>
      <p:graphicFrame>
        <p:nvGraphicFramePr>
          <p:cNvPr id="2051" name="Диаграмма 1"/>
          <p:cNvGraphicFramePr>
            <a:graphicFrameLocks/>
          </p:cNvGraphicFramePr>
          <p:nvPr/>
        </p:nvGraphicFramePr>
        <p:xfrm>
          <a:off x="3657600" y="3200400"/>
          <a:ext cx="5486400" cy="3886200"/>
        </p:xfrm>
        <a:graphic>
          <a:graphicData uri="http://schemas.openxmlformats.org/presentationml/2006/ole">
            <p:oleObj spid="_x0000_s2054" r:id="rId4" imgW="5486876" imgH="3889585" progId="Excel.Chart.8">
              <p:embed/>
            </p:oleObj>
          </a:graphicData>
        </a:graphic>
      </p:graphicFrame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76400" y="304800"/>
            <a:ext cx="640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возраста наступает уголовная ответственность?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4876800" cy="3581400"/>
        </p:xfrm>
        <a:graphic>
          <a:graphicData uri="http://schemas.openxmlformats.org/presentationml/2006/ole">
            <p:oleObj spid="_x0000_s3077" r:id="rId3" imgW="4877223" imgH="3584759" progId="Excel.Chart.8">
              <p:embed/>
            </p:oleObj>
          </a:graphicData>
        </a:graphic>
      </p:graphicFrame>
      <p:graphicFrame>
        <p:nvGraphicFramePr>
          <p:cNvPr id="3075" name="Диаграмма 2"/>
          <p:cNvGraphicFramePr>
            <a:graphicFrameLocks/>
          </p:cNvGraphicFramePr>
          <p:nvPr/>
        </p:nvGraphicFramePr>
        <p:xfrm>
          <a:off x="3505200" y="3124200"/>
          <a:ext cx="5486400" cy="3479800"/>
        </p:xfrm>
        <a:graphic>
          <a:graphicData uri="http://schemas.openxmlformats.org/presentationml/2006/ole">
            <p:oleObj spid="_x0000_s3078" r:id="rId4" imgW="5486876" imgH="3475021" progId="Excel.Chart.8">
              <p:embed/>
            </p:oleObj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828800" y="3048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виды наказания несовершеннолетним?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62400" y="3200400"/>
          <a:ext cx="5181600" cy="3886200"/>
        </p:xfrm>
        <a:graphic>
          <a:graphicData uri="http://schemas.openxmlformats.org/presentationml/2006/ole">
            <p:oleObj spid="_x0000_s4101" r:id="rId3" imgW="5182049" imgH="3889585" progId="Excel.Chart.8">
              <p:embed/>
            </p:oleObj>
          </a:graphicData>
        </a:graphic>
      </p:graphicFrame>
      <p:graphicFrame>
        <p:nvGraphicFramePr>
          <p:cNvPr id="4099" name="Диаграмма 2"/>
          <p:cNvGraphicFramePr>
            <a:graphicFrameLocks/>
          </p:cNvGraphicFramePr>
          <p:nvPr/>
        </p:nvGraphicFramePr>
        <p:xfrm>
          <a:off x="-76200" y="1295400"/>
          <a:ext cx="6324600" cy="3200400"/>
        </p:xfrm>
        <a:graphic>
          <a:graphicData uri="http://schemas.openxmlformats.org/presentationml/2006/ole">
            <p:oleObj spid="_x0000_s4102" r:id="rId4" imgW="6328196" imgH="3200677" progId="Excel.Chart.8">
              <p:embed/>
            </p:oleObj>
          </a:graphicData>
        </a:graphic>
      </p:graphicFrame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752600" y="381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каким последствиям ведет уголовная ответственность?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5334000" cy="3657600"/>
        </p:xfrm>
        <a:graphic>
          <a:graphicData uri="http://schemas.openxmlformats.org/presentationml/2006/ole">
            <p:oleObj spid="_x0000_s5125" r:id="rId3" imgW="5334462" imgH="3657917" progId="Excel.Chart.8">
              <p:embed/>
            </p:oleObj>
          </a:graphicData>
        </a:graphic>
      </p:graphicFrame>
      <p:graphicFrame>
        <p:nvGraphicFramePr>
          <p:cNvPr id="5123" name="Диаграмма 2"/>
          <p:cNvGraphicFramePr>
            <a:graphicFrameLocks/>
          </p:cNvGraphicFramePr>
          <p:nvPr/>
        </p:nvGraphicFramePr>
        <p:xfrm>
          <a:off x="3352800" y="3024188"/>
          <a:ext cx="5791200" cy="3860800"/>
        </p:xfrm>
        <a:graphic>
          <a:graphicData uri="http://schemas.openxmlformats.org/presentationml/2006/ole">
            <p:oleObj spid="_x0000_s5126" r:id="rId4" imgW="5791702" imgH="3859102" progId="Excel.Chart.8">
              <p:embed/>
            </p:oleObj>
          </a:graphicData>
        </a:graphic>
      </p:graphicFrame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00200" y="3810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 ли ваши родители с вами беседы об уголовной ответственности?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67200" y="2819400"/>
          <a:ext cx="5435600" cy="4140200"/>
        </p:xfrm>
        <a:graphic>
          <a:graphicData uri="http://schemas.openxmlformats.org/presentationml/2006/ole">
            <p:oleObj spid="_x0000_s6149" r:id="rId3" imgW="5438103" imgH="4139543" progId="Excel.Chart.8">
              <p:embed/>
            </p:oleObj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/>
        </p:nvGraphicFramePr>
        <p:xfrm>
          <a:off x="-304800" y="1524000"/>
          <a:ext cx="6096000" cy="4064000"/>
        </p:xfrm>
        <a:graphic>
          <a:graphicData uri="http://schemas.openxmlformats.org/presentationml/2006/ole">
            <p:oleObj spid="_x0000_s6150" r:id="rId4" imgW="6096528" imgH="4066384" progId="Excel.Chart.8">
              <p:embed/>
            </p:oleObj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990600" y="304800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Несовершеннолетний, совершивший преступление небольшой или средней тяжести, может ли быть освобожден от уголовной ответственности?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781800" cy="838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       </a:t>
            </a:r>
            <a:r>
              <a:rPr lang="ru-RU" sz="2800" i="1" smtClean="0"/>
              <a:t>Изменения, происходящие сегодня в нашем обществе, выдвинули целый ряд проблем, одной из которых является проблема преступности среди несовершеннолетних.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i="1" smtClean="0"/>
              <a:t>       Актуальность её заключается в том, что с каждым годом отмечается рост детской преступности, наркомании, прослеживается тенденция к увеличению числа детей с девиантным поведением, к увеличению числа детей, совершающих преступления.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05200" y="2946400"/>
          <a:ext cx="5486400" cy="3911600"/>
        </p:xfrm>
        <a:graphic>
          <a:graphicData uri="http://schemas.openxmlformats.org/presentationml/2006/ole">
            <p:oleObj spid="_x0000_s7173" r:id="rId3" imgW="5486876" imgH="3913971" progId="Excel.Chart.8">
              <p:embed/>
            </p:oleObj>
          </a:graphicData>
        </a:graphic>
      </p:graphicFrame>
      <p:graphicFrame>
        <p:nvGraphicFramePr>
          <p:cNvPr id="7171" name="Диаграмма 2"/>
          <p:cNvGraphicFramePr>
            <a:graphicFrameLocks/>
          </p:cNvGraphicFramePr>
          <p:nvPr/>
        </p:nvGraphicFramePr>
        <p:xfrm>
          <a:off x="0" y="1066800"/>
          <a:ext cx="6248400" cy="3708400"/>
        </p:xfrm>
        <a:graphic>
          <a:graphicData uri="http://schemas.openxmlformats.org/presentationml/2006/ole">
            <p:oleObj spid="_x0000_s7174" r:id="rId4" imgW="6248942" imgH="3706689" progId="Excel.Chart.8">
              <p:embed/>
            </p:oleObj>
          </a:graphicData>
        </a:graphic>
      </p:graphicFrame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990600" y="4572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причины способствующие становлению на преступный путь?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67200" y="2667000"/>
          <a:ext cx="4572000" cy="4038600"/>
        </p:xfrm>
        <a:graphic>
          <a:graphicData uri="http://schemas.openxmlformats.org/presentationml/2006/ole">
            <p:oleObj spid="_x0000_s8197" r:id="rId3" imgW="4572396" imgH="4035902" progId="Excel.Chart.8">
              <p:embed/>
            </p:oleObj>
          </a:graphicData>
        </a:graphic>
      </p:graphicFrame>
      <p:graphicFrame>
        <p:nvGraphicFramePr>
          <p:cNvPr id="8195" name="Диаграмма 2"/>
          <p:cNvGraphicFramePr>
            <a:graphicFrameLocks/>
          </p:cNvGraphicFramePr>
          <p:nvPr/>
        </p:nvGraphicFramePr>
        <p:xfrm>
          <a:off x="457200" y="609600"/>
          <a:ext cx="5486400" cy="3429000"/>
        </p:xfrm>
        <a:graphic>
          <a:graphicData uri="http://schemas.openxmlformats.org/presentationml/2006/ole">
            <p:oleObj spid="_x0000_s8198" r:id="rId4" imgW="5486876" imgH="3432345" progId="Excel.Chart.8">
              <p:embed/>
            </p:oleObj>
          </a:graphicData>
        </a:graphic>
      </p:graphicFrame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676400" y="4572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что такое соучастие в преступлении?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543800" cy="990600"/>
          </a:xfrm>
        </p:spPr>
        <p:txBody>
          <a:bodyPr/>
          <a:lstStyle/>
          <a:p>
            <a:pPr algn="ctr"/>
            <a:r>
              <a:rPr lang="ru-RU" i="1" u="sng" smtClean="0"/>
              <a:t>Вывод исследований</a:t>
            </a:r>
            <a:r>
              <a:rPr lang="en-US" i="1" u="sng" smtClean="0"/>
              <a:t>:</a:t>
            </a:r>
            <a:endParaRPr lang="ru-RU" i="1" u="sng" smtClean="0"/>
          </a:p>
        </p:txBody>
      </p:sp>
      <p:sp>
        <p:nvSpPr>
          <p:cNvPr id="5" name="TextBox 4"/>
          <p:cNvSpPr txBox="1"/>
          <p:nvPr/>
        </p:nvSpPr>
        <p:spPr>
          <a:xfrm>
            <a:off x="1214438" y="1857375"/>
            <a:ext cx="73152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i="1" dirty="0"/>
              <a:t>    </a:t>
            </a:r>
            <a:r>
              <a:rPr lang="ru-RU" sz="2000" i="1" dirty="0">
                <a:latin typeface="+mn-lt"/>
              </a:rPr>
              <a:t>  Как показало исследование, подростки знают, что такое уголовная ответственность, причины уголовной ответственности, с какого возраста она наступает.</a:t>
            </a:r>
          </a:p>
          <a:p>
            <a:pPr algn="just">
              <a:defRPr/>
            </a:pPr>
            <a:r>
              <a:rPr lang="ru-RU" sz="2000" i="1" dirty="0">
                <a:latin typeface="+mn-lt"/>
              </a:rPr>
              <a:t>      По данным опроса более осведомлены учащиеся «Центра образования» (это дети попавшие в тяжелую жизненную ситуацию), так как с ними ведется профилактическая работа, работают опытные социальные педагоги и психологи, представители комиссии по делам несовершеннолетних, проводятся различные профилактические беседы, мероприятия направленные на предупреждение нарушений.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u="sng" smtClean="0"/>
              <a:t>Вывод:</a:t>
            </a:r>
          </a:p>
        </p:txBody>
      </p:sp>
      <p:pic>
        <p:nvPicPr>
          <p:cNvPr id="29699" name="Picture 5" descr="се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10400" y="304800"/>
            <a:ext cx="1981200" cy="1476375"/>
          </a:xfrm>
        </p:spPr>
      </p:pic>
      <p:sp>
        <p:nvSpPr>
          <p:cNvPr id="1843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8153400" cy="4114800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i="1" dirty="0" smtClean="0"/>
              <a:t>           Подрастающее поколение- это будущее нашего государства. Поэтому подростки с их ещё не устоявшимся мировоззрением, подвижной системой ценностей должны стать объектом повышенного внимания и заботы. Это обусловлено ещё и тем, что в настоящее время отмечается рост преступности несовершеннолетних.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i="1" dirty="0" smtClean="0"/>
              <a:t>          Исходя из этого, необходимо вести активную предупредительную деятельность преступности несовершеннолетних не только силами органов государственного принуждения, но и всей общественностью.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i="1" dirty="0" smtClean="0"/>
              <a:t>            Однако главная ответственность, конечно, лежит на семье. Необходимо сделать для подростка дом  родным, чтобы он не бежал от родителей. А там на улице, кто окажется с ним рядом, под чьё влияние он попадёт? Поэтому обществу нужно, чтобы семья была крепкой, здоровой, а родители занимались воспитанием детей не от случая к случаю, а каждодневно выполняли свой гражданский долг, были примером для своих детей.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781800" cy="685800"/>
          </a:xfrm>
        </p:spPr>
        <p:txBody>
          <a:bodyPr/>
          <a:lstStyle/>
          <a:p>
            <a:pPr algn="ctr" eaLnBrk="1" hangingPunct="1"/>
            <a:r>
              <a:rPr lang="ru-RU" i="1" u="sng" smtClean="0"/>
              <a:t>Предложения: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idx="1"/>
          </p:nvPr>
        </p:nvSpPr>
        <p:spPr>
          <a:xfrm>
            <a:off x="720725" y="1676400"/>
            <a:ext cx="7466013" cy="4687888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>Продолжить исследования по данной проблеме в </a:t>
            </a:r>
            <a:r>
              <a:rPr lang="ru-RU" sz="4000" i="1" dirty="0" smtClean="0"/>
              <a:t>колледже.</a:t>
            </a:r>
            <a:endParaRPr lang="ru-RU" sz="4000" i="1" dirty="0" smtClean="0"/>
          </a:p>
          <a:p>
            <a:pPr eaLnBrk="1" hangingPunct="1"/>
            <a:r>
              <a:rPr lang="ru-RU" sz="4000" i="1" dirty="0" smtClean="0"/>
              <a:t>Воспитывать положительные, моральные ценности ( семья, школа, доп. образование).</a:t>
            </a:r>
          </a:p>
          <a:p>
            <a:pPr eaLnBrk="1" hangingPunct="1"/>
            <a:r>
              <a:rPr lang="ru-RU" sz="4000" i="1" dirty="0" smtClean="0"/>
              <a:t>Проводить мероприятия по профилактике правонарушений.</a:t>
            </a:r>
          </a:p>
          <a:p>
            <a:pPr eaLnBrk="1" hangingPunct="1"/>
            <a:endParaRPr lang="ru-RU" sz="40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239000" cy="914400"/>
          </a:xfrm>
        </p:spPr>
        <p:txBody>
          <a:bodyPr/>
          <a:lstStyle/>
          <a:p>
            <a:pPr algn="ctr"/>
            <a:r>
              <a:rPr lang="ru-RU" sz="4000" smtClean="0"/>
              <a:t>Использованная литература.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838200" y="1500188"/>
            <a:ext cx="7543800" cy="4786312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mtClean="0"/>
              <a:t>Бородулин В.И., Горкин А. П., Гусев А. А. Иллюстрированный энциклопедический словарь, 1995 г</a:t>
            </a:r>
            <a:r>
              <a:rPr lang="en-US" smtClean="0"/>
              <a:t>;</a:t>
            </a:r>
            <a:endParaRPr lang="ru-RU" smtClean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mtClean="0"/>
              <a:t>Ветров Н.И. Профилактика правонарушений среди молодежи. М., 2006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mtClean="0"/>
              <a:t>Ермаков В.Д., Крюкова Н.И. Правонарушения несовершеннолетних в России М.,2006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mtClean="0"/>
              <a:t>Конвенция о правах ребенка ООН от 20 ноября 1989 г.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mtClean="0"/>
              <a:t>Конституция Российской Федерации 1993. конституция РФ от 12 декабря 1993г., Российская газета, №237, 25.12.1993</a:t>
            </a:r>
            <a:endParaRPr lang="en-US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928688"/>
            <a:ext cx="8001000" cy="5243512"/>
          </a:xfrm>
        </p:spPr>
        <p:txBody>
          <a:bodyPr/>
          <a:lstStyle/>
          <a:p>
            <a:pPr marL="457200" indent="-457200" algn="just">
              <a:defRPr/>
            </a:pPr>
            <a:r>
              <a:rPr lang="ru-RU" sz="2400" dirty="0" smtClean="0">
                <a:latin typeface="+mn-lt"/>
              </a:rPr>
              <a:t>      6. Кравченко А. И., Певцова Е. А. Обществознание, 2013;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7. Никитин А.Ф. «Основы государства и права», 2001 г.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8. Уголовный кодекс Российской Федерации, 2014</a:t>
            </a:r>
            <a:r>
              <a:rPr lang="en-US" sz="2400" dirty="0" smtClean="0">
                <a:latin typeface="+mn-lt"/>
              </a:rPr>
              <a:t>;</a:t>
            </a: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9. Федеральный закон от 24 июля 1998г. №124-ФЗ «Об основах гарантиях прав ребенка в РФ», Собрание законодательства РФ. -3 августа 1998г. - №31. – ст.3802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10. Федеральный закон от 24 июня  1999г. №120-ФЗ «Об основах системы профилактики безнадзорности и правонарушений несовершеннолетних», СЗ РФ от 28 июня 1999г., №26, ст.3177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11. Я. В. Соколов, Д. В. Колесов, С.В. Михайлов «Ответственность за правонарушения» 2006</a:t>
            </a:r>
            <a:r>
              <a:rPr lang="ru-RU" sz="2400" b="1" dirty="0" smtClean="0">
                <a:latin typeface="+mn-lt"/>
              </a:rPr>
              <a:t> г.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0"/>
            <a:ext cx="7543800" cy="1431925"/>
          </a:xfrm>
        </p:spPr>
        <p:txBody>
          <a:bodyPr/>
          <a:lstStyle/>
          <a:p>
            <a:pPr algn="ctr" eaLnBrk="1" hangingPunct="1"/>
            <a:r>
              <a:rPr lang="ru-RU" i="1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781800" cy="990600"/>
          </a:xfrm>
        </p:spPr>
        <p:txBody>
          <a:bodyPr/>
          <a:lstStyle/>
          <a:p>
            <a:pPr algn="ctr" eaLnBrk="1" hangingPunct="1"/>
            <a:r>
              <a:rPr lang="ru-RU" i="1" u="sng" smtClean="0"/>
              <a:t>Цель</a:t>
            </a:r>
            <a:r>
              <a:rPr lang="ru-RU" i="1" u="sng" smtClean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7350" cy="45720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mtClean="0"/>
              <a:t> </a:t>
            </a:r>
            <a:r>
              <a:rPr lang="ru-RU" sz="4000" i="1" smtClean="0"/>
              <a:t>Выяснить причины, толкающие подростков на совершение преступлений, и выявить их отношение к уголовной ответственности.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781800" cy="1600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Предмет исследования: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543800" cy="3886200"/>
          </a:xfrm>
        </p:spPr>
        <p:txBody>
          <a:bodyPr/>
          <a:lstStyle/>
          <a:p>
            <a:pPr eaLnBrk="1" hangingPunct="1"/>
            <a:r>
              <a:rPr lang="ru-RU" sz="4000" i="1" smtClean="0"/>
              <a:t>Отношение подростков к уголовной ответственности.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6781800" cy="1066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Объект исследования: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305800" cy="4114800"/>
          </a:xfrm>
        </p:spPr>
        <p:txBody>
          <a:bodyPr/>
          <a:lstStyle/>
          <a:p>
            <a:pPr eaLnBrk="1" hangingPunct="1"/>
            <a:r>
              <a:rPr lang="ru-RU" sz="4000" i="1" smtClean="0"/>
              <a:t>Уголовная ответственность несовершеннолетних.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6781800" cy="990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Методы исследования: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ru-RU" sz="3600" i="1" smtClean="0"/>
              <a:t>Изучение специальной литературы</a:t>
            </a:r>
          </a:p>
          <a:p>
            <a:pPr eaLnBrk="1" hangingPunct="1"/>
            <a:r>
              <a:rPr lang="ru-RU" sz="3600" i="1" smtClean="0"/>
              <a:t> Анкетирование</a:t>
            </a:r>
          </a:p>
          <a:p>
            <a:pPr eaLnBrk="1" hangingPunct="1"/>
            <a:r>
              <a:rPr lang="ru-RU" sz="3600" i="1" smtClean="0"/>
              <a:t>Анализ.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324600" cy="762000"/>
          </a:xfrm>
        </p:spPr>
        <p:txBody>
          <a:bodyPr/>
          <a:lstStyle/>
          <a:p>
            <a:pPr algn="ctr" eaLnBrk="1" hangingPunct="1"/>
            <a:r>
              <a:rPr lang="ru-RU" i="1" u="sng" smtClean="0"/>
              <a:t>Задачи: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820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3600" i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3200" i="1" dirty="0" smtClean="0"/>
              <a:t>Узнать, что такое «уголовная ответственность», с какого возраста она наступает.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3200" i="1" dirty="0" smtClean="0"/>
              <a:t>Определить виды наказания несовершеннолетних.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3200" i="1" dirty="0" smtClean="0"/>
              <a:t>Выяснить основные причины, способствующие становлению несовершеннолетних на преступный путь.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3200" i="1" dirty="0" smtClean="0"/>
              <a:t>Провести анкетирование.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219200" y="7620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 i="1">
                <a:latin typeface="Times New Roman" panose="02020603050405020304" pitchFamily="18" charset="0"/>
              </a:rPr>
              <a:t>Уголовная ответственность наступает за преступления, то есть общественно опасные деяния, предусмотренные уголовным кодексом</a:t>
            </a:r>
            <a:endParaRPr lang="ru-RU" sz="2400" b="1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4495800" y="2057400"/>
            <a:ext cx="4114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i="1">
                <a:latin typeface="Times New Roman" panose="02020603050405020304" pitchFamily="18" charset="0"/>
              </a:rPr>
              <a:t> Уголовной ответственности подлежит лицо, достигшее к времени совершения преступления 16-летнего возраста (ст. 20 УК). За некоторые преступления перечень которых установлен в ч.2 ст.20 УК РФ, установлен пониженный возраст уголовной ответственности- 14 лет</a:t>
            </a:r>
            <a:endParaRPr lang="ru-RU" sz="2400"/>
          </a:p>
        </p:txBody>
      </p:sp>
      <p:pic>
        <p:nvPicPr>
          <p:cNvPr id="22532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6650"/>
            <a:ext cx="22860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i="1" smtClean="0"/>
              <a:t>Виды наказаний, назначаемых несовершеннолетним (ст. 88 УК РФ)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334000" cy="49530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ru-RU" i="1" smtClean="0"/>
              <a:t>Штраф;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ru-RU" i="1" smtClean="0"/>
              <a:t>Лишение права заниматься определенной деятельностью;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ru-RU" i="1" smtClean="0"/>
              <a:t>Обязательные работы;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ru-RU" i="1" smtClean="0"/>
              <a:t>Исправительные работы;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ru-RU" i="1" smtClean="0"/>
              <a:t>Ограничение свободы;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ru-RU" i="1" smtClean="0"/>
              <a:t>Лишение свободы на определенный срок.</a:t>
            </a:r>
          </a:p>
        </p:txBody>
      </p:sp>
      <p:pic>
        <p:nvPicPr>
          <p:cNvPr id="23556" name="Picture 5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3600" y="1905000"/>
            <a:ext cx="2933700" cy="2155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1187</TotalTime>
  <Words>1008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NewsPrint</vt:lpstr>
      <vt:lpstr>Диаграмма Microsoft Office Excel</vt:lpstr>
      <vt:lpstr>Уголовная ответственность несовершеннолетних</vt:lpstr>
      <vt:lpstr>Актуальность.</vt:lpstr>
      <vt:lpstr>Цель:</vt:lpstr>
      <vt:lpstr>Предмет исследования:</vt:lpstr>
      <vt:lpstr>Объект исследования:</vt:lpstr>
      <vt:lpstr>Методы исследования:</vt:lpstr>
      <vt:lpstr>Задачи:</vt:lpstr>
      <vt:lpstr>Слайд 8</vt:lpstr>
      <vt:lpstr>Виды наказаний, назначаемых несовершеннолетним (ст. 88 УК РФ)</vt:lpstr>
      <vt:lpstr>Лишение свободы несовершеннолетних.   (Ст.88 УК РФ.)</vt:lpstr>
      <vt:lpstr>Слайд 11</vt:lpstr>
      <vt:lpstr>Основные причины, способствующие становлению несовершеннолетних на преступный мир.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Вывод исследований:</vt:lpstr>
      <vt:lpstr>Вывод:</vt:lpstr>
      <vt:lpstr>Предложения:</vt:lpstr>
      <vt:lpstr>Использованная литература.</vt:lpstr>
      <vt:lpstr>      6. Кравченко А. И., Певцова Е. А. Обществознание, 2013; 7. Никитин А.Ф. «Основы государства и права», 2001 г. 8. Уголовный кодекс Российской Федерации, 2014;  9. Федеральный закон от 24 июля 1998г. №124-ФЗ «Об основах гарантиях прав ребенка в РФ», Собрание законодательства РФ. -3 августа 1998г. - №31. – ст.3802 10. Федеральный закон от 24 июня  1999г. №120-ФЗ «Об основах системы профилактики безнадзорности и правонарушений несовершеннолетних», СЗ РФ от 28 июня 1999г., №26, ст.3177 11. Я. В. Соколов, Д. В. Колесов, С.В. Михайлов «Ответственность за правонарушения» 2006 г.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PC302-01-1941</cp:lastModifiedBy>
  <cp:revision>126</cp:revision>
  <cp:lastPrinted>1601-01-01T00:00:00Z</cp:lastPrinted>
  <dcterms:created xsi:type="dcterms:W3CDTF">1601-01-01T00:00:00Z</dcterms:created>
  <dcterms:modified xsi:type="dcterms:W3CDTF">2019-01-31T08:33:33Z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