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9" r:id="rId2"/>
    <p:sldId id="265" r:id="rId3"/>
    <p:sldId id="262" r:id="rId4"/>
    <p:sldId id="263" r:id="rId5"/>
    <p:sldId id="264" r:id="rId6"/>
    <p:sldId id="260" r:id="rId7"/>
    <p:sldId id="266" r:id="rId8"/>
    <p:sldId id="256" r:id="rId9"/>
    <p:sldId id="257" r:id="rId10"/>
    <p:sldId id="261" r:id="rId11"/>
    <p:sldId id="258" r:id="rId12"/>
    <p:sldId id="267" r:id="rId13"/>
    <p:sldId id="268" r:id="rId14"/>
    <p:sldId id="271" r:id="rId15"/>
    <p:sldId id="270" r:id="rId16"/>
    <p:sldId id="272" r:id="rId17"/>
    <p:sldId id="273" r:id="rId18"/>
    <p:sldId id="274" r:id="rId19"/>
    <p:sldId id="275" r:id="rId20"/>
    <p:sldId id="269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Не знаю</c:v>
                </c:pt>
                <c:pt idx="1">
                  <c:v>Много погибло ребят</c:v>
                </c:pt>
                <c:pt idx="2">
                  <c:v>Война между двумя маленькими деревнями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</c:v>
                </c:pt>
                <c:pt idx="1">
                  <c:v>11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Не знаю</c:v>
                </c:pt>
                <c:pt idx="1">
                  <c:v>Много погибло ребят</c:v>
                </c:pt>
                <c:pt idx="2">
                  <c:v>Война между двумя маленькими деревнями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Не знаю</c:v>
                </c:pt>
                <c:pt idx="1">
                  <c:v>Много погибло ребят</c:v>
                </c:pt>
                <c:pt idx="2">
                  <c:v>Война между двумя маленькими деревнями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83151872"/>
        <c:axId val="95298304"/>
      </c:barChart>
      <c:catAx>
        <c:axId val="83151872"/>
        <c:scaling>
          <c:orientation val="minMax"/>
        </c:scaling>
        <c:axPos val="b"/>
        <c:tickLblPos val="nextTo"/>
        <c:crossAx val="95298304"/>
        <c:crosses val="autoZero"/>
        <c:auto val="1"/>
        <c:lblAlgn val="ctr"/>
        <c:lblOffset val="100"/>
      </c:catAx>
      <c:valAx>
        <c:axId val="95298304"/>
        <c:scaling>
          <c:orientation val="minMax"/>
        </c:scaling>
        <c:axPos val="l"/>
        <c:majorGridlines/>
        <c:numFmt formatCode="General" sourceLinked="1"/>
        <c:tickLblPos val="nextTo"/>
        <c:crossAx val="8315187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Нет</c:v>
                </c:pt>
                <c:pt idx="2">
                  <c:v>Не знаю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95397376"/>
        <c:axId val="95398912"/>
      </c:barChart>
      <c:catAx>
        <c:axId val="95397376"/>
        <c:scaling>
          <c:orientation val="minMax"/>
        </c:scaling>
        <c:axPos val="b"/>
        <c:tickLblPos val="nextTo"/>
        <c:crossAx val="95398912"/>
        <c:crosses val="autoZero"/>
        <c:auto val="1"/>
        <c:lblAlgn val="ctr"/>
        <c:lblOffset val="100"/>
      </c:catAx>
      <c:valAx>
        <c:axId val="95398912"/>
        <c:scaling>
          <c:orientation val="minMax"/>
        </c:scaling>
        <c:axPos val="l"/>
        <c:majorGridlines/>
        <c:numFmt formatCode="General" sourceLinked="1"/>
        <c:tickLblPos val="nextTo"/>
        <c:crossAx val="95397376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Лист1!$A$2:$A$11</c:f>
              <c:strCache>
                <c:ptCount val="9"/>
                <c:pt idx="0">
                  <c:v>Не знаю</c:v>
                </c:pt>
                <c:pt idx="1">
                  <c:v>Хатанзейский Степан</c:v>
                </c:pt>
                <c:pt idx="2">
                  <c:v>Тюрин Павел</c:v>
                </c:pt>
                <c:pt idx="3">
                  <c:v>Минькин Сергей</c:v>
                </c:pt>
                <c:pt idx="4">
                  <c:v>Хозяинов Михаил</c:v>
                </c:pt>
                <c:pt idx="5">
                  <c:v>Соболев Федор</c:v>
                </c:pt>
                <c:pt idx="6">
                  <c:v>Воротенькин Михаил</c:v>
                </c:pt>
                <c:pt idx="7">
                  <c:v>Сергеев Григорий</c:v>
                </c:pt>
                <c:pt idx="8">
                  <c:v>Канев Виктор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10</c:v>
                </c:pt>
                <c:pt idx="1">
                  <c:v>2</c:v>
                </c:pt>
                <c:pt idx="2">
                  <c:v>3</c:v>
                </c:pt>
                <c:pt idx="3">
                  <c:v>7</c:v>
                </c:pt>
                <c:pt idx="4">
                  <c:v>16</c:v>
                </c:pt>
                <c:pt idx="5">
                  <c:v>8</c:v>
                </c:pt>
                <c:pt idx="6">
                  <c:v>7</c:v>
                </c:pt>
                <c:pt idx="7">
                  <c:v>6</c:v>
                </c:pt>
                <c:pt idx="8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Лист1!$A$2:$A$11</c:f>
              <c:strCache>
                <c:ptCount val="9"/>
                <c:pt idx="0">
                  <c:v>Не знаю</c:v>
                </c:pt>
                <c:pt idx="1">
                  <c:v>Хатанзейский Степан</c:v>
                </c:pt>
                <c:pt idx="2">
                  <c:v>Тюрин Павел</c:v>
                </c:pt>
                <c:pt idx="3">
                  <c:v>Минькин Сергей</c:v>
                </c:pt>
                <c:pt idx="4">
                  <c:v>Хозяинов Михаил</c:v>
                </c:pt>
                <c:pt idx="5">
                  <c:v>Соболев Федор</c:v>
                </c:pt>
                <c:pt idx="6">
                  <c:v>Воротенькин Михаил</c:v>
                </c:pt>
                <c:pt idx="7">
                  <c:v>Сергеев Григорий</c:v>
                </c:pt>
                <c:pt idx="8">
                  <c:v>Канев Виктор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cat>
            <c:strRef>
              <c:f>Лист1!$A$2:$A$11</c:f>
              <c:strCache>
                <c:ptCount val="9"/>
                <c:pt idx="0">
                  <c:v>Не знаю</c:v>
                </c:pt>
                <c:pt idx="1">
                  <c:v>Хатанзейский Степан</c:v>
                </c:pt>
                <c:pt idx="2">
                  <c:v>Тюрин Павел</c:v>
                </c:pt>
                <c:pt idx="3">
                  <c:v>Минькин Сергей</c:v>
                </c:pt>
                <c:pt idx="4">
                  <c:v>Хозяинов Михаил</c:v>
                </c:pt>
                <c:pt idx="5">
                  <c:v>Соболев Федор</c:v>
                </c:pt>
                <c:pt idx="6">
                  <c:v>Воротенькин Михаил</c:v>
                </c:pt>
                <c:pt idx="7">
                  <c:v>Сергеев Григорий</c:v>
                </c:pt>
                <c:pt idx="8">
                  <c:v>Канев Виктор</c:v>
                </c:pt>
              </c:strCache>
            </c:strRef>
          </c:cat>
          <c:val>
            <c:numRef>
              <c:f>Лист1!$D$2:$D$11</c:f>
              <c:numCache>
                <c:formatCode>General</c:formatCode>
                <c:ptCount val="10"/>
              </c:numCache>
            </c:numRef>
          </c:val>
        </c:ser>
        <c:axId val="96594560"/>
        <c:axId val="96596736"/>
      </c:barChart>
      <c:catAx>
        <c:axId val="96594560"/>
        <c:scaling>
          <c:orientation val="minMax"/>
        </c:scaling>
        <c:axPos val="b"/>
        <c:numFmt formatCode="General" sourceLinked="1"/>
        <c:tickLblPos val="nextTo"/>
        <c:crossAx val="96596736"/>
        <c:crosses val="autoZero"/>
        <c:auto val="1"/>
        <c:lblAlgn val="ctr"/>
        <c:lblOffset val="100"/>
      </c:catAx>
      <c:valAx>
        <c:axId val="96596736"/>
        <c:scaling>
          <c:orientation val="minMax"/>
        </c:scaling>
        <c:axPos val="l"/>
        <c:majorGridlines/>
        <c:numFmt formatCode="General" sourceLinked="1"/>
        <c:tickLblPos val="nextTo"/>
        <c:crossAx val="965945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исс ваня\чечня 001.jpg"/>
          <p:cNvPicPr>
            <a:picLocks noChangeAspect="1" noChangeArrowheads="1"/>
          </p:cNvPicPr>
          <p:nvPr/>
        </p:nvPicPr>
        <p:blipFill>
          <a:blip r:embed="rId2" cstate="print"/>
          <a:srcRect l="18065" t="12255"/>
          <a:stretch>
            <a:fillRect/>
          </a:stretch>
        </p:blipFill>
        <p:spPr bwMode="auto">
          <a:xfrm>
            <a:off x="3131840" y="1772816"/>
            <a:ext cx="1441773" cy="2041676"/>
          </a:xfrm>
          <a:prstGeom prst="rect">
            <a:avLst/>
          </a:prstGeom>
          <a:noFill/>
        </p:spPr>
      </p:pic>
      <p:pic>
        <p:nvPicPr>
          <p:cNvPr id="1031" name="Picture 7" descr="F:\исс ваня\гриша\img035.jpg"/>
          <p:cNvPicPr>
            <a:picLocks noChangeAspect="1" noChangeArrowheads="1"/>
          </p:cNvPicPr>
          <p:nvPr/>
        </p:nvPicPr>
        <p:blipFill>
          <a:blip r:embed="rId3" cstate="print"/>
          <a:srcRect l="24381" t="20391" r="40561" b="11877"/>
          <a:stretch>
            <a:fillRect/>
          </a:stretch>
        </p:blipFill>
        <p:spPr bwMode="auto">
          <a:xfrm>
            <a:off x="6444208" y="1844824"/>
            <a:ext cx="1872208" cy="2304256"/>
          </a:xfrm>
          <a:prstGeom prst="rect">
            <a:avLst/>
          </a:prstGeom>
          <a:noFill/>
        </p:spPr>
      </p:pic>
      <p:pic>
        <p:nvPicPr>
          <p:cNvPr id="4" name="Picture 6" descr="F:\исс ваня\004 - копи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44824"/>
            <a:ext cx="1320279" cy="19531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-459432"/>
            <a:ext cx="8064896" cy="1993776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Наши земляки– участники   локальных конфликтов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5822504"/>
            <a:ext cx="6372200" cy="103549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Выполнил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ученик:   </a:t>
            </a:r>
            <a:r>
              <a:rPr lang="ru-RU" sz="2400" dirty="0" smtClean="0"/>
              <a:t>Иван Телков</a:t>
            </a:r>
          </a:p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Научный руководитель: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dirty="0" smtClean="0"/>
              <a:t>Л. Б. </a:t>
            </a:r>
            <a:r>
              <a:rPr lang="ru-RU" sz="2400" dirty="0" err="1" smtClean="0"/>
              <a:t>Телкова</a:t>
            </a:r>
            <a:endParaRPr lang="ru-RU" sz="2400" dirty="0"/>
          </a:p>
        </p:txBody>
      </p:sp>
      <p:pic>
        <p:nvPicPr>
          <p:cNvPr id="1030" name="Picture 6" descr="http://schoolkrasnoe.ru/_mod_files/ce_images/photoalbum/dsc01149.jpg"/>
          <p:cNvPicPr>
            <a:picLocks noChangeAspect="1" noChangeArrowheads="1"/>
          </p:cNvPicPr>
          <p:nvPr/>
        </p:nvPicPr>
        <p:blipFill>
          <a:blip r:embed="rId5" cstate="print"/>
          <a:srcRect l="30712" t="18900" r="39757" b="26501"/>
          <a:stretch>
            <a:fillRect/>
          </a:stretch>
        </p:blipFill>
        <p:spPr bwMode="auto">
          <a:xfrm>
            <a:off x="1115616" y="1772816"/>
            <a:ext cx="1869439" cy="19442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http://izloj.ru/tw_files2/urls_1/38/d-37828/37828_html_6e58cab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352" y="332656"/>
            <a:ext cx="1169485" cy="1296144"/>
          </a:xfrm>
          <a:prstGeom prst="rect">
            <a:avLst/>
          </a:prstGeom>
          <a:noFill/>
        </p:spPr>
      </p:pic>
      <p:pic>
        <p:nvPicPr>
          <p:cNvPr id="1026" name="Picture 2" descr="F:\исс ваня\хатанзейский жен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03648" y="3573016"/>
            <a:ext cx="1296864" cy="1869469"/>
          </a:xfrm>
          <a:prstGeom prst="rect">
            <a:avLst/>
          </a:prstGeom>
          <a:noFill/>
        </p:spPr>
      </p:pic>
      <p:pic>
        <p:nvPicPr>
          <p:cNvPr id="1028" name="Picture 4" descr="F:\исс ваня\001.jpg"/>
          <p:cNvPicPr>
            <a:picLocks noChangeAspect="1" noChangeArrowheads="1"/>
          </p:cNvPicPr>
          <p:nvPr/>
        </p:nvPicPr>
        <p:blipFill>
          <a:blip r:embed="rId8" cstate="print"/>
          <a:srcRect l="10127" t="6569" r="13317"/>
          <a:stretch>
            <a:fillRect/>
          </a:stretch>
        </p:blipFill>
        <p:spPr bwMode="auto">
          <a:xfrm>
            <a:off x="2915816" y="3789040"/>
            <a:ext cx="2641643" cy="1656184"/>
          </a:xfrm>
          <a:prstGeom prst="rect">
            <a:avLst/>
          </a:prstGeom>
          <a:noFill/>
        </p:spPr>
      </p:pic>
      <p:pic>
        <p:nvPicPr>
          <p:cNvPr id="1029" name="Picture 5" descr="F:\исс ваня\002.jpg"/>
          <p:cNvPicPr>
            <a:picLocks noChangeAspect="1" noChangeArrowheads="1"/>
          </p:cNvPicPr>
          <p:nvPr/>
        </p:nvPicPr>
        <p:blipFill>
          <a:blip r:embed="rId9" cstate="print"/>
          <a:srcRect l="16400" t="15255" r="16401" b="44491"/>
          <a:stretch>
            <a:fillRect/>
          </a:stretch>
        </p:blipFill>
        <p:spPr bwMode="auto">
          <a:xfrm>
            <a:off x="5724128" y="3717032"/>
            <a:ext cx="1584176" cy="1742593"/>
          </a:xfrm>
          <a:prstGeom prst="rect">
            <a:avLst/>
          </a:prstGeom>
          <a:noFill/>
        </p:spPr>
      </p:pic>
      <p:pic>
        <p:nvPicPr>
          <p:cNvPr id="12" name="Picture 4" descr="G:\медали дяди димы\4 00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52320" y="3717032"/>
            <a:ext cx="1181582" cy="17008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476672"/>
            <a:ext cx="4888160" cy="554461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Хозяинов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Михаил Николаевич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единственный из ныне живущих в нашем посёлке, кто непосредственно принимал участие в Афганской войне. В 1980 году он в звании сержанта командовал расчётом артиллерийской установки "Град" под Гератом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Шиндандом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30722" name="Picture 2" descr="http://schoolkrasnoe.ru/_mod_files/ce_images/photoalbum/dsc01181.jpg"/>
          <p:cNvPicPr>
            <a:picLocks noChangeAspect="1" noChangeArrowheads="1"/>
          </p:cNvPicPr>
          <p:nvPr/>
        </p:nvPicPr>
        <p:blipFill>
          <a:blip r:embed="rId2" cstate="print"/>
          <a:srcRect l="19292" t="3111" r="49996" b="10790"/>
          <a:stretch>
            <a:fillRect/>
          </a:stretch>
        </p:blipFill>
        <p:spPr bwMode="auto">
          <a:xfrm>
            <a:off x="1403648" y="980728"/>
            <a:ext cx="2420171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88640"/>
            <a:ext cx="7272808" cy="4764508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ЧЕЧЕНСКАЯ ВОЙНА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1994-96, 2000-2007 гг. широкомасштабные военные действия между федеральными войсками Российской Федерации и чеченскими вооруженными формированиями. Попытки России урегулировать мирными средствами затяжной чеченский кризис, возникший после провозглашения Чечней в 1991 государственной независимости и выхода из состава России.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Русско-чеченские войны (1994–2000 годы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717032"/>
            <a:ext cx="3463302" cy="2424312"/>
          </a:xfrm>
          <a:prstGeom prst="rect">
            <a:avLst/>
          </a:prstGeom>
          <a:noFill/>
        </p:spPr>
      </p:pic>
      <p:pic>
        <p:nvPicPr>
          <p:cNvPr id="12291" name="Picture 3" descr="F:\исс ваня\гриша\img0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4033372" cy="25202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4721728" cy="511256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Безумов Дмитрий Анатольевич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 рождения: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июля 1976 г.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 окончания школы: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1991 г.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среднее 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Годы и место службы: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1994-1996 гг. Чечня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Боевые награды: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медаль «Ветеран боевых действий на Кавказе»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МБОУ СОШ п. Красное, оператор газовой котельной</a:t>
            </a:r>
          </a:p>
          <a:p>
            <a:pPr lvl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Семейное положение: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женат, имеет дочь</a:t>
            </a:r>
          </a:p>
          <a:p>
            <a:endParaRPr lang="ru-RU" dirty="0"/>
          </a:p>
        </p:txBody>
      </p:sp>
      <p:pic>
        <p:nvPicPr>
          <p:cNvPr id="2050" name="Picture 2" descr="G:\медали дяди димы\медаль 001.jpg"/>
          <p:cNvPicPr>
            <a:picLocks noChangeAspect="1" noChangeArrowheads="1"/>
          </p:cNvPicPr>
          <p:nvPr/>
        </p:nvPicPr>
        <p:blipFill>
          <a:blip r:embed="rId2" cstate="print"/>
          <a:srcRect l="20167" t="12049" r="20125" b="16603"/>
          <a:stretch>
            <a:fillRect/>
          </a:stretch>
        </p:blipFill>
        <p:spPr bwMode="auto">
          <a:xfrm>
            <a:off x="1331640" y="4653136"/>
            <a:ext cx="1234861" cy="1813702"/>
          </a:xfrm>
          <a:prstGeom prst="rect">
            <a:avLst/>
          </a:prstGeom>
          <a:noFill/>
        </p:spPr>
      </p:pic>
      <p:pic>
        <p:nvPicPr>
          <p:cNvPr id="2052" name="Picture 4" descr="G:\медали дяди димы\4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04664"/>
            <a:ext cx="2882441" cy="4149080"/>
          </a:xfrm>
          <a:prstGeom prst="rect">
            <a:avLst/>
          </a:prstGeom>
          <a:noFill/>
        </p:spPr>
      </p:pic>
      <p:pic>
        <p:nvPicPr>
          <p:cNvPr id="2053" name="Picture 5" descr="G:\медали дяди димы\3 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869160"/>
            <a:ext cx="2464768" cy="1798078"/>
          </a:xfrm>
          <a:prstGeom prst="rect">
            <a:avLst/>
          </a:prstGeom>
          <a:noFill/>
        </p:spPr>
      </p:pic>
      <p:pic>
        <p:nvPicPr>
          <p:cNvPr id="2054" name="Picture 6" descr="G:\медали дяди димы\2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4869160"/>
            <a:ext cx="2531389" cy="17265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548680"/>
            <a:ext cx="5688632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Сергеев Григорий Андреевич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 рождения: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30 июня 1981 г.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 окончания школы: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1997 г.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среднее специальное (бухгалтер-экономист)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Годы и место службы: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2000 – 2002 гг. Чеченская республика, г. Грозный  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Боевые награды: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медаль за воинскую доблесть.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бизнесмен.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Семейное положение: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женат,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двух дочерей.</a:t>
            </a:r>
          </a:p>
          <a:p>
            <a:endParaRPr lang="ru-RU" dirty="0"/>
          </a:p>
        </p:txBody>
      </p:sp>
      <p:pic>
        <p:nvPicPr>
          <p:cNvPr id="4" name="Рисунок 3" descr="D:\мои рабочие документы\патриот\музей\Выпускники воевавшие в горячих точках\гриша\img035.jpg"/>
          <p:cNvPicPr/>
          <p:nvPr/>
        </p:nvPicPr>
        <p:blipFill>
          <a:blip r:embed="rId2" cstate="print"/>
          <a:srcRect l="22695" t="23598" r="26722" b="13576"/>
          <a:stretch>
            <a:fillRect/>
          </a:stretch>
        </p:blipFill>
        <p:spPr bwMode="auto">
          <a:xfrm>
            <a:off x="5724128" y="3717032"/>
            <a:ext cx="2889742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F:\исс ваня\гриша\img052.jpg"/>
          <p:cNvPicPr>
            <a:picLocks noChangeAspect="1" noChangeArrowheads="1"/>
          </p:cNvPicPr>
          <p:nvPr/>
        </p:nvPicPr>
        <p:blipFill>
          <a:blip r:embed="rId3" cstate="print"/>
          <a:srcRect l="14177" t="15493" b="9258"/>
          <a:stretch>
            <a:fillRect/>
          </a:stretch>
        </p:blipFill>
        <p:spPr bwMode="auto">
          <a:xfrm>
            <a:off x="6372200" y="188640"/>
            <a:ext cx="2477134" cy="3190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92696"/>
            <a:ext cx="7498080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Канев Виктор Николаевич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 рождения: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 июля 1977 г.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 окончания школы: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1992 г.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неполное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среднее 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Годы и место службы: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1995-1997 гг.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Южная Осетия, г. Цхинвал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Боевые награды: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Нагрудный знак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«Гвардия»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безработный</a:t>
            </a:r>
          </a:p>
          <a:p>
            <a:pPr lvl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Семейное положение: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женат, </a:t>
            </a:r>
          </a:p>
          <a:p>
            <a:pPr lvl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имеет сына и дочь.</a:t>
            </a:r>
          </a:p>
          <a:p>
            <a:endParaRPr lang="ru-RU" dirty="0"/>
          </a:p>
        </p:txBody>
      </p:sp>
      <p:pic>
        <p:nvPicPr>
          <p:cNvPr id="4" name="Рисунок 3" descr="C:\Users\Администратор\Pictures\2012-02-24\004.jpg"/>
          <p:cNvPicPr/>
          <p:nvPr/>
        </p:nvPicPr>
        <p:blipFill>
          <a:blip r:embed="rId2" cstate="print"/>
          <a:srcRect l="47176"/>
          <a:stretch>
            <a:fillRect/>
          </a:stretch>
        </p:blipFill>
        <p:spPr bwMode="auto">
          <a:xfrm>
            <a:off x="6444208" y="332656"/>
            <a:ext cx="2304256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260648"/>
            <a:ext cx="7776864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Минькин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Сергей Николаевич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 рождения: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 декабря 1982 г.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 окончания школы: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2000 г.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среднее специальное (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памбур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Годы и место службы: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2002 – 2004 гг. Чеченская республика, г.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Шатайск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Боевые награды: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представитель авиакомпании «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Ютейр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Семейное положение: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холост, имеет сына.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4" name="Рисунок 3" descr="C:\Users\Администратор\Pictures\2012-02-24\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05064"/>
            <a:ext cx="5206128" cy="26903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476672"/>
            <a:ext cx="511256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Хатанзейский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Евгений Егорович                                                     </a:t>
            </a:r>
            <a: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 рождения: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8 мая 1982 г.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 окончания школы: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неполное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среднее 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Годы и место службы: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2000-2002 гг.</a:t>
            </a:r>
          </a:p>
          <a:p>
            <a:pPr lvl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г. Грозный 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Боевые награды: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Нагрудный знак: «За отличие в службе»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безработный</a:t>
            </a:r>
          </a:p>
          <a:p>
            <a:pPr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Семейное положение: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женат, имеет дочь и сына</a:t>
            </a:r>
          </a:p>
          <a:p>
            <a:endParaRPr lang="ru-RU" dirty="0"/>
          </a:p>
        </p:txBody>
      </p:sp>
      <p:pic>
        <p:nvPicPr>
          <p:cNvPr id="4" name="Рисунок 3" descr="C:\Users\Администратор\Pictures\2012-02-28 чечня\чечня 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4664"/>
            <a:ext cx="2520280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620688"/>
            <a:ext cx="5184576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Полищук Вячеслав Александрович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 рождения: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15 ноября 1977 г.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 окончания школы: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1993 г.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неполное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среднее (водитель)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Годы и место службы: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1995-1997 гг. Северная Осетия, г. Владикавказ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Боевые награды: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Нарьян-Марский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хлебозавод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Семейное положение: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женат, имеет дочь</a:t>
            </a:r>
          </a:p>
          <a:p>
            <a:endParaRPr lang="ru-RU" sz="2200" dirty="0"/>
          </a:p>
        </p:txBody>
      </p:sp>
      <p:pic>
        <p:nvPicPr>
          <p:cNvPr id="4" name="Рисунок 3" descr="C:\Users\Администратор\Pictures\2012-02-24\003.jpg"/>
          <p:cNvPicPr/>
          <p:nvPr/>
        </p:nvPicPr>
        <p:blipFill>
          <a:blip r:embed="rId2" cstate="print"/>
          <a:srcRect t="10077"/>
          <a:stretch>
            <a:fillRect/>
          </a:stretch>
        </p:blipFill>
        <p:spPr bwMode="auto">
          <a:xfrm>
            <a:off x="6084168" y="332656"/>
            <a:ext cx="2520280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F:\исс ваня\Полищук Слави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84984"/>
            <a:ext cx="2615258" cy="35839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692696"/>
            <a:ext cx="5112568" cy="4800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Хатанзейский</a:t>
            </a: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Степан Владимирович</a:t>
            </a:r>
            <a:endParaRPr lang="ru-RU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 рождения: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1982 г.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 окончания школы: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1998 г.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полное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среднее (водитель)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Годы и место службы: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2002 – 2004 гг. Северный Кавказ.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Боевые награды: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Нагрудные знаки: «За отличие  в службе», «За службу на Кавказе»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Место работы: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МУЗ «Красновская амбулатория»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Семейное положение: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женат</a:t>
            </a:r>
          </a:p>
          <a:p>
            <a:endParaRPr lang="ru-RU" dirty="0"/>
          </a:p>
        </p:txBody>
      </p:sp>
      <p:pic>
        <p:nvPicPr>
          <p:cNvPr id="4" name="Рисунок 3" descr="C:\Users\Администратор\Pictures\2012-02-24\002.jpg"/>
          <p:cNvPicPr/>
          <p:nvPr/>
        </p:nvPicPr>
        <p:blipFill>
          <a:blip r:embed="rId2" cstate="print"/>
          <a:srcRect t="15657" r="-266" b="7576"/>
          <a:stretch>
            <a:fillRect/>
          </a:stretch>
        </p:blipFill>
        <p:spPr bwMode="auto">
          <a:xfrm>
            <a:off x="6372200" y="1340768"/>
            <a:ext cx="2509157" cy="352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32656"/>
            <a:ext cx="7498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Соболев Федор Анатольевич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 окончания школы: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1998 г.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среднее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Годы и место службы: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1995 – 1996 гг.</a:t>
            </a:r>
          </a:p>
          <a:p>
            <a:pPr lvl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г.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Будернес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 Чечня. </a:t>
            </a: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Место работы: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Василково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Семейное положение: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женат, имеет сына и дочь</a:t>
            </a:r>
          </a:p>
          <a:p>
            <a:endParaRPr lang="ru-RU" dirty="0"/>
          </a:p>
        </p:txBody>
      </p:sp>
      <p:pic>
        <p:nvPicPr>
          <p:cNvPr id="5122" name="Picture 2" descr="G:\соболев фёдор анатольевич\23 001.jpg"/>
          <p:cNvPicPr>
            <a:picLocks noChangeAspect="1" noChangeArrowheads="1"/>
          </p:cNvPicPr>
          <p:nvPr/>
        </p:nvPicPr>
        <p:blipFill>
          <a:blip r:embed="rId2" cstate="print"/>
          <a:srcRect l="14036" t="39376" r="45505" b="23372"/>
          <a:stretch>
            <a:fillRect/>
          </a:stretch>
        </p:blipFill>
        <p:spPr bwMode="auto">
          <a:xfrm>
            <a:off x="6444208" y="260648"/>
            <a:ext cx="2036798" cy="2376264"/>
          </a:xfrm>
          <a:prstGeom prst="rect">
            <a:avLst/>
          </a:prstGeom>
          <a:noFill/>
        </p:spPr>
      </p:pic>
      <p:pic>
        <p:nvPicPr>
          <p:cNvPr id="5123" name="Picture 3" descr="G:\соболев фёдор анатольевич\24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84984"/>
            <a:ext cx="2246673" cy="325618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11960" y="3717032"/>
            <a:ext cx="45365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Принимал участие в выполнении боевой задачи по восстановлению конституционного строя в республике Чечня.</a:t>
            </a:r>
          </a:p>
          <a:p>
            <a:pPr algn="just"/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476672"/>
            <a:ext cx="8083624" cy="5675461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4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Актуальность.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Государство наше воевало почти всегда. Любая война – это слёзы, кровь, жертвы. Войны 20 века оказались особенно жестоки и смертоносны. Не все из них мы знаем достаточно хорошо. Особенно малоизученной остается история локальных войн и конфликтов. Мы зачастую даже с трудом можем представить себе полную географию «горячих точек», в которых воевали СССР, Россия, а значит, и наши земляки. </a:t>
            </a:r>
          </a:p>
          <a:p>
            <a:pPr algn="just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	Война – явление жестокое, страшное. Но пока существует на нашей земле злоба, ненависть, будут существовать и войны. Они наносят боевые раны людям, уносят жизни близких нам людей. Очень часто мы вспоминаем о ветеранах Великой Отечественной войны, тружениках тыла, но среди нас живут люди или память о тех, кто прошел “ад” Афганистана, Чечни. </a:t>
            </a:r>
          </a:p>
          <a:p>
            <a:pPr algn="just">
              <a:buNone/>
            </a:pP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332656"/>
            <a:ext cx="7632848" cy="6264696"/>
          </a:xfrm>
        </p:spPr>
        <p:txBody>
          <a:bodyPr>
            <a:normAutofit fontScale="77500" lnSpcReduction="20000"/>
          </a:bodyPr>
          <a:lstStyle/>
          <a:p>
            <a:pPr marL="596646" indent="-514350" algn="ctr">
              <a:buNone/>
            </a:pPr>
            <a:r>
              <a:rPr lang="ru-RU" sz="46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Выводы:</a:t>
            </a:r>
          </a:p>
          <a:p>
            <a:pPr marL="596646" indent="-514350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 algn="just"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Раскрыто понятие «Что такое локальная война».</a:t>
            </a:r>
          </a:p>
          <a:p>
            <a:pPr marL="596646" indent="-514350" algn="just"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Выявлены 2 локальные войны (Афганская, Чеченская), где принимали участие наши земляки. </a:t>
            </a:r>
          </a:p>
          <a:p>
            <a:pPr marL="596646" indent="-514350" algn="just"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Проведен анализ публикаций газеты, который показал, что подобной информации в прессе  нет. Нам  не удалось найти нужный материал, касающийся участников локальных войн нашего поселка.</a:t>
            </a:r>
          </a:p>
          <a:p>
            <a:pPr marL="596646" indent="-514350" algn="just"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Выявлен список земляков (21 участник), которые принимали участие в локальных войнах. Собран материал, где воевали наши односельчане и как сложилась их жизнь сейчас.</a:t>
            </a:r>
            <a:endParaRPr lang="ru-RU" sz="3100" dirty="0" smtClean="0"/>
          </a:p>
          <a:p>
            <a:pPr marL="596646" indent="-514350" algn="just">
              <a:buFont typeface="Wingdings" pitchFamily="2" charset="2"/>
              <a:buChar char="Ø"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Данные работы планирую изложить на торжественном мероприятие «Наши земляки-участники локальных войн» с приглашением участников боевых действий и их родственников.</a:t>
            </a:r>
          </a:p>
          <a:p>
            <a:pPr marL="596646" indent="-514350">
              <a:buFont typeface="Wingdings" pitchFamily="2" charset="2"/>
              <a:buChar char="Ø"/>
            </a:pP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Font typeface="Wingdings" pitchFamily="2" charset="2"/>
              <a:buChar char="Ø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 startAt="3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 startAt="3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 startAt="3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 startAt="3"/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596646" indent="-514350">
              <a:buAutoNum type="arabicPeriod" startAt="3"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844824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dirty="0" smtClean="0">
                <a:solidFill>
                  <a:schemeClr val="accent5">
                    <a:lumMod val="75000"/>
                  </a:schemeClr>
                </a:solidFill>
              </a:rPr>
              <a:t>Спасибо за внимание!!!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828092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Что вы знаете о локальных войнах?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75656" y="1556792"/>
          <a:ext cx="72915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Хотели ли бы Вы узнать о локальных войнах больше?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03648" y="1628800"/>
          <a:ext cx="7435552" cy="4453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822704" cy="14596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Знаете ли вы, кто из жителей поселка участвовал в боевых действиях в Афганистане и Чечне?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47664" y="2276872"/>
          <a:ext cx="7056784" cy="4121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32656"/>
            <a:ext cx="7704856" cy="6264696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sz="35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  <a:r>
              <a:rPr lang="ru-RU" sz="3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земляки активно принимали участие в локальных войнах, тем самым, показывали пример того, как надо любить свою Родину, отстаивать её честь, достоинство и свободу.</a:t>
            </a:r>
            <a:r>
              <a:rPr lang="ru-RU" sz="3600" b="1" dirty="0" smtClean="0">
                <a:latin typeface="Segoe"/>
              </a:rPr>
              <a:t> </a:t>
            </a:r>
            <a:endParaRPr lang="ru-RU" sz="35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35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35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систематизировать информацию об участниках локальных войн из п. Красное.</a:t>
            </a:r>
          </a:p>
          <a:p>
            <a:pPr algn="just">
              <a:buNone/>
            </a:pPr>
            <a:r>
              <a:rPr lang="ru-RU" sz="3500" b="1" i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just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понятие «Что такое локальная война»?</a:t>
            </a:r>
          </a:p>
          <a:p>
            <a:pPr algn="just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Выявить какие конфликты относятся к локальным войнам. Предоставить краткую информацию об этих событиях.</a:t>
            </a:r>
          </a:p>
          <a:p>
            <a:pPr algn="just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Проанализировать  подшивку окружной газеты «</a:t>
            </a:r>
            <a:r>
              <a:rPr lang="ru-RU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Наръяна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5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Вындер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за последние три года на наличие  статьей о земляках – участниках локальных войн. </a:t>
            </a:r>
          </a:p>
          <a:p>
            <a:pPr algn="just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Собрать список и материалы о земляках, принимавших участие в локальных войнах (биографии, фотодокументы). </a:t>
            </a:r>
          </a:p>
          <a:p>
            <a:pPr algn="just">
              <a:buFont typeface="Arial" pitchFamily="34" charset="0"/>
              <a:buChar char="•"/>
            </a:pP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Провести торжественное мероприятие «Наши земляки-участники локальных войн</a:t>
            </a:r>
            <a:r>
              <a:rPr lang="ru-RU" sz="35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с приглашением участников боевых действий и их родственников.</a:t>
            </a:r>
          </a:p>
          <a:p>
            <a:pPr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1619672" y="476672"/>
            <a:ext cx="6984776" cy="524341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Объект: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односельчане п. Красное - участники локальных войн.</a:t>
            </a:r>
          </a:p>
          <a:p>
            <a:pPr algn="just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Предмет: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локальная война.</a:t>
            </a:r>
            <a:endParaRPr lang="ru-RU" sz="28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Научная новизна: 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впервые предпринята попытка собрать материал об участниках локальных войн нашего поселка.</a:t>
            </a:r>
            <a:endParaRPr lang="ru-RU" sz="2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Практическая значимость: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Провести историко-краеведческое просвещение населения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772400" cy="777329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Что такое локальная война.</a:t>
            </a:r>
            <a:endParaRPr lang="ru-RU" b="1" cap="none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124744"/>
            <a:ext cx="7309320" cy="2952328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 smtClean="0"/>
              <a:t>Локальная война</a:t>
            </a:r>
            <a:r>
              <a:rPr lang="ru-RU" sz="2800" dirty="0" smtClean="0"/>
              <a:t> (от лат. </a:t>
            </a:r>
            <a:r>
              <a:rPr lang="ru-RU" sz="2800" dirty="0" err="1" smtClean="0"/>
              <a:t>localis</a:t>
            </a:r>
            <a:r>
              <a:rPr lang="ru-RU" sz="2800" dirty="0" smtClean="0"/>
              <a:t> — местный) -</a:t>
            </a:r>
            <a:r>
              <a:rPr lang="ru-RU" sz="2800" dirty="0" smtClean="0">
                <a:solidFill>
                  <a:schemeClr val="tx1"/>
                </a:solidFill>
              </a:rPr>
              <a:t>военные действия между двумя и более государствами, ограниченные по политическим целям интересами участвующих в военных (боевых) действиях между государствами, а по территории — небольшим географическим регионом, как правило, находящимся в границах одной из </a:t>
            </a:r>
            <a:r>
              <a:rPr lang="ru-RU" sz="2800" dirty="0" smtClean="0"/>
              <a:t>противоборствующих сторон. </a:t>
            </a:r>
          </a:p>
          <a:p>
            <a:pPr algn="just"/>
            <a:r>
              <a:rPr lang="ru-RU" sz="2800" dirty="0" smtClean="0"/>
              <a:t>	Иногда в качестве синонимов употребляются понятия «ограниченная война», «малая война» и «конфликт низкой интенсивности»</a:t>
            </a:r>
            <a:endParaRPr lang="ru-RU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88640"/>
            <a:ext cx="6659230" cy="4824536"/>
          </a:xfrm>
        </p:spPr>
        <p:txBody>
          <a:bodyPr>
            <a:noAutofit/>
          </a:bodyPr>
          <a:lstStyle/>
          <a:p>
            <a:pPr algn="just" fontAlgn="base"/>
            <a:r>
              <a:rPr lang="ru-RU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Афганская война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(1979—1989) —это конфликт между вооруженными силами правительства Афганистана и вооруженной оппозиции (моджахеды, или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душманы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). Борьба велась за полный политический контроль над территорией Афганистана. В военный конфликт оказалась непосредственно втянута и Советская Армия, введённая в страну по решению Политбюро ЦК КПСС для поддержки кабульского правительства.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Душманам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в ходе конфликта поддержку оказывали военные специалисты США, ряда европейских стран — членов НАТО, Китая, а также пакистанские спецслужбы.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RIAN archive 21225 On wat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437112"/>
            <a:ext cx="3000332" cy="2160240"/>
          </a:xfrm>
          <a:prstGeom prst="rect">
            <a:avLst/>
          </a:prstGeom>
          <a:noFill/>
        </p:spPr>
      </p:pic>
      <p:pic>
        <p:nvPicPr>
          <p:cNvPr id="14342" name="Picture 6" descr="Провинция Кунар, 1987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4581128"/>
            <a:ext cx="2857500" cy="2047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353</TotalTime>
  <Words>934</Words>
  <Application>Microsoft Office PowerPoint</Application>
  <PresentationFormat>Экран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Наши земляки– участники   локальных конфликтов</vt:lpstr>
      <vt:lpstr>Слайд 2</vt:lpstr>
      <vt:lpstr>Что вы знаете о локальных войнах?</vt:lpstr>
      <vt:lpstr>Хотели ли бы Вы узнать о локальных войнах больше?</vt:lpstr>
      <vt:lpstr>Знаете ли вы, кто из жителей поселка участвовал в боевых действиях в Афганистане и Чечне?</vt:lpstr>
      <vt:lpstr>Слайд 6</vt:lpstr>
      <vt:lpstr>Слайд 7</vt:lpstr>
      <vt:lpstr>Что такое локальная война.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 такое локальная война</dc:title>
  <dc:creator>Людмила</dc:creator>
  <cp:lastModifiedBy>Людмила</cp:lastModifiedBy>
  <cp:revision>43</cp:revision>
  <dcterms:created xsi:type="dcterms:W3CDTF">2014-05-08T17:26:11Z</dcterms:created>
  <dcterms:modified xsi:type="dcterms:W3CDTF">2016-02-27T18:35:15Z</dcterms:modified>
</cp:coreProperties>
</file>