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2"/>
  </p:notesMasterIdLst>
  <p:sldIdLst>
    <p:sldId id="393" r:id="rId2"/>
    <p:sldId id="420" r:id="rId3"/>
    <p:sldId id="374" r:id="rId4"/>
    <p:sldId id="421" r:id="rId5"/>
    <p:sldId id="422" r:id="rId6"/>
    <p:sldId id="423" r:id="rId7"/>
    <p:sldId id="424" r:id="rId8"/>
    <p:sldId id="439" r:id="rId9"/>
    <p:sldId id="427" r:id="rId10"/>
    <p:sldId id="428" r:id="rId11"/>
    <p:sldId id="429" r:id="rId12"/>
    <p:sldId id="430" r:id="rId13"/>
    <p:sldId id="440" r:id="rId14"/>
    <p:sldId id="441" r:id="rId15"/>
    <p:sldId id="431" r:id="rId16"/>
    <p:sldId id="434" r:id="rId17"/>
    <p:sldId id="435" r:id="rId18"/>
    <p:sldId id="436" r:id="rId19"/>
    <p:sldId id="437" r:id="rId20"/>
    <p:sldId id="39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33CC"/>
    <a:srgbClr val="0062C4"/>
    <a:srgbClr val="00259A"/>
    <a:srgbClr val="9FFFFF"/>
    <a:srgbClr val="FFCCCC"/>
    <a:srgbClr val="99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9" autoAdjust="0"/>
    <p:restoredTop sz="94590" autoAdjust="0"/>
  </p:normalViewPr>
  <p:slideViewPr>
    <p:cSldViewPr>
      <p:cViewPr>
        <p:scale>
          <a:sx n="60" d="100"/>
          <a:sy n="60" d="100"/>
        </p:scale>
        <p:origin x="-9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50888713269631436"/>
          <c:h val="0.78198966535433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контрольная группа детей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invertIfNegative val="0"/>
          <c:dLbls>
            <c:dLbl>
              <c:idx val="2"/>
              <c:layout>
                <c:manualLayout>
                  <c:x val="4.7894628799656268E-3"/>
                  <c:y val="-1.343671560705574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0.55000000000000004</c:v>
                </c:pt>
                <c:pt idx="2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4.7894628799656303E-3"/>
                  <c:y val="4.222707423580789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929752533104176E-3"/>
                  <c:y val="7.2925764192138939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0.39</c:v>
                </c:pt>
                <c:pt idx="1">
                  <c:v>0.47</c:v>
                </c:pt>
                <c:pt idx="2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451648"/>
        <c:axId val="119453184"/>
      </c:barChart>
      <c:catAx>
        <c:axId val="11945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96"/>
            </a:pPr>
            <a:endParaRPr lang="ru-RU"/>
          </a:p>
        </c:txPr>
        <c:crossAx val="119453184"/>
        <c:crosses val="autoZero"/>
        <c:auto val="1"/>
        <c:lblAlgn val="ctr"/>
        <c:lblOffset val="100"/>
        <c:noMultiLvlLbl val="0"/>
      </c:catAx>
      <c:valAx>
        <c:axId val="11945318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9451648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45560161125110754"/>
          <c:y val="0.87073135508716437"/>
          <c:w val="0.28381748370839122"/>
          <c:h val="0.12439019358388059"/>
        </c:manualLayout>
      </c:layout>
      <c:overlay val="0"/>
      <c:spPr>
        <a:solidFill>
          <a:srgbClr val="FFFF00"/>
        </a:solidFill>
      </c:spPr>
      <c:txPr>
        <a:bodyPr/>
        <a:lstStyle/>
        <a:p>
          <a:pPr>
            <a:defRPr sz="1596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184646150427735E-3"/>
          <c:y val="4.5672865602698016E-2"/>
          <c:w val="0.50888713269631436"/>
          <c:h val="0.78198966535433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0.45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экспериментальная группа детей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0.67</c:v>
                </c:pt>
                <c:pt idx="1">
                  <c:v>0.33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956224"/>
        <c:axId val="119957760"/>
      </c:barChart>
      <c:catAx>
        <c:axId val="11995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96"/>
            </a:pPr>
            <a:endParaRPr lang="ru-RU"/>
          </a:p>
        </c:txPr>
        <c:crossAx val="119957760"/>
        <c:crosses val="autoZero"/>
        <c:auto val="1"/>
        <c:lblAlgn val="ctr"/>
        <c:lblOffset val="100"/>
        <c:noMultiLvlLbl val="0"/>
      </c:catAx>
      <c:valAx>
        <c:axId val="1199577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9956224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45739132149382827"/>
          <c:y val="0"/>
          <c:w val="0.29913057195062637"/>
          <c:h val="0.20731664546298526"/>
        </c:manualLayout>
      </c:layout>
      <c:overlay val="0"/>
      <c:spPr>
        <a:solidFill>
          <a:srgbClr val="FFFF00"/>
        </a:solidFill>
      </c:spPr>
      <c:txPr>
        <a:bodyPr/>
        <a:lstStyle/>
        <a:p>
          <a:pPr>
            <a:defRPr sz="1596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0311662051079167"/>
          <c:y val="8.8184646150427731E-2"/>
          <c:w val="0.54648433874993285"/>
          <c:h val="0.732836976447061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2014-15 уч.год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ln>
                <a:solidFill>
                  <a:schemeClr val="accent5">
                    <a:lumMod val="5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33CC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cat>
            <c:numRef>
              <c:f>Лист1!$A$2:$A$5</c:f>
              <c:numCache>
                <c:formatCode>0%</c:formatCode>
                <c:ptCount val="4"/>
                <c:pt idx="0">
                  <c:v>0.65</c:v>
                </c:pt>
                <c:pt idx="2">
                  <c:v>0.85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0.65</c:v>
                </c:pt>
                <c:pt idx="2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2015-16 уч.год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0%</c:formatCode>
                <c:ptCount val="4"/>
                <c:pt idx="0">
                  <c:v>0.65</c:v>
                </c:pt>
                <c:pt idx="2">
                  <c:v>0.85</c:v>
                </c:pt>
              </c:numCache>
            </c:numRef>
          </c:cat>
          <c:val>
            <c:numRef>
              <c:f>Лист1!$C$2:$C$5</c:f>
              <c:numCache>
                <c:formatCode>0%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0%</c:formatCode>
                <c:ptCount val="4"/>
                <c:pt idx="0">
                  <c:v>0.65</c:v>
                </c:pt>
                <c:pt idx="2">
                  <c:v>0.85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20002432"/>
        <c:axId val="120003968"/>
        <c:axId val="0"/>
      </c:bar3DChart>
      <c:catAx>
        <c:axId val="12000243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597"/>
            </a:pPr>
            <a:endParaRPr lang="ru-RU"/>
          </a:p>
        </c:txPr>
        <c:crossAx val="120003968"/>
        <c:crosses val="autoZero"/>
        <c:auto val="1"/>
        <c:lblAlgn val="ctr"/>
        <c:lblOffset val="100"/>
        <c:noMultiLvlLbl val="0"/>
      </c:catAx>
      <c:valAx>
        <c:axId val="1200039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0002432"/>
        <c:crosses val="autoZero"/>
        <c:crossBetween val="between"/>
      </c:valAx>
      <c:spPr>
        <a:noFill/>
        <a:ln w="25423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2.2598968232419223E-2"/>
          <c:y val="0.28042338969923841"/>
          <c:w val="0.30131821884333421"/>
          <c:h val="0.43650777259399953"/>
        </c:manualLayout>
      </c:layout>
      <c:overlay val="0"/>
      <c:txPr>
        <a:bodyPr/>
        <a:lstStyle/>
        <a:p>
          <a:pPr>
            <a:defRPr sz="1597"/>
          </a:pPr>
          <a:endParaRPr lang="ru-RU"/>
        </a:p>
      </c:txPr>
    </c:legend>
    <c:plotVisOnly val="1"/>
    <c:dispBlanksAs val="gap"/>
    <c:showDLblsOverMax val="0"/>
  </c:chart>
  <c:spPr>
    <a:solidFill>
      <a:srgbClr val="FFC000"/>
    </a:solidFill>
  </c:spPr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393" b="0" dirty="0"/>
              <a:t>Диаграмма участия педагогов в реализации проекта </a:t>
            </a:r>
          </a:p>
          <a:p>
            <a:pPr>
              <a:defRPr/>
            </a:pPr>
            <a:r>
              <a:rPr lang="ru-RU" sz="1393" b="0" dirty="0"/>
              <a:t>в начале </a:t>
            </a:r>
            <a:r>
              <a:rPr lang="ru-RU" sz="1393" b="0" dirty="0" smtClean="0"/>
              <a:t>2014 </a:t>
            </a:r>
            <a:r>
              <a:rPr lang="ru-RU" sz="1393" b="0" dirty="0"/>
              <a:t>-</a:t>
            </a:r>
            <a:r>
              <a:rPr lang="ru-RU" sz="1393" b="0" dirty="0" smtClean="0"/>
              <a:t>2015 </a:t>
            </a:r>
            <a:r>
              <a:rPr lang="ru-RU" sz="1393" b="0" dirty="0" err="1"/>
              <a:t>г.г</a:t>
            </a:r>
            <a:r>
              <a:rPr lang="ru-RU" sz="1393" b="0" dirty="0"/>
              <a:t>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913333449726766"/>
          <c:y val="0.29610232467366748"/>
          <c:w val="0.45279082354173578"/>
          <c:h val="0.3893396785840282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 участия педагогов в реализации проекта в 2012-2013 г.г</c:v>
                </c:pt>
              </c:strCache>
            </c:strRef>
          </c:tx>
          <c:explosion val="25"/>
          <c:dPt>
            <c:idx val="0"/>
            <c:bubble3D val="0"/>
            <c:explosion val="8"/>
          </c:dPt>
          <c:dPt>
            <c:idx val="1"/>
            <c:bubble3D val="0"/>
            <c:explosion val="6"/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не участвовали</c:v>
                </c:pt>
                <c:pt idx="1">
                  <c:v>участвовали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0.71</c:v>
                </c:pt>
                <c:pt idx="1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70">
          <a:noFill/>
        </a:ln>
      </c:spPr>
    </c:plotArea>
    <c:legend>
      <c:legendPos val="r"/>
      <c:layout>
        <c:manualLayout>
          <c:xMode val="edge"/>
          <c:yMode val="edge"/>
          <c:x val="7.3864203781622645E-2"/>
          <c:y val="0.67373717991133453"/>
          <c:w val="0.81389597918885415"/>
          <c:h val="0.19537815126050417"/>
        </c:manualLayout>
      </c:layout>
      <c:overlay val="0"/>
      <c:txPr>
        <a:bodyPr/>
        <a:lstStyle/>
        <a:p>
          <a:pPr>
            <a:defRPr sz="1393"/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75000"/>
      </a:schemeClr>
    </a:solidFill>
    <a:ln w="18968">
      <a:solidFill>
        <a:srgbClr val="00B0F0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395" b="0" dirty="0"/>
              <a:t>Диаграмма участия педагогов в реализации проекта </a:t>
            </a:r>
          </a:p>
          <a:p>
            <a:pPr>
              <a:defRPr/>
            </a:pPr>
            <a:r>
              <a:rPr lang="ru-RU" sz="1395" b="0" dirty="0"/>
              <a:t>в конце </a:t>
            </a:r>
            <a:r>
              <a:rPr lang="ru-RU" sz="1395" b="0" dirty="0" smtClean="0"/>
              <a:t>2014-2015 </a:t>
            </a:r>
            <a:r>
              <a:rPr lang="ru-RU" sz="1395" b="0" dirty="0" err="1"/>
              <a:t>г.г</a:t>
            </a:r>
            <a:r>
              <a:rPr lang="ru-RU" sz="1395" b="0" dirty="0"/>
              <a:t>.</a:t>
            </a:r>
          </a:p>
        </c:rich>
      </c:tx>
      <c:layout>
        <c:manualLayout>
          <c:xMode val="edge"/>
          <c:yMode val="edge"/>
          <c:x val="0.17222942720395246"/>
          <c:y val="3.263420165785565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547315676449535"/>
          <c:y val="0.3392729712031432"/>
          <c:w val="0.4475386542591267"/>
          <c:h val="0.39942597946047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 участия педагогов в реализации проекта в 2013-2014 г.г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explosion val="5"/>
          <c:dPt>
            <c:idx val="0"/>
            <c:bubble3D val="0"/>
          </c:dPt>
          <c:dPt>
            <c:idx val="1"/>
            <c:bubble3D val="0"/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не участвовали</c:v>
                </c:pt>
                <c:pt idx="1">
                  <c:v>участвовали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79">
          <a:noFill/>
        </a:ln>
      </c:spPr>
    </c:plotArea>
    <c:legend>
      <c:legendPos val="r"/>
      <c:layout>
        <c:manualLayout>
          <c:xMode val="edge"/>
          <c:yMode val="edge"/>
          <c:x val="0.36771846533889146"/>
          <c:y val="0.7328364025490729"/>
          <c:w val="0.58673459935155159"/>
          <c:h val="0.18693711967545634"/>
        </c:manualLayout>
      </c:layout>
      <c:overlay val="0"/>
      <c:txPr>
        <a:bodyPr/>
        <a:lstStyle/>
        <a:p>
          <a:pPr>
            <a:defRPr sz="1395"/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75000"/>
      </a:schemeClr>
    </a:solidFill>
    <a:ln w="18964">
      <a:solidFill>
        <a:srgbClr val="00B0F0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0A7333-9249-41D5-897D-D82639D2842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A05DD24-0076-4F4E-9D43-50BB8C6C53DD}">
      <dgm:prSet phldrT="[Текст]" custT="1"/>
      <dgm:spPr>
        <a:solidFill>
          <a:srgbClr val="92D050"/>
        </a:solidFill>
      </dgm:spPr>
      <dgm:t>
        <a:bodyPr/>
        <a:lstStyle/>
        <a:p>
          <a:pPr algn="just"/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ACC734D-4FA3-41DA-9371-CD2CA8E9A56F}" type="parTrans" cxnId="{8A338166-2353-4F0B-BD0C-C4A15A13B575}">
      <dgm:prSet/>
      <dgm:spPr/>
      <dgm:t>
        <a:bodyPr/>
        <a:lstStyle/>
        <a:p>
          <a:endParaRPr lang="ru-RU"/>
        </a:p>
      </dgm:t>
    </dgm:pt>
    <dgm:pt modelId="{30867114-3496-4DDE-B2BD-3E3E9F7F7548}" type="sibTrans" cxnId="{8A338166-2353-4F0B-BD0C-C4A15A13B575}">
      <dgm:prSet/>
      <dgm:spPr/>
      <dgm:t>
        <a:bodyPr/>
        <a:lstStyle/>
        <a:p>
          <a:endParaRPr lang="ru-RU"/>
        </a:p>
      </dgm:t>
    </dgm:pt>
    <dgm:pt modelId="{0D25E777-1F8A-4B89-BC41-993F8FC02892}">
      <dgm:prSet custT="1"/>
      <dgm:spPr/>
      <dgm:t>
        <a:bodyPr/>
        <a:lstStyle/>
        <a:p>
          <a:pPr algn="just"/>
          <a:endParaRPr lang="ru-RU" altLang="ru-RU" sz="1600" b="0" i="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C719DE-FE16-4B10-AEAD-6702CEC6674D}" type="parTrans" cxnId="{01F860FD-307C-4CB9-A500-E4874262D66A}">
      <dgm:prSet/>
      <dgm:spPr/>
      <dgm:t>
        <a:bodyPr/>
        <a:lstStyle/>
        <a:p>
          <a:endParaRPr lang="ru-RU"/>
        </a:p>
      </dgm:t>
    </dgm:pt>
    <dgm:pt modelId="{86736B92-9E92-4C0C-815C-7E9A79A4805F}" type="sibTrans" cxnId="{01F860FD-307C-4CB9-A500-E4874262D66A}">
      <dgm:prSet/>
      <dgm:spPr/>
      <dgm:t>
        <a:bodyPr/>
        <a:lstStyle/>
        <a:p>
          <a:endParaRPr lang="ru-RU"/>
        </a:p>
      </dgm:t>
    </dgm:pt>
    <dgm:pt modelId="{E9654FE7-646C-4EF9-8910-BBA119AD8E95}">
      <dgm:prSet custT="1"/>
      <dgm:spPr>
        <a:solidFill>
          <a:srgbClr val="FFCCCC"/>
        </a:solidFill>
      </dgm:spPr>
      <dgm:t>
        <a:bodyPr/>
        <a:lstStyle/>
        <a:p>
          <a:pPr algn="just"/>
          <a:endParaRPr lang="ru-RU" altLang="ru-RU" sz="1600" b="0" i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B73FF2-85F8-4A21-A1FB-CD7AF60A9C7F}" type="parTrans" cxnId="{F83E5F0E-A9B7-4C19-AD96-173B26E236D1}">
      <dgm:prSet/>
      <dgm:spPr/>
      <dgm:t>
        <a:bodyPr/>
        <a:lstStyle/>
        <a:p>
          <a:endParaRPr lang="ru-RU"/>
        </a:p>
      </dgm:t>
    </dgm:pt>
    <dgm:pt modelId="{70BF8722-D43A-433E-B922-95D7468852D6}" type="sibTrans" cxnId="{F83E5F0E-A9B7-4C19-AD96-173B26E236D1}">
      <dgm:prSet/>
      <dgm:spPr/>
      <dgm:t>
        <a:bodyPr/>
        <a:lstStyle/>
        <a:p>
          <a:endParaRPr lang="ru-RU"/>
        </a:p>
      </dgm:t>
    </dgm:pt>
    <dgm:pt modelId="{0B8B71BF-984A-43BA-9921-1730410CC6FF}">
      <dgm:prSet custT="1"/>
      <dgm:spPr>
        <a:solidFill>
          <a:srgbClr val="FFFF00"/>
        </a:solidFill>
      </dgm:spPr>
      <dgm:t>
        <a:bodyPr/>
        <a:lstStyle/>
        <a:p>
          <a:pPr algn="just"/>
          <a:endParaRPr lang="ru-RU" altLang="ru-RU" sz="1600" b="0" i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83D6C4-0C84-4660-BD70-DEB5C7A4EC02}" type="parTrans" cxnId="{9BB6619B-C15A-4066-9B56-A16301FD53FD}">
      <dgm:prSet/>
      <dgm:spPr/>
      <dgm:t>
        <a:bodyPr/>
        <a:lstStyle/>
        <a:p>
          <a:endParaRPr lang="ru-RU"/>
        </a:p>
      </dgm:t>
    </dgm:pt>
    <dgm:pt modelId="{61E75869-4803-49A1-AEE0-EC6794D15A49}" type="sibTrans" cxnId="{9BB6619B-C15A-4066-9B56-A16301FD53FD}">
      <dgm:prSet/>
      <dgm:spPr/>
      <dgm:t>
        <a:bodyPr/>
        <a:lstStyle/>
        <a:p>
          <a:endParaRPr lang="ru-RU"/>
        </a:p>
      </dgm:t>
    </dgm:pt>
    <dgm:pt modelId="{F4CE3933-5FA1-4EC7-93F8-FFE5359FCDE8}">
      <dgm:prSet/>
      <dgm:spPr>
        <a:solidFill>
          <a:srgbClr val="FFC000"/>
        </a:solidFill>
      </dgm:spPr>
      <dgm:t>
        <a:bodyPr/>
        <a:lstStyle/>
        <a:p>
          <a:endParaRPr lang="ru-RU" altLang="ru-RU" b="0" i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49CF91-FBC8-4D21-B5FC-154AECD080C2}" type="parTrans" cxnId="{C8A625B7-7FCF-4994-B0B9-AA652A6D6051}">
      <dgm:prSet/>
      <dgm:spPr/>
      <dgm:t>
        <a:bodyPr/>
        <a:lstStyle/>
        <a:p>
          <a:endParaRPr lang="ru-RU"/>
        </a:p>
      </dgm:t>
    </dgm:pt>
    <dgm:pt modelId="{55C7523C-E68D-4B7F-AAF2-6BFB37BDFD18}" type="sibTrans" cxnId="{C8A625B7-7FCF-4994-B0B9-AA652A6D6051}">
      <dgm:prSet/>
      <dgm:spPr/>
      <dgm:t>
        <a:bodyPr/>
        <a:lstStyle/>
        <a:p>
          <a:endParaRPr lang="ru-RU"/>
        </a:p>
      </dgm:t>
    </dgm:pt>
    <dgm:pt modelId="{FC4EC2D9-5443-4D02-B909-F2DA1E514022}">
      <dgm:prSet/>
      <dgm:spPr>
        <a:solidFill>
          <a:schemeClr val="accent6">
            <a:lumMod val="20000"/>
            <a:lumOff val="80000"/>
          </a:schemeClr>
        </a:solidFill>
      </dgm:spPr>
      <dgm:t>
        <a:bodyPr anchor="b"/>
        <a:lstStyle/>
        <a:p>
          <a:endParaRPr lang="ru-RU" altLang="ru-RU" b="0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6944C4-F951-4F22-9005-B0A7CD4C394D}" type="parTrans" cxnId="{C5978384-B593-4741-9A5A-442AB28D1D6A}">
      <dgm:prSet/>
      <dgm:spPr/>
      <dgm:t>
        <a:bodyPr/>
        <a:lstStyle/>
        <a:p>
          <a:endParaRPr lang="ru-RU"/>
        </a:p>
      </dgm:t>
    </dgm:pt>
    <dgm:pt modelId="{1FC8B291-B193-443E-9641-1D8A97DF1E43}" type="sibTrans" cxnId="{C5978384-B593-4741-9A5A-442AB28D1D6A}">
      <dgm:prSet/>
      <dgm:spPr/>
      <dgm:t>
        <a:bodyPr/>
        <a:lstStyle/>
        <a:p>
          <a:endParaRPr lang="ru-RU"/>
        </a:p>
      </dgm:t>
    </dgm:pt>
    <dgm:pt modelId="{95E9E3B7-5241-4716-A43F-53FFEB0F1491}" type="pres">
      <dgm:prSet presAssocID="{7C0A7333-9249-41D5-897D-D82639D28424}" presName="Name0" presStyleCnt="0">
        <dgm:presLayoutVars>
          <dgm:dir/>
          <dgm:animLvl val="lvl"/>
          <dgm:resizeHandles val="exact"/>
        </dgm:presLayoutVars>
      </dgm:prSet>
      <dgm:spPr/>
    </dgm:pt>
    <dgm:pt modelId="{0EDCF838-D717-4F23-B6D0-218B9430BA29}" type="pres">
      <dgm:prSet presAssocID="{FC4EC2D9-5443-4D02-B909-F2DA1E514022}" presName="Name8" presStyleCnt="0"/>
      <dgm:spPr/>
    </dgm:pt>
    <dgm:pt modelId="{3007F4CB-7928-4E54-90DF-532D410A5A85}" type="pres">
      <dgm:prSet presAssocID="{FC4EC2D9-5443-4D02-B909-F2DA1E514022}" presName="level" presStyleLbl="node1" presStyleIdx="0" presStyleCnt="6" custLinFactNeighborX="-248" custLinFactNeighborY="-8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10549-7944-41A6-9B7D-5A4CB7E85366}" type="pres">
      <dgm:prSet presAssocID="{FC4EC2D9-5443-4D02-B909-F2DA1E51402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82706-080A-47C2-B5F4-9AF731103FEB}" type="pres">
      <dgm:prSet presAssocID="{0B8B71BF-984A-43BA-9921-1730410CC6FF}" presName="Name8" presStyleCnt="0"/>
      <dgm:spPr/>
    </dgm:pt>
    <dgm:pt modelId="{61B66ED0-0191-47B4-88DD-0EF7FAC5BA75}" type="pres">
      <dgm:prSet presAssocID="{0B8B71BF-984A-43BA-9921-1730410CC6FF}" presName="level" presStyleLbl="node1" presStyleIdx="1" presStyleCnt="6" custScaleX="100453" custScaleY="718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017CE-B9AE-44A6-A590-52958ABD1422}" type="pres">
      <dgm:prSet presAssocID="{0B8B71BF-984A-43BA-9921-1730410CC6F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E4AF6-EE62-4942-8C2A-20FCC07D5DD9}" type="pres">
      <dgm:prSet presAssocID="{E9654FE7-646C-4EF9-8910-BBA119AD8E95}" presName="Name8" presStyleCnt="0"/>
      <dgm:spPr/>
    </dgm:pt>
    <dgm:pt modelId="{1D5C8B73-1020-4960-B95F-8E64B7290C3F}" type="pres">
      <dgm:prSet presAssocID="{E9654FE7-646C-4EF9-8910-BBA119AD8E95}" presName="level" presStyleLbl="node1" presStyleIdx="2" presStyleCnt="6" custScaleY="724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BA04B-49B3-4219-B391-3398100B4CC5}" type="pres">
      <dgm:prSet presAssocID="{E9654FE7-646C-4EF9-8910-BBA119AD8E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E347C-5C5F-4B75-8DAE-2A18E4B5F064}" type="pres">
      <dgm:prSet presAssocID="{F4CE3933-5FA1-4EC7-93F8-FFE5359FCDE8}" presName="Name8" presStyleCnt="0"/>
      <dgm:spPr/>
    </dgm:pt>
    <dgm:pt modelId="{B1BDEE25-D21F-4F25-9144-2074F9102A55}" type="pres">
      <dgm:prSet presAssocID="{F4CE3933-5FA1-4EC7-93F8-FFE5359FCDE8}" presName="level" presStyleLbl="node1" presStyleIdx="3" presStyleCnt="6" custScaleY="676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B730B-1D8B-4C23-BC01-79983E381799}" type="pres">
      <dgm:prSet presAssocID="{F4CE3933-5FA1-4EC7-93F8-FFE5359FCDE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146CF-3929-40AA-B01E-C9D8E4394C9F}" type="pres">
      <dgm:prSet presAssocID="{0D25E777-1F8A-4B89-BC41-993F8FC02892}" presName="Name8" presStyleCnt="0"/>
      <dgm:spPr/>
    </dgm:pt>
    <dgm:pt modelId="{B8DD36FA-A161-467F-BB20-A592AA63246F}" type="pres">
      <dgm:prSet presAssocID="{0D25E777-1F8A-4B89-BC41-993F8FC02892}" presName="level" presStyleLbl="node1" presStyleIdx="4" presStyleCnt="6" custScaleY="420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D31BF-7B49-469B-A321-60A047C79430}" type="pres">
      <dgm:prSet presAssocID="{0D25E777-1F8A-4B89-BC41-993F8FC028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FEB6B-102F-4AB6-A31B-7B3C68C88416}" type="pres">
      <dgm:prSet presAssocID="{7A05DD24-0076-4F4E-9D43-50BB8C6C53DD}" presName="Name8" presStyleCnt="0"/>
      <dgm:spPr/>
    </dgm:pt>
    <dgm:pt modelId="{F3EE4BFD-9698-486B-90E4-5E9D5BDFD582}" type="pres">
      <dgm:prSet presAssocID="{7A05DD24-0076-4F4E-9D43-50BB8C6C53DD}" presName="level" presStyleLbl="node1" presStyleIdx="5" presStyleCnt="6" custScaleY="75238" custLinFactNeighborY="37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71E48-FBD0-4737-9202-21B69F487179}" type="pres">
      <dgm:prSet presAssocID="{7A05DD24-0076-4F4E-9D43-50BB8C6C53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1D3FBD-67A2-4B70-A600-BA592C3B735A}" type="presOf" srcId="{7A05DD24-0076-4F4E-9D43-50BB8C6C53DD}" destId="{F3EE4BFD-9698-486B-90E4-5E9D5BDFD582}" srcOrd="0" destOrd="0" presId="urn:microsoft.com/office/officeart/2005/8/layout/pyramid1"/>
    <dgm:cxn modelId="{930560C2-72AE-4067-970B-181E19FA574C}" type="presOf" srcId="{E9654FE7-646C-4EF9-8910-BBA119AD8E95}" destId="{1D5C8B73-1020-4960-B95F-8E64B7290C3F}" srcOrd="0" destOrd="0" presId="urn:microsoft.com/office/officeart/2005/8/layout/pyramid1"/>
    <dgm:cxn modelId="{94F7170F-6263-4B3C-986C-DDE32C22FCAC}" type="presOf" srcId="{0B8B71BF-984A-43BA-9921-1730410CC6FF}" destId="{C78017CE-B9AE-44A6-A590-52958ABD1422}" srcOrd="1" destOrd="0" presId="urn:microsoft.com/office/officeart/2005/8/layout/pyramid1"/>
    <dgm:cxn modelId="{4871B26D-C595-4730-9581-B2AFB6BD2A2C}" type="presOf" srcId="{0B8B71BF-984A-43BA-9921-1730410CC6FF}" destId="{61B66ED0-0191-47B4-88DD-0EF7FAC5BA75}" srcOrd="0" destOrd="0" presId="urn:microsoft.com/office/officeart/2005/8/layout/pyramid1"/>
    <dgm:cxn modelId="{A80A468D-95F1-454E-8A8D-C87B1ED13605}" type="presOf" srcId="{7A05DD24-0076-4F4E-9D43-50BB8C6C53DD}" destId="{1C671E48-FBD0-4737-9202-21B69F487179}" srcOrd="1" destOrd="0" presId="urn:microsoft.com/office/officeart/2005/8/layout/pyramid1"/>
    <dgm:cxn modelId="{58CF5666-7648-469C-90AB-B65412897374}" type="presOf" srcId="{7C0A7333-9249-41D5-897D-D82639D28424}" destId="{95E9E3B7-5241-4716-A43F-53FFEB0F1491}" srcOrd="0" destOrd="0" presId="urn:microsoft.com/office/officeart/2005/8/layout/pyramid1"/>
    <dgm:cxn modelId="{51C1DC60-3AC3-4184-9FC4-0850B442FF76}" type="presOf" srcId="{E9654FE7-646C-4EF9-8910-BBA119AD8E95}" destId="{EFFBA04B-49B3-4219-B391-3398100B4CC5}" srcOrd="1" destOrd="0" presId="urn:microsoft.com/office/officeart/2005/8/layout/pyramid1"/>
    <dgm:cxn modelId="{D1CAFA29-1416-4222-9433-2828C41B1FEC}" type="presOf" srcId="{FC4EC2D9-5443-4D02-B909-F2DA1E514022}" destId="{3007F4CB-7928-4E54-90DF-532D410A5A85}" srcOrd="0" destOrd="0" presId="urn:microsoft.com/office/officeart/2005/8/layout/pyramid1"/>
    <dgm:cxn modelId="{C5978384-B593-4741-9A5A-442AB28D1D6A}" srcId="{7C0A7333-9249-41D5-897D-D82639D28424}" destId="{FC4EC2D9-5443-4D02-B909-F2DA1E514022}" srcOrd="0" destOrd="0" parTransId="{4B6944C4-F951-4F22-9005-B0A7CD4C394D}" sibTransId="{1FC8B291-B193-443E-9641-1D8A97DF1E43}"/>
    <dgm:cxn modelId="{05DF078A-311A-4E87-9FEB-AE0B978FC64D}" type="presOf" srcId="{F4CE3933-5FA1-4EC7-93F8-FFE5359FCDE8}" destId="{DA1B730B-1D8B-4C23-BC01-79983E381799}" srcOrd="1" destOrd="0" presId="urn:microsoft.com/office/officeart/2005/8/layout/pyramid1"/>
    <dgm:cxn modelId="{DFAA5B4B-91EF-42CB-B329-4577CA573003}" type="presOf" srcId="{FC4EC2D9-5443-4D02-B909-F2DA1E514022}" destId="{5FC10549-7944-41A6-9B7D-5A4CB7E85366}" srcOrd="1" destOrd="0" presId="urn:microsoft.com/office/officeart/2005/8/layout/pyramid1"/>
    <dgm:cxn modelId="{9BB6619B-C15A-4066-9B56-A16301FD53FD}" srcId="{7C0A7333-9249-41D5-897D-D82639D28424}" destId="{0B8B71BF-984A-43BA-9921-1730410CC6FF}" srcOrd="1" destOrd="0" parTransId="{F183D6C4-0C84-4660-BD70-DEB5C7A4EC02}" sibTransId="{61E75869-4803-49A1-AEE0-EC6794D15A49}"/>
    <dgm:cxn modelId="{F83E5F0E-A9B7-4C19-AD96-173B26E236D1}" srcId="{7C0A7333-9249-41D5-897D-D82639D28424}" destId="{E9654FE7-646C-4EF9-8910-BBA119AD8E95}" srcOrd="2" destOrd="0" parTransId="{7AB73FF2-85F8-4A21-A1FB-CD7AF60A9C7F}" sibTransId="{70BF8722-D43A-433E-B922-95D7468852D6}"/>
    <dgm:cxn modelId="{4AACBD60-53D1-4C6C-9239-641013DFF32E}" type="presOf" srcId="{0D25E777-1F8A-4B89-BC41-993F8FC02892}" destId="{B15D31BF-7B49-469B-A321-60A047C79430}" srcOrd="1" destOrd="0" presId="urn:microsoft.com/office/officeart/2005/8/layout/pyramid1"/>
    <dgm:cxn modelId="{01F860FD-307C-4CB9-A500-E4874262D66A}" srcId="{7C0A7333-9249-41D5-897D-D82639D28424}" destId="{0D25E777-1F8A-4B89-BC41-993F8FC02892}" srcOrd="4" destOrd="0" parTransId="{9EC719DE-FE16-4B10-AEAD-6702CEC6674D}" sibTransId="{86736B92-9E92-4C0C-815C-7E9A79A4805F}"/>
    <dgm:cxn modelId="{8A338166-2353-4F0B-BD0C-C4A15A13B575}" srcId="{7C0A7333-9249-41D5-897D-D82639D28424}" destId="{7A05DD24-0076-4F4E-9D43-50BB8C6C53DD}" srcOrd="5" destOrd="0" parTransId="{7ACC734D-4FA3-41DA-9371-CD2CA8E9A56F}" sibTransId="{30867114-3496-4DDE-B2BD-3E3E9F7F7548}"/>
    <dgm:cxn modelId="{A131616A-D156-4DD7-B867-2DDA8060DEBC}" type="presOf" srcId="{F4CE3933-5FA1-4EC7-93F8-FFE5359FCDE8}" destId="{B1BDEE25-D21F-4F25-9144-2074F9102A55}" srcOrd="0" destOrd="0" presId="urn:microsoft.com/office/officeart/2005/8/layout/pyramid1"/>
    <dgm:cxn modelId="{C8A625B7-7FCF-4994-B0B9-AA652A6D6051}" srcId="{7C0A7333-9249-41D5-897D-D82639D28424}" destId="{F4CE3933-5FA1-4EC7-93F8-FFE5359FCDE8}" srcOrd="3" destOrd="0" parTransId="{6649CF91-FBC8-4D21-B5FC-154AECD080C2}" sibTransId="{55C7523C-E68D-4B7F-AAF2-6BFB37BDFD18}"/>
    <dgm:cxn modelId="{CDC2A99A-CBF2-4D67-876B-8C9465E79F9D}" type="presOf" srcId="{0D25E777-1F8A-4B89-BC41-993F8FC02892}" destId="{B8DD36FA-A161-467F-BB20-A592AA63246F}" srcOrd="0" destOrd="0" presId="urn:microsoft.com/office/officeart/2005/8/layout/pyramid1"/>
    <dgm:cxn modelId="{D71FF32F-6C0F-49FD-BD7B-BFEC191431FF}" type="presParOf" srcId="{95E9E3B7-5241-4716-A43F-53FFEB0F1491}" destId="{0EDCF838-D717-4F23-B6D0-218B9430BA29}" srcOrd="0" destOrd="0" presId="urn:microsoft.com/office/officeart/2005/8/layout/pyramid1"/>
    <dgm:cxn modelId="{A4156EDE-0118-4856-A67F-49D4E9CDD291}" type="presParOf" srcId="{0EDCF838-D717-4F23-B6D0-218B9430BA29}" destId="{3007F4CB-7928-4E54-90DF-532D410A5A85}" srcOrd="0" destOrd="0" presId="urn:microsoft.com/office/officeart/2005/8/layout/pyramid1"/>
    <dgm:cxn modelId="{7E336C9C-8A75-4678-86FC-BFB660592CB7}" type="presParOf" srcId="{0EDCF838-D717-4F23-B6D0-218B9430BA29}" destId="{5FC10549-7944-41A6-9B7D-5A4CB7E85366}" srcOrd="1" destOrd="0" presId="urn:microsoft.com/office/officeart/2005/8/layout/pyramid1"/>
    <dgm:cxn modelId="{2312FB75-2123-42BE-B072-F3202886DE64}" type="presParOf" srcId="{95E9E3B7-5241-4716-A43F-53FFEB0F1491}" destId="{3BC82706-080A-47C2-B5F4-9AF731103FEB}" srcOrd="1" destOrd="0" presId="urn:microsoft.com/office/officeart/2005/8/layout/pyramid1"/>
    <dgm:cxn modelId="{C785862D-E340-48DA-8153-A9D568B36588}" type="presParOf" srcId="{3BC82706-080A-47C2-B5F4-9AF731103FEB}" destId="{61B66ED0-0191-47B4-88DD-0EF7FAC5BA75}" srcOrd="0" destOrd="0" presId="urn:microsoft.com/office/officeart/2005/8/layout/pyramid1"/>
    <dgm:cxn modelId="{5152C498-6CEC-497F-A01E-79E7ADB0D1AD}" type="presParOf" srcId="{3BC82706-080A-47C2-B5F4-9AF731103FEB}" destId="{C78017CE-B9AE-44A6-A590-52958ABD1422}" srcOrd="1" destOrd="0" presId="urn:microsoft.com/office/officeart/2005/8/layout/pyramid1"/>
    <dgm:cxn modelId="{46DB137E-C703-4254-BFC5-F30C958C8258}" type="presParOf" srcId="{95E9E3B7-5241-4716-A43F-53FFEB0F1491}" destId="{66AE4AF6-EE62-4942-8C2A-20FCC07D5DD9}" srcOrd="2" destOrd="0" presId="urn:microsoft.com/office/officeart/2005/8/layout/pyramid1"/>
    <dgm:cxn modelId="{ABF7EA5A-C351-4D34-B076-552D03024E7C}" type="presParOf" srcId="{66AE4AF6-EE62-4942-8C2A-20FCC07D5DD9}" destId="{1D5C8B73-1020-4960-B95F-8E64B7290C3F}" srcOrd="0" destOrd="0" presId="urn:microsoft.com/office/officeart/2005/8/layout/pyramid1"/>
    <dgm:cxn modelId="{37CA38A3-E77E-4C48-A679-A652C62502A2}" type="presParOf" srcId="{66AE4AF6-EE62-4942-8C2A-20FCC07D5DD9}" destId="{EFFBA04B-49B3-4219-B391-3398100B4CC5}" srcOrd="1" destOrd="0" presId="urn:microsoft.com/office/officeart/2005/8/layout/pyramid1"/>
    <dgm:cxn modelId="{B9AAC6B9-940F-4536-97AD-38ACE3DF320C}" type="presParOf" srcId="{95E9E3B7-5241-4716-A43F-53FFEB0F1491}" destId="{100E347C-5C5F-4B75-8DAE-2A18E4B5F064}" srcOrd="3" destOrd="0" presId="urn:microsoft.com/office/officeart/2005/8/layout/pyramid1"/>
    <dgm:cxn modelId="{F94E89C6-2333-46D2-9850-6F29AC4796B3}" type="presParOf" srcId="{100E347C-5C5F-4B75-8DAE-2A18E4B5F064}" destId="{B1BDEE25-D21F-4F25-9144-2074F9102A55}" srcOrd="0" destOrd="0" presId="urn:microsoft.com/office/officeart/2005/8/layout/pyramid1"/>
    <dgm:cxn modelId="{F45CE3F7-647C-4782-93DC-2BDF3227DD62}" type="presParOf" srcId="{100E347C-5C5F-4B75-8DAE-2A18E4B5F064}" destId="{DA1B730B-1D8B-4C23-BC01-79983E381799}" srcOrd="1" destOrd="0" presId="urn:microsoft.com/office/officeart/2005/8/layout/pyramid1"/>
    <dgm:cxn modelId="{338D8743-578F-4AA3-B37D-351AE589BFB5}" type="presParOf" srcId="{95E9E3B7-5241-4716-A43F-53FFEB0F1491}" destId="{76D146CF-3929-40AA-B01E-C9D8E4394C9F}" srcOrd="4" destOrd="0" presId="urn:microsoft.com/office/officeart/2005/8/layout/pyramid1"/>
    <dgm:cxn modelId="{9B5FA7C5-6D4D-4D12-85FF-4B8EE780E0BF}" type="presParOf" srcId="{76D146CF-3929-40AA-B01E-C9D8E4394C9F}" destId="{B8DD36FA-A161-467F-BB20-A592AA63246F}" srcOrd="0" destOrd="0" presId="urn:microsoft.com/office/officeart/2005/8/layout/pyramid1"/>
    <dgm:cxn modelId="{03FE4C83-F193-4580-9483-0D48EE25D5FC}" type="presParOf" srcId="{76D146CF-3929-40AA-B01E-C9D8E4394C9F}" destId="{B15D31BF-7B49-469B-A321-60A047C79430}" srcOrd="1" destOrd="0" presId="urn:microsoft.com/office/officeart/2005/8/layout/pyramid1"/>
    <dgm:cxn modelId="{418BE7EB-04B4-40D2-8304-8DF98A74E56E}" type="presParOf" srcId="{95E9E3B7-5241-4716-A43F-53FFEB0F1491}" destId="{566FEB6B-102F-4AB6-A31B-7B3C68C88416}" srcOrd="5" destOrd="0" presId="urn:microsoft.com/office/officeart/2005/8/layout/pyramid1"/>
    <dgm:cxn modelId="{4C1BC784-9C1F-46CF-8E97-34A9EE56817C}" type="presParOf" srcId="{566FEB6B-102F-4AB6-A31B-7B3C68C88416}" destId="{F3EE4BFD-9698-486B-90E4-5E9D5BDFD582}" srcOrd="0" destOrd="0" presId="urn:microsoft.com/office/officeart/2005/8/layout/pyramid1"/>
    <dgm:cxn modelId="{5ABF4C47-AE6F-4D17-91D2-C1AD4D9B7CF8}" type="presParOf" srcId="{566FEB6B-102F-4AB6-A31B-7B3C68C88416}" destId="{1C671E48-FBD0-4737-9202-21B69F48717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B3CDCF-D160-4D55-A7B7-60FF74DA851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492927-0BC7-43C1-9E3A-12B5748EA0E2}">
      <dgm:prSet/>
      <dgm:spPr>
        <a:ln>
          <a:solidFill>
            <a:srgbClr val="00B0F0"/>
          </a:solidFill>
        </a:ln>
      </dgm:spPr>
      <dgm:t>
        <a:bodyPr/>
        <a:lstStyle/>
        <a:p>
          <a:endParaRPr lang="ru-RU" dirty="0"/>
        </a:p>
      </dgm:t>
    </dgm:pt>
    <dgm:pt modelId="{2A2DA30F-4C73-4F5F-849D-D439064B7F67}" type="parTrans" cxnId="{3BFBA20F-F363-464C-8778-B7AFFDC368C0}">
      <dgm:prSet/>
      <dgm:spPr/>
      <dgm:t>
        <a:bodyPr/>
        <a:lstStyle/>
        <a:p>
          <a:endParaRPr lang="ru-RU"/>
        </a:p>
      </dgm:t>
    </dgm:pt>
    <dgm:pt modelId="{CDEDA20F-7F76-415A-A738-DE9A5FE01CE2}" type="sibTrans" cxnId="{3BFBA20F-F363-464C-8778-B7AFFDC368C0}">
      <dgm:prSet/>
      <dgm:spPr/>
      <dgm:t>
        <a:bodyPr/>
        <a:lstStyle/>
        <a:p>
          <a:endParaRPr lang="ru-RU"/>
        </a:p>
      </dgm:t>
    </dgm:pt>
    <dgm:pt modelId="{F7C34834-EC98-4056-BE4D-FDD5AE48EC94}">
      <dgm:prSet/>
      <dgm:spPr>
        <a:ln>
          <a:solidFill>
            <a:srgbClr val="00B0F0"/>
          </a:solidFill>
        </a:ln>
      </dgm:spPr>
      <dgm:t>
        <a:bodyPr/>
        <a:lstStyle/>
        <a:p>
          <a:endParaRPr lang="ru-RU" dirty="0"/>
        </a:p>
      </dgm:t>
    </dgm:pt>
    <dgm:pt modelId="{2B4F3A8D-2968-4304-9FFE-479BBEE6F17A}" type="parTrans" cxnId="{C51900BE-CD6E-48E1-B5AC-9718DB71DF78}">
      <dgm:prSet/>
      <dgm:spPr/>
      <dgm:t>
        <a:bodyPr/>
        <a:lstStyle/>
        <a:p>
          <a:endParaRPr lang="ru-RU"/>
        </a:p>
      </dgm:t>
    </dgm:pt>
    <dgm:pt modelId="{7D399ADD-DF9C-4E87-B929-4D142FF1F05D}" type="sibTrans" cxnId="{C51900BE-CD6E-48E1-B5AC-9718DB71DF78}">
      <dgm:prSet/>
      <dgm:spPr/>
      <dgm:t>
        <a:bodyPr/>
        <a:lstStyle/>
        <a:p>
          <a:endParaRPr lang="ru-RU"/>
        </a:p>
      </dgm:t>
    </dgm:pt>
    <dgm:pt modelId="{E03C9353-8DE5-446D-B9BC-4D36943E8EAA}">
      <dgm:prSet/>
      <dgm:spPr>
        <a:ln>
          <a:solidFill>
            <a:srgbClr val="00B0F0"/>
          </a:solidFill>
        </a:ln>
      </dgm:spPr>
      <dgm:t>
        <a:bodyPr/>
        <a:lstStyle/>
        <a:p>
          <a:endParaRPr lang="ru-RU" dirty="0"/>
        </a:p>
      </dgm:t>
    </dgm:pt>
    <dgm:pt modelId="{337CA6BC-2972-4318-ACB0-A231AEAA1923}" type="parTrans" cxnId="{77DFEA7A-C2A2-49CA-B7E6-F4647EDC51D8}">
      <dgm:prSet/>
      <dgm:spPr/>
      <dgm:t>
        <a:bodyPr/>
        <a:lstStyle/>
        <a:p>
          <a:endParaRPr lang="ru-RU"/>
        </a:p>
      </dgm:t>
    </dgm:pt>
    <dgm:pt modelId="{086F46CB-9DF5-41E9-9799-E32BCE408E62}" type="sibTrans" cxnId="{77DFEA7A-C2A2-49CA-B7E6-F4647EDC51D8}">
      <dgm:prSet/>
      <dgm:spPr/>
      <dgm:t>
        <a:bodyPr/>
        <a:lstStyle/>
        <a:p>
          <a:endParaRPr lang="ru-RU"/>
        </a:p>
      </dgm:t>
    </dgm:pt>
    <dgm:pt modelId="{84AB3DA7-75D5-411F-81EC-804135D0977F}" type="pres">
      <dgm:prSet presAssocID="{48B3CDCF-D160-4D55-A7B7-60FF74DA851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2E1CEA3-9EAD-45E0-9C12-69DE96EFCB08}" type="pres">
      <dgm:prSet presAssocID="{48B3CDCF-D160-4D55-A7B7-60FF74DA8514}" presName="pyramid" presStyleLbl="node1" presStyleIdx="0" presStyleCnt="1" custScaleX="85244" custLinFactNeighborX="-15210" custLinFactNeighborY="923"/>
      <dgm:spPr>
        <a:solidFill>
          <a:schemeClr val="accent1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AAD3B97D-9199-4B46-9717-3A4986785695}" type="pres">
      <dgm:prSet presAssocID="{48B3CDCF-D160-4D55-A7B7-60FF74DA8514}" presName="theList" presStyleCnt="0"/>
      <dgm:spPr/>
    </dgm:pt>
    <dgm:pt modelId="{D4D4C398-D4BE-4032-8925-01C6C84C1FF5}" type="pres">
      <dgm:prSet presAssocID="{84492927-0BC7-43C1-9E3A-12B5748EA0E2}" presName="aNode" presStyleLbl="fgAcc1" presStyleIdx="0" presStyleCnt="3" custScaleX="126027" custScaleY="359199" custLinFactY="-39148" custLinFactNeighborX="-2023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55C76-557F-4D0F-962A-B2443EEBBFDE}" type="pres">
      <dgm:prSet presAssocID="{84492927-0BC7-43C1-9E3A-12B5748EA0E2}" presName="aSpace" presStyleCnt="0"/>
      <dgm:spPr/>
    </dgm:pt>
    <dgm:pt modelId="{EC119D44-B5F5-45A3-8148-1506EA68FF04}" type="pres">
      <dgm:prSet presAssocID="{E03C9353-8DE5-446D-B9BC-4D36943E8EAA}" presName="aNode" presStyleLbl="fgAcc1" presStyleIdx="1" presStyleCnt="3" custScaleX="118195" custScaleY="430838" custLinFactY="16764" custLinFactNeighborX="-1158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C2447-4EBE-46AA-B969-2477300C2B86}" type="pres">
      <dgm:prSet presAssocID="{E03C9353-8DE5-446D-B9BC-4D36943E8EAA}" presName="aSpace" presStyleCnt="0"/>
      <dgm:spPr/>
    </dgm:pt>
    <dgm:pt modelId="{BDB8D7A7-A0B7-4981-8A00-37E0E43024E2}" type="pres">
      <dgm:prSet presAssocID="{F7C34834-EC98-4056-BE4D-FDD5AE48EC94}" presName="aNode" presStyleLbl="fgAcc1" presStyleIdx="2" presStyleCnt="3" custScaleX="113815" custScaleY="400052" custLinFactY="95649" custLinFactNeighborX="-1412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7EB9F-F009-4045-8DCA-FFAE48D262FA}" type="pres">
      <dgm:prSet presAssocID="{F7C34834-EC98-4056-BE4D-FDD5AE48EC94}" presName="aSpace" presStyleCnt="0"/>
      <dgm:spPr/>
    </dgm:pt>
  </dgm:ptLst>
  <dgm:cxnLst>
    <dgm:cxn modelId="{757ADAA9-3A34-4A78-851A-1CFF3302862C}" type="presOf" srcId="{48B3CDCF-D160-4D55-A7B7-60FF74DA8514}" destId="{84AB3DA7-75D5-411F-81EC-804135D0977F}" srcOrd="0" destOrd="0" presId="urn:microsoft.com/office/officeart/2005/8/layout/pyramid2"/>
    <dgm:cxn modelId="{77DFEA7A-C2A2-49CA-B7E6-F4647EDC51D8}" srcId="{48B3CDCF-D160-4D55-A7B7-60FF74DA8514}" destId="{E03C9353-8DE5-446D-B9BC-4D36943E8EAA}" srcOrd="1" destOrd="0" parTransId="{337CA6BC-2972-4318-ACB0-A231AEAA1923}" sibTransId="{086F46CB-9DF5-41E9-9799-E32BCE408E62}"/>
    <dgm:cxn modelId="{1EB76B97-5BA0-4F44-8300-A01F1FE54155}" type="presOf" srcId="{84492927-0BC7-43C1-9E3A-12B5748EA0E2}" destId="{D4D4C398-D4BE-4032-8925-01C6C84C1FF5}" srcOrd="0" destOrd="0" presId="urn:microsoft.com/office/officeart/2005/8/layout/pyramid2"/>
    <dgm:cxn modelId="{5EB8A40A-78D9-4772-8B7E-6BE09B26FDBA}" type="presOf" srcId="{E03C9353-8DE5-446D-B9BC-4D36943E8EAA}" destId="{EC119D44-B5F5-45A3-8148-1506EA68FF04}" srcOrd="0" destOrd="0" presId="urn:microsoft.com/office/officeart/2005/8/layout/pyramid2"/>
    <dgm:cxn modelId="{3BFBA20F-F363-464C-8778-B7AFFDC368C0}" srcId="{48B3CDCF-D160-4D55-A7B7-60FF74DA8514}" destId="{84492927-0BC7-43C1-9E3A-12B5748EA0E2}" srcOrd="0" destOrd="0" parTransId="{2A2DA30F-4C73-4F5F-849D-D439064B7F67}" sibTransId="{CDEDA20F-7F76-415A-A738-DE9A5FE01CE2}"/>
    <dgm:cxn modelId="{3E00846E-4F1F-4F24-9297-3B2C826EDBD4}" type="presOf" srcId="{F7C34834-EC98-4056-BE4D-FDD5AE48EC94}" destId="{BDB8D7A7-A0B7-4981-8A00-37E0E43024E2}" srcOrd="0" destOrd="0" presId="urn:microsoft.com/office/officeart/2005/8/layout/pyramid2"/>
    <dgm:cxn modelId="{C51900BE-CD6E-48E1-B5AC-9718DB71DF78}" srcId="{48B3CDCF-D160-4D55-A7B7-60FF74DA8514}" destId="{F7C34834-EC98-4056-BE4D-FDD5AE48EC94}" srcOrd="2" destOrd="0" parTransId="{2B4F3A8D-2968-4304-9FFE-479BBEE6F17A}" sibTransId="{7D399ADD-DF9C-4E87-B929-4D142FF1F05D}"/>
    <dgm:cxn modelId="{E5958246-D42E-4776-9E5B-73FC6973658D}" type="presParOf" srcId="{84AB3DA7-75D5-411F-81EC-804135D0977F}" destId="{A2E1CEA3-9EAD-45E0-9C12-69DE96EFCB08}" srcOrd="0" destOrd="0" presId="urn:microsoft.com/office/officeart/2005/8/layout/pyramid2"/>
    <dgm:cxn modelId="{92EB6878-0EE1-4C41-A171-1CBEB67931B4}" type="presParOf" srcId="{84AB3DA7-75D5-411F-81EC-804135D0977F}" destId="{AAD3B97D-9199-4B46-9717-3A4986785695}" srcOrd="1" destOrd="0" presId="urn:microsoft.com/office/officeart/2005/8/layout/pyramid2"/>
    <dgm:cxn modelId="{70BC6FDD-46A9-467A-B8BD-0398C1AD3FA8}" type="presParOf" srcId="{AAD3B97D-9199-4B46-9717-3A4986785695}" destId="{D4D4C398-D4BE-4032-8925-01C6C84C1FF5}" srcOrd="0" destOrd="0" presId="urn:microsoft.com/office/officeart/2005/8/layout/pyramid2"/>
    <dgm:cxn modelId="{B9BC4DD9-0B0C-47C4-9B51-5E0FC75D4A29}" type="presParOf" srcId="{AAD3B97D-9199-4B46-9717-3A4986785695}" destId="{BE155C76-557F-4D0F-962A-B2443EEBBFDE}" srcOrd="1" destOrd="0" presId="urn:microsoft.com/office/officeart/2005/8/layout/pyramid2"/>
    <dgm:cxn modelId="{07F54FAF-EB22-4933-9CF2-444C19072E61}" type="presParOf" srcId="{AAD3B97D-9199-4B46-9717-3A4986785695}" destId="{EC119D44-B5F5-45A3-8148-1506EA68FF04}" srcOrd="2" destOrd="0" presId="urn:microsoft.com/office/officeart/2005/8/layout/pyramid2"/>
    <dgm:cxn modelId="{F589C843-15B0-49F6-87D7-D24664079D5F}" type="presParOf" srcId="{AAD3B97D-9199-4B46-9717-3A4986785695}" destId="{B90C2447-4EBE-46AA-B969-2477300C2B86}" srcOrd="3" destOrd="0" presId="urn:microsoft.com/office/officeart/2005/8/layout/pyramid2"/>
    <dgm:cxn modelId="{2D9DF67D-AC4B-4223-8ABB-77202563F5DB}" type="presParOf" srcId="{AAD3B97D-9199-4B46-9717-3A4986785695}" destId="{BDB8D7A7-A0B7-4981-8A00-37E0E43024E2}" srcOrd="4" destOrd="0" presId="urn:microsoft.com/office/officeart/2005/8/layout/pyramid2"/>
    <dgm:cxn modelId="{52EE6A44-ECE3-4AEF-8B3C-E8E0BAE7743E}" type="presParOf" srcId="{AAD3B97D-9199-4B46-9717-3A4986785695}" destId="{7A37EB9F-F009-4045-8DCA-FFAE48D262F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266A3F-619D-4039-A1F7-0BBA59EFBC6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6CDF4C-8AFC-4D75-9E6B-E8639A0CEC3B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C6E59924-F2EE-4850-A196-893618A72C4F}" type="parTrans" cxnId="{53327816-170D-45EB-AE04-D9846CB6BE4F}">
      <dgm:prSet/>
      <dgm:spPr/>
      <dgm:t>
        <a:bodyPr/>
        <a:lstStyle/>
        <a:p>
          <a:endParaRPr lang="ru-RU"/>
        </a:p>
      </dgm:t>
    </dgm:pt>
    <dgm:pt modelId="{26C16474-B2D1-43B4-BEF0-48C9B06273E5}" type="sibTrans" cxnId="{53327816-170D-45EB-AE04-D9846CB6BE4F}">
      <dgm:prSet/>
      <dgm:spPr/>
      <dgm:t>
        <a:bodyPr/>
        <a:lstStyle/>
        <a:p>
          <a:endParaRPr lang="ru-RU"/>
        </a:p>
      </dgm:t>
    </dgm:pt>
    <dgm:pt modelId="{50FDB176-92F7-480F-BB56-497A470D9EF4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DCAFD3F7-0368-452A-B42E-E040DC3349AA}" type="parTrans" cxnId="{622118D8-AE99-4041-A04E-2C09D742BE4A}">
      <dgm:prSet/>
      <dgm:spPr/>
      <dgm:t>
        <a:bodyPr/>
        <a:lstStyle/>
        <a:p>
          <a:endParaRPr lang="ru-RU"/>
        </a:p>
      </dgm:t>
    </dgm:pt>
    <dgm:pt modelId="{6525ED17-0A84-4820-B411-359A32085412}" type="sibTrans" cxnId="{622118D8-AE99-4041-A04E-2C09D742BE4A}">
      <dgm:prSet/>
      <dgm:spPr/>
      <dgm:t>
        <a:bodyPr/>
        <a:lstStyle/>
        <a:p>
          <a:endParaRPr lang="ru-RU"/>
        </a:p>
      </dgm:t>
    </dgm:pt>
    <dgm:pt modelId="{2F437481-0F26-4400-8279-43316BC50E7D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E71956CD-C6E8-41F7-ABB5-530D126EC237}" type="parTrans" cxnId="{A1EA54B4-5840-48B2-A3CE-570712788AA0}">
      <dgm:prSet/>
      <dgm:spPr/>
      <dgm:t>
        <a:bodyPr/>
        <a:lstStyle/>
        <a:p>
          <a:endParaRPr lang="ru-RU"/>
        </a:p>
      </dgm:t>
    </dgm:pt>
    <dgm:pt modelId="{0A1F2B78-7FC1-4252-BDAA-D441009A3CE9}" type="sibTrans" cxnId="{A1EA54B4-5840-48B2-A3CE-570712788AA0}">
      <dgm:prSet/>
      <dgm:spPr/>
      <dgm:t>
        <a:bodyPr/>
        <a:lstStyle/>
        <a:p>
          <a:endParaRPr lang="ru-RU"/>
        </a:p>
      </dgm:t>
    </dgm:pt>
    <dgm:pt modelId="{61743876-9A6E-4D00-A82D-41A9CFA34B6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F57CA372-8832-49EF-BC85-577F88E04C20}" type="parTrans" cxnId="{3077044C-3B3F-410B-B180-35938DD7C8B5}">
      <dgm:prSet/>
      <dgm:spPr/>
      <dgm:t>
        <a:bodyPr/>
        <a:lstStyle/>
        <a:p>
          <a:endParaRPr lang="ru-RU"/>
        </a:p>
      </dgm:t>
    </dgm:pt>
    <dgm:pt modelId="{13677C3D-7CB7-4747-9EE5-1DC8F13F7527}" type="sibTrans" cxnId="{3077044C-3B3F-410B-B180-35938DD7C8B5}">
      <dgm:prSet/>
      <dgm:spPr/>
      <dgm:t>
        <a:bodyPr/>
        <a:lstStyle/>
        <a:p>
          <a:endParaRPr lang="ru-RU"/>
        </a:p>
      </dgm:t>
    </dgm:pt>
    <dgm:pt modelId="{5CC6D341-F436-44D8-AF09-2A0D065FE18E}" type="pres">
      <dgm:prSet presAssocID="{6D266A3F-619D-4039-A1F7-0BBA59EFBC6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00C5FF1-5AA8-4A7C-95A8-609AA5385D6F}" type="pres">
      <dgm:prSet presAssocID="{6D266A3F-619D-4039-A1F7-0BBA59EFBC67}" presName="pyramid" presStyleLbl="node1" presStyleIdx="0" presStyleCnt="1" custLinFactNeighborX="67" custLinFactNeighborY="-3733"/>
      <dgm:spPr>
        <a:solidFill>
          <a:schemeClr val="accent1">
            <a:lumMod val="75000"/>
          </a:schemeClr>
        </a:solidFill>
      </dgm:spPr>
    </dgm:pt>
    <dgm:pt modelId="{577B9329-BE88-411E-A788-6EC38FD8EEA7}" type="pres">
      <dgm:prSet presAssocID="{6D266A3F-619D-4039-A1F7-0BBA59EFBC67}" presName="theList" presStyleCnt="0"/>
      <dgm:spPr/>
    </dgm:pt>
    <dgm:pt modelId="{576412E4-45AF-4B72-9B82-236E24A2CC12}" type="pres">
      <dgm:prSet presAssocID="{50FDB176-92F7-480F-BB56-497A470D9EF4}" presName="aNode" presStyleLbl="fgAcc1" presStyleIdx="0" presStyleCnt="4" custScaleX="120342" custScaleY="120049" custLinFactNeighborX="20249" custLinFactNeighborY="10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EE15C-BB8A-4332-8B21-E776562D5E03}" type="pres">
      <dgm:prSet presAssocID="{50FDB176-92F7-480F-BB56-497A470D9EF4}" presName="aSpace" presStyleCnt="0"/>
      <dgm:spPr/>
    </dgm:pt>
    <dgm:pt modelId="{CC9EF3D2-0E83-483A-A55B-C3D0F0E4485F}" type="pres">
      <dgm:prSet presAssocID="{566CDF4C-8AFC-4D75-9E6B-E8639A0CEC3B}" presName="aNode" presStyleLbl="fgAcc1" presStyleIdx="1" presStyleCnt="4" custLinFactY="975" custLinFactNeighborX="394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E9A9B-A3EC-4902-92D2-37ADF22294E5}" type="pres">
      <dgm:prSet presAssocID="{566CDF4C-8AFC-4D75-9E6B-E8639A0CEC3B}" presName="aSpace" presStyleCnt="0"/>
      <dgm:spPr/>
    </dgm:pt>
    <dgm:pt modelId="{8510419A-84E8-4652-9A8D-44B29BBF4476}" type="pres">
      <dgm:prSet presAssocID="{2F437481-0F26-4400-8279-43316BC50E7D}" presName="aNode" presStyleLbl="fgAcc1" presStyleIdx="2" presStyleCnt="4" custScaleX="149941" custScaleY="205930" custLinFactY="13886" custLinFactNeighborX="1740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EA48C-BC6E-4780-9E5D-CEBA07608EDB}" type="pres">
      <dgm:prSet presAssocID="{2F437481-0F26-4400-8279-43316BC50E7D}" presName="aSpace" presStyleCnt="0"/>
      <dgm:spPr/>
    </dgm:pt>
    <dgm:pt modelId="{92CE63B4-B578-4651-BC7B-ECCFF2BBCDF7}" type="pres">
      <dgm:prSet presAssocID="{61743876-9A6E-4D00-A82D-41A9CFA34B60}" presName="aNode" presStyleLbl="fgAcc1" presStyleIdx="3" presStyleCnt="4" custScaleY="68806" custLinFactY="14157" custLinFactNeighborX="394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9400D-7EEB-47BD-9128-00DF1FE0D92A}" type="pres">
      <dgm:prSet presAssocID="{61743876-9A6E-4D00-A82D-41A9CFA34B60}" presName="aSpace" presStyleCnt="0"/>
      <dgm:spPr/>
    </dgm:pt>
  </dgm:ptLst>
  <dgm:cxnLst>
    <dgm:cxn modelId="{A1EA54B4-5840-48B2-A3CE-570712788AA0}" srcId="{6D266A3F-619D-4039-A1F7-0BBA59EFBC67}" destId="{2F437481-0F26-4400-8279-43316BC50E7D}" srcOrd="2" destOrd="0" parTransId="{E71956CD-C6E8-41F7-ABB5-530D126EC237}" sibTransId="{0A1F2B78-7FC1-4252-BDAA-D441009A3CE9}"/>
    <dgm:cxn modelId="{53327816-170D-45EB-AE04-D9846CB6BE4F}" srcId="{6D266A3F-619D-4039-A1F7-0BBA59EFBC67}" destId="{566CDF4C-8AFC-4D75-9E6B-E8639A0CEC3B}" srcOrd="1" destOrd="0" parTransId="{C6E59924-F2EE-4850-A196-893618A72C4F}" sibTransId="{26C16474-B2D1-43B4-BEF0-48C9B06273E5}"/>
    <dgm:cxn modelId="{5B7FE705-0C7D-49CC-889D-76BC264E81D4}" type="presOf" srcId="{566CDF4C-8AFC-4D75-9E6B-E8639A0CEC3B}" destId="{CC9EF3D2-0E83-483A-A55B-C3D0F0E4485F}" srcOrd="0" destOrd="0" presId="urn:microsoft.com/office/officeart/2005/8/layout/pyramid2"/>
    <dgm:cxn modelId="{A06F99D4-F385-46CB-8FE8-DA066FE9D924}" type="presOf" srcId="{61743876-9A6E-4D00-A82D-41A9CFA34B60}" destId="{92CE63B4-B578-4651-BC7B-ECCFF2BBCDF7}" srcOrd="0" destOrd="0" presId="urn:microsoft.com/office/officeart/2005/8/layout/pyramid2"/>
    <dgm:cxn modelId="{A149D23E-42EF-4A94-932A-ACC8938423C5}" type="presOf" srcId="{50FDB176-92F7-480F-BB56-497A470D9EF4}" destId="{576412E4-45AF-4B72-9B82-236E24A2CC12}" srcOrd="0" destOrd="0" presId="urn:microsoft.com/office/officeart/2005/8/layout/pyramid2"/>
    <dgm:cxn modelId="{AB30C459-D688-4D7D-8279-F2FD1469A5F1}" type="presOf" srcId="{6D266A3F-619D-4039-A1F7-0BBA59EFBC67}" destId="{5CC6D341-F436-44D8-AF09-2A0D065FE18E}" srcOrd="0" destOrd="0" presId="urn:microsoft.com/office/officeart/2005/8/layout/pyramid2"/>
    <dgm:cxn modelId="{3077044C-3B3F-410B-B180-35938DD7C8B5}" srcId="{6D266A3F-619D-4039-A1F7-0BBA59EFBC67}" destId="{61743876-9A6E-4D00-A82D-41A9CFA34B60}" srcOrd="3" destOrd="0" parTransId="{F57CA372-8832-49EF-BC85-577F88E04C20}" sibTransId="{13677C3D-7CB7-4747-9EE5-1DC8F13F7527}"/>
    <dgm:cxn modelId="{622118D8-AE99-4041-A04E-2C09D742BE4A}" srcId="{6D266A3F-619D-4039-A1F7-0BBA59EFBC67}" destId="{50FDB176-92F7-480F-BB56-497A470D9EF4}" srcOrd="0" destOrd="0" parTransId="{DCAFD3F7-0368-452A-B42E-E040DC3349AA}" sibTransId="{6525ED17-0A84-4820-B411-359A32085412}"/>
    <dgm:cxn modelId="{AEA502AD-4318-494F-B8E5-85B6EE21824A}" type="presOf" srcId="{2F437481-0F26-4400-8279-43316BC50E7D}" destId="{8510419A-84E8-4652-9A8D-44B29BBF4476}" srcOrd="0" destOrd="0" presId="urn:microsoft.com/office/officeart/2005/8/layout/pyramid2"/>
    <dgm:cxn modelId="{434FF900-7165-4039-859C-CE6B2783466F}" type="presParOf" srcId="{5CC6D341-F436-44D8-AF09-2A0D065FE18E}" destId="{B00C5FF1-5AA8-4A7C-95A8-609AA5385D6F}" srcOrd="0" destOrd="0" presId="urn:microsoft.com/office/officeart/2005/8/layout/pyramid2"/>
    <dgm:cxn modelId="{AB7A6818-92DF-46B1-9FDD-C8F300153C46}" type="presParOf" srcId="{5CC6D341-F436-44D8-AF09-2A0D065FE18E}" destId="{577B9329-BE88-411E-A788-6EC38FD8EEA7}" srcOrd="1" destOrd="0" presId="urn:microsoft.com/office/officeart/2005/8/layout/pyramid2"/>
    <dgm:cxn modelId="{D999B3CE-FBB7-4096-B4A7-905FA255FFAE}" type="presParOf" srcId="{577B9329-BE88-411E-A788-6EC38FD8EEA7}" destId="{576412E4-45AF-4B72-9B82-236E24A2CC12}" srcOrd="0" destOrd="0" presId="urn:microsoft.com/office/officeart/2005/8/layout/pyramid2"/>
    <dgm:cxn modelId="{06F2BF28-2989-4CB5-BE4A-7AA528ADD95B}" type="presParOf" srcId="{577B9329-BE88-411E-A788-6EC38FD8EEA7}" destId="{548EE15C-BB8A-4332-8B21-E776562D5E03}" srcOrd="1" destOrd="0" presId="urn:microsoft.com/office/officeart/2005/8/layout/pyramid2"/>
    <dgm:cxn modelId="{99E12778-5974-49E8-8B66-28798A7DFD41}" type="presParOf" srcId="{577B9329-BE88-411E-A788-6EC38FD8EEA7}" destId="{CC9EF3D2-0E83-483A-A55B-C3D0F0E4485F}" srcOrd="2" destOrd="0" presId="urn:microsoft.com/office/officeart/2005/8/layout/pyramid2"/>
    <dgm:cxn modelId="{45F22539-B466-4E2F-A773-5839A1886FE4}" type="presParOf" srcId="{577B9329-BE88-411E-A788-6EC38FD8EEA7}" destId="{CC9E9A9B-A3EC-4902-92D2-37ADF22294E5}" srcOrd="3" destOrd="0" presId="urn:microsoft.com/office/officeart/2005/8/layout/pyramid2"/>
    <dgm:cxn modelId="{94D0B107-B144-471D-88CB-836C46152674}" type="presParOf" srcId="{577B9329-BE88-411E-A788-6EC38FD8EEA7}" destId="{8510419A-84E8-4652-9A8D-44B29BBF4476}" srcOrd="4" destOrd="0" presId="urn:microsoft.com/office/officeart/2005/8/layout/pyramid2"/>
    <dgm:cxn modelId="{6973B0DB-0282-4267-8AEB-EAA15E303966}" type="presParOf" srcId="{577B9329-BE88-411E-A788-6EC38FD8EEA7}" destId="{FF3EA48C-BC6E-4780-9E5D-CEBA07608EDB}" srcOrd="5" destOrd="0" presId="urn:microsoft.com/office/officeart/2005/8/layout/pyramid2"/>
    <dgm:cxn modelId="{C545DF5F-6056-4B8B-8F03-C3554B553573}" type="presParOf" srcId="{577B9329-BE88-411E-A788-6EC38FD8EEA7}" destId="{92CE63B4-B578-4651-BC7B-ECCFF2BBCDF7}" srcOrd="6" destOrd="0" presId="urn:microsoft.com/office/officeart/2005/8/layout/pyramid2"/>
    <dgm:cxn modelId="{6782904C-4767-4165-9421-8E6400F66EA0}" type="presParOf" srcId="{577B9329-BE88-411E-A788-6EC38FD8EEA7}" destId="{66A9400D-7EEB-47BD-9128-00DF1FE0D92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7F4CB-7928-4E54-90DF-532D410A5A85}">
      <dsp:nvSpPr>
        <dsp:cNvPr id="0" name=""/>
        <dsp:cNvSpPr/>
      </dsp:nvSpPr>
      <dsp:spPr>
        <a:xfrm>
          <a:off x="3363939" y="0"/>
          <a:ext cx="2046944" cy="1526819"/>
        </a:xfrm>
        <a:prstGeom prst="trapezoid">
          <a:avLst>
            <a:gd name="adj" fmla="val 67033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6500" b="0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63939" y="0"/>
        <a:ext cx="2046944" cy="1526819"/>
      </dsp:txXfrm>
    </dsp:sp>
    <dsp:sp modelId="{61B66ED0-0191-47B4-88DD-0EF7FAC5BA75}">
      <dsp:nvSpPr>
        <dsp:cNvPr id="0" name=""/>
        <dsp:cNvSpPr/>
      </dsp:nvSpPr>
      <dsp:spPr>
        <a:xfrm>
          <a:off x="2625970" y="1526819"/>
          <a:ext cx="3533034" cy="1096592"/>
        </a:xfrm>
        <a:prstGeom prst="trapezoid">
          <a:avLst>
            <a:gd name="adj" fmla="val 67033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1600" b="0" i="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44251" y="1526819"/>
        <a:ext cx="2296472" cy="1096592"/>
      </dsp:txXfrm>
    </dsp:sp>
    <dsp:sp modelId="{1D5C8B73-1020-4960-B95F-8E64B7290C3F}">
      <dsp:nvSpPr>
        <dsp:cNvPr id="0" name=""/>
        <dsp:cNvSpPr/>
      </dsp:nvSpPr>
      <dsp:spPr>
        <a:xfrm>
          <a:off x="1892615" y="2623411"/>
          <a:ext cx="4999744" cy="1105905"/>
        </a:xfrm>
        <a:prstGeom prst="trapezoid">
          <a:avLst>
            <a:gd name="adj" fmla="val 67033"/>
          </a:avLst>
        </a:prstGeom>
        <a:solidFill>
          <a:srgbClr val="FFC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1600" b="0" i="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67570" y="2623411"/>
        <a:ext cx="3249834" cy="1105905"/>
      </dsp:txXfrm>
    </dsp:sp>
    <dsp:sp modelId="{B1BDEE25-D21F-4F25-9144-2074F9102A55}">
      <dsp:nvSpPr>
        <dsp:cNvPr id="0" name=""/>
        <dsp:cNvSpPr/>
      </dsp:nvSpPr>
      <dsp:spPr>
        <a:xfrm>
          <a:off x="1200174" y="3729317"/>
          <a:ext cx="6384626" cy="1032985"/>
        </a:xfrm>
        <a:prstGeom prst="trapezoid">
          <a:avLst>
            <a:gd name="adj" fmla="val 67033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6500" b="0" i="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17484" y="3729317"/>
        <a:ext cx="4150006" cy="1032985"/>
      </dsp:txXfrm>
    </dsp:sp>
    <dsp:sp modelId="{B8DD36FA-A161-467F-BB20-A592AA63246F}">
      <dsp:nvSpPr>
        <dsp:cNvPr id="0" name=""/>
        <dsp:cNvSpPr/>
      </dsp:nvSpPr>
      <dsp:spPr>
        <a:xfrm>
          <a:off x="770040" y="4762303"/>
          <a:ext cx="7244895" cy="641676"/>
        </a:xfrm>
        <a:prstGeom prst="trapezoid">
          <a:avLst>
            <a:gd name="adj" fmla="val 6703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1600" b="0" i="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37896" y="4762303"/>
        <a:ext cx="4709182" cy="641676"/>
      </dsp:txXfrm>
    </dsp:sp>
    <dsp:sp modelId="{F3EE4BFD-9698-486B-90E4-5E9D5BDFD582}">
      <dsp:nvSpPr>
        <dsp:cNvPr id="0" name=""/>
        <dsp:cNvSpPr/>
      </dsp:nvSpPr>
      <dsp:spPr>
        <a:xfrm>
          <a:off x="0" y="5403979"/>
          <a:ext cx="8784976" cy="1148748"/>
        </a:xfrm>
        <a:prstGeom prst="trapezoid">
          <a:avLst>
            <a:gd name="adj" fmla="val 67033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7370" y="5403979"/>
        <a:ext cx="5710234" cy="1148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1CEA3-9EAD-45E0-9C12-69DE96EFCB08}">
      <dsp:nvSpPr>
        <dsp:cNvPr id="0" name=""/>
        <dsp:cNvSpPr/>
      </dsp:nvSpPr>
      <dsp:spPr>
        <a:xfrm>
          <a:off x="271056" y="0"/>
          <a:ext cx="2498044" cy="4497213"/>
        </a:xfrm>
        <a:prstGeom prst="triangle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4C398-D4BE-4032-8925-01C6C84C1FF5}">
      <dsp:nvSpPr>
        <dsp:cNvPr id="0" name=""/>
        <dsp:cNvSpPr/>
      </dsp:nvSpPr>
      <dsp:spPr>
        <a:xfrm>
          <a:off x="1332579" y="299301"/>
          <a:ext cx="2400564" cy="10522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 dirty="0"/>
        </a:p>
      </dsp:txBody>
      <dsp:txXfrm>
        <a:off x="1383944" y="350666"/>
        <a:ext cx="2297834" cy="949485"/>
      </dsp:txXfrm>
    </dsp:sp>
    <dsp:sp modelId="{EC119D44-B5F5-45A3-8148-1506EA68FF04}">
      <dsp:nvSpPr>
        <dsp:cNvPr id="0" name=""/>
        <dsp:cNvSpPr/>
      </dsp:nvSpPr>
      <dsp:spPr>
        <a:xfrm>
          <a:off x="1571918" y="1625151"/>
          <a:ext cx="2251380" cy="12620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 dirty="0"/>
        </a:p>
      </dsp:txBody>
      <dsp:txXfrm>
        <a:off x="1633527" y="1686760"/>
        <a:ext cx="2128162" cy="1138851"/>
      </dsp:txXfrm>
    </dsp:sp>
    <dsp:sp modelId="{BDB8D7A7-A0B7-4981-8A00-37E0E43024E2}">
      <dsp:nvSpPr>
        <dsp:cNvPr id="0" name=""/>
        <dsp:cNvSpPr/>
      </dsp:nvSpPr>
      <dsp:spPr>
        <a:xfrm>
          <a:off x="1565194" y="3154919"/>
          <a:ext cx="2167950" cy="11718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 dirty="0"/>
        </a:p>
      </dsp:txBody>
      <dsp:txXfrm>
        <a:off x="1622401" y="3212126"/>
        <a:ext cx="2053536" cy="1057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C5FF1-5AA8-4A7C-95A8-609AA5385D6F}">
      <dsp:nvSpPr>
        <dsp:cNvPr id="0" name=""/>
        <dsp:cNvSpPr/>
      </dsp:nvSpPr>
      <dsp:spPr>
        <a:xfrm>
          <a:off x="469713" y="0"/>
          <a:ext cx="2770909" cy="4912320"/>
        </a:xfrm>
        <a:prstGeom prst="triangl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412E4-45AF-4B72-9B82-236E24A2CC12}">
      <dsp:nvSpPr>
        <dsp:cNvPr id="0" name=""/>
        <dsp:cNvSpPr/>
      </dsp:nvSpPr>
      <dsp:spPr>
        <a:xfrm>
          <a:off x="2034825" y="502739"/>
          <a:ext cx="2167468" cy="8649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2077051" y="544965"/>
        <a:ext cx="2083016" cy="780546"/>
      </dsp:txXfrm>
    </dsp:sp>
    <dsp:sp modelId="{CC9EF3D2-0E83-483A-A55B-C3D0F0E4485F}">
      <dsp:nvSpPr>
        <dsp:cNvPr id="0" name=""/>
        <dsp:cNvSpPr/>
      </dsp:nvSpPr>
      <dsp:spPr>
        <a:xfrm>
          <a:off x="1924382" y="1545627"/>
          <a:ext cx="1801090" cy="7205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1959556" y="1580801"/>
        <a:ext cx="1730742" cy="650189"/>
      </dsp:txXfrm>
    </dsp:sp>
    <dsp:sp modelId="{8510419A-84E8-4652-9A8D-44B29BBF4476}">
      <dsp:nvSpPr>
        <dsp:cNvPr id="0" name=""/>
        <dsp:cNvSpPr/>
      </dsp:nvSpPr>
      <dsp:spPr>
        <a:xfrm>
          <a:off x="1717121" y="2449260"/>
          <a:ext cx="2700573" cy="14838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1789554" y="2521693"/>
        <a:ext cx="2555707" cy="1338937"/>
      </dsp:txXfrm>
    </dsp:sp>
    <dsp:sp modelId="{92CE63B4-B578-4651-BC7B-ECCFF2BBCDF7}">
      <dsp:nvSpPr>
        <dsp:cNvPr id="0" name=""/>
        <dsp:cNvSpPr/>
      </dsp:nvSpPr>
      <dsp:spPr>
        <a:xfrm>
          <a:off x="1924382" y="4025083"/>
          <a:ext cx="1801090" cy="4957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1948584" y="4049285"/>
        <a:ext cx="1752686" cy="447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CCACB91-63B6-4FE9-B77F-8DFF201469EF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CAEE9CA-E622-4A02-8DFF-5477D8905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647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67229-CA6A-49C7-92F0-62AB78040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91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1EB2-2359-46FF-A62B-49AAD7A02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86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3B297-B26C-417B-8889-7F33C7A93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71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B48E8-8EC6-485B-8449-CABD27A42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889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AA42A-7E6D-4A23-9926-9DE39E794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531542"/>
      </p:ext>
    </p:extLst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4E980-C45D-459A-8C7E-20BB6A2F9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37A5-810F-4706-9CF0-004D5523F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30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DEA90-45B1-44DC-96F7-A24B32C87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03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90243-66F2-42B0-8460-221EE0557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24C4B-AF58-4439-A7A9-287E19DD9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4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E8192-0B27-437B-85F1-71FAAB4DD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80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9CDD0-8A32-42B9-8A1B-F740132C0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64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36F36-2089-418C-8171-2DCC0FBF2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35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5E11A2D-9C95-4A93-94D4-AE1A2B31D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4.jpe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7.jpe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6013" y="1046163"/>
            <a:ext cx="781208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kern="0" dirty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  <a:ea typeface="+mj-ea"/>
                <a:cs typeface="+mj-cs"/>
              </a:rPr>
              <a:t> </a:t>
            </a:r>
            <a:r>
              <a:rPr lang="ru-RU" sz="48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  <a:ea typeface="+mj-ea"/>
                <a:cs typeface="+mj-cs"/>
              </a:rPr>
              <a:t>П</a:t>
            </a:r>
            <a:r>
              <a:rPr lang="ru-RU" sz="4800" b="1" i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  <a:ea typeface="+mj-ea"/>
                <a:cs typeface="+mj-cs"/>
              </a:rPr>
              <a:t>ед</a:t>
            </a:r>
            <a:r>
              <a:rPr lang="ru-RU" sz="48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  <a:ea typeface="+mj-ea"/>
                <a:cs typeface="+mj-cs"/>
              </a:rPr>
              <a:t>а</a:t>
            </a:r>
            <a:r>
              <a:rPr lang="ru-RU" sz="48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  <a:ea typeface="+mj-ea"/>
                <a:cs typeface="+mj-cs"/>
              </a:rPr>
              <a:t>го</a:t>
            </a:r>
            <a:r>
              <a:rPr lang="ru-RU" sz="4800" b="1" i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  <a:ea typeface="+mj-ea"/>
                <a:cs typeface="+mj-cs"/>
              </a:rPr>
              <a:t>ги</a:t>
            </a:r>
            <a:r>
              <a:rPr lang="ru-RU" sz="48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  <a:ea typeface="+mj-ea"/>
                <a:cs typeface="+mj-cs"/>
              </a:rPr>
              <a:t>ч</a:t>
            </a:r>
            <a:r>
              <a:rPr lang="ru-RU" sz="4800" b="1" i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  <a:ea typeface="+mj-ea"/>
                <a:cs typeface="+mj-cs"/>
              </a:rPr>
              <a:t>ес</a:t>
            </a:r>
            <a:r>
              <a:rPr lang="ru-RU" sz="48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  <a:ea typeface="+mj-ea"/>
                <a:cs typeface="+mj-cs"/>
              </a:rPr>
              <a:t>к</a:t>
            </a:r>
            <a:r>
              <a:rPr lang="ru-RU" sz="48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  <a:ea typeface="+mj-ea"/>
                <a:cs typeface="+mj-cs"/>
              </a:rPr>
              <a:t>ий</a:t>
            </a:r>
            <a:r>
              <a:rPr lang="ru-RU" sz="4800" b="1" i="1" kern="0" dirty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  <a:ea typeface="+mj-ea"/>
                <a:cs typeface="+mj-cs"/>
              </a:rPr>
              <a:t>  </a:t>
            </a:r>
            <a:r>
              <a:rPr lang="ru-RU" sz="4800" b="1" i="1" kern="0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  <a:ea typeface="+mj-ea"/>
                <a:cs typeface="+mj-cs"/>
              </a:rPr>
              <a:t>п</a:t>
            </a:r>
            <a:r>
              <a:rPr lang="ru-RU" sz="48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  <a:ea typeface="+mj-ea"/>
                <a:cs typeface="+mj-cs"/>
              </a:rPr>
              <a:t>р</a:t>
            </a:r>
            <a:r>
              <a:rPr lang="ru-RU" sz="4800" b="1" i="1" kern="0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  <a:ea typeface="+mj-ea"/>
                <a:cs typeface="+mj-cs"/>
              </a:rPr>
              <a:t>о</a:t>
            </a:r>
            <a:r>
              <a:rPr lang="ru-RU" sz="48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  <a:ea typeface="+mj-ea"/>
                <a:cs typeface="+mj-cs"/>
              </a:rPr>
              <a:t>е</a:t>
            </a:r>
            <a:r>
              <a:rPr lang="ru-RU" sz="4800" b="1" i="1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  <a:ea typeface="+mj-ea"/>
                <a:cs typeface="+mj-cs"/>
              </a:rPr>
              <a:t>к</a:t>
            </a:r>
            <a:r>
              <a:rPr lang="ru-RU" sz="4800" b="1" i="1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  <a:ea typeface="+mj-ea"/>
                <a:cs typeface="+mj-cs"/>
              </a:rPr>
              <a:t>т</a:t>
            </a:r>
            <a:r>
              <a:rPr lang="ru-RU" sz="4800" b="1" i="1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  <a:ea typeface="+mj-ea"/>
                <a:cs typeface="+mj-cs"/>
              </a:rPr>
              <a:t>  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3075" name="Рисунок 4" descr="C:\Users\IZO\Desktop\1355826967_Pl_wek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887538"/>
            <a:ext cx="5402263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3"/>
          <p:cNvSpPr>
            <a:spLocks noChangeArrowheads="1"/>
          </p:cNvSpPr>
          <p:nvPr/>
        </p:nvSpPr>
        <p:spPr bwMode="auto">
          <a:xfrm rot="191737">
            <a:off x="3206750" y="1985963"/>
            <a:ext cx="2646363" cy="1958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259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Uk_Arbat" pitchFamily="2" charset="0"/>
              </a:rPr>
              <a:t>Дошкольник в мире  компьютерных  технологий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5575" y="4602163"/>
            <a:ext cx="81375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 i="1">
                <a:solidFill>
                  <a:srgbClr val="FF0000"/>
                </a:solidFill>
                <a:latin typeface="Arbat" pitchFamily="2" charset="0"/>
              </a:defRPr>
            </a:lvl1pPr>
            <a:lvl2pPr marL="742950" indent="-285750" eaLnBrk="0" hangingPunct="0">
              <a:defRPr sz="4400" b="1" i="1">
                <a:solidFill>
                  <a:srgbClr val="FF0000"/>
                </a:solidFill>
                <a:latin typeface="Arbat" pitchFamily="2" charset="0"/>
              </a:defRPr>
            </a:lvl2pPr>
            <a:lvl3pPr marL="1143000" indent="-228600" eaLnBrk="0" hangingPunct="0">
              <a:defRPr sz="4400" b="1" i="1">
                <a:solidFill>
                  <a:srgbClr val="FF0000"/>
                </a:solidFill>
                <a:latin typeface="Arbat" pitchFamily="2" charset="0"/>
              </a:defRPr>
            </a:lvl3pPr>
            <a:lvl4pPr marL="1600200" indent="-228600" eaLnBrk="0" hangingPunct="0">
              <a:defRPr sz="4400" b="1" i="1">
                <a:solidFill>
                  <a:srgbClr val="FF0000"/>
                </a:solidFill>
                <a:latin typeface="Arbat" pitchFamily="2" charset="0"/>
              </a:defRPr>
            </a:lvl4pPr>
            <a:lvl5pPr marL="2057400" indent="-228600" eaLnBrk="0" hangingPunct="0">
              <a:defRPr sz="4400" b="1" i="1">
                <a:solidFill>
                  <a:srgbClr val="FF0000"/>
                </a:solidFill>
                <a:latin typeface="Arbat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0000"/>
                </a:solidFill>
                <a:latin typeface="Arbat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0000"/>
                </a:solidFill>
                <a:latin typeface="Arbat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0000"/>
                </a:solidFill>
                <a:latin typeface="Arbat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0000"/>
                </a:solidFill>
                <a:latin typeface="Arbat" pitchFamily="2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0" u="sng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Автор проекта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0" kern="0" dirty="0" smtClean="0">
                <a:solidFill>
                  <a:srgbClr val="FFC000"/>
                </a:solidFill>
                <a:latin typeface="Arial" charset="0"/>
              </a:rPr>
              <a:t>Молокова  Татьяна Андреевна, воспитатель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0" kern="0" dirty="0">
                <a:solidFill>
                  <a:srgbClr val="FFC000"/>
                </a:solidFill>
                <a:latin typeface="Arial" charset="0"/>
              </a:rPr>
              <a:t>п</a:t>
            </a:r>
            <a:r>
              <a:rPr lang="ru-RU" sz="2000" i="0" kern="0" dirty="0" smtClean="0">
                <a:solidFill>
                  <a:srgbClr val="FFC000"/>
                </a:solidFill>
                <a:latin typeface="Arial" charset="0"/>
              </a:rPr>
              <a:t>ервая квалификационная категория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55575" y="5461000"/>
            <a:ext cx="51657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Консультанты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И.А. Ермолина,  заведующий МБДОУ,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С.В. Прокопьева,  зам. заведующего  по ВР</a:t>
            </a:r>
          </a:p>
        </p:txBody>
      </p:sp>
      <p:pic>
        <p:nvPicPr>
          <p:cNvPr id="3079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9713"/>
            <a:ext cx="10080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849438" y="252413"/>
            <a:ext cx="5659437" cy="400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МУНИЦИПАЛЬНОЕ БЮДЖЕТНОЕ ДОШКОЛЬНОЕ ОБРАЗОВАТЕЛЬНОЕ УЧРЕЖДЕНИЕ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       «ЦЕНТР РАЗВИТИЯ РЕБЕНКА – ДЕТСКИЙ САД №8  «СОЛНЫШКО»</a:t>
            </a:r>
            <a:endParaRPr lang="ru-RU" altLang="ru-RU" sz="1800" b="1">
              <a:solidFill>
                <a:srgbClr val="002060"/>
              </a:solidFill>
            </a:endParaRPr>
          </a:p>
        </p:txBody>
      </p:sp>
      <p:sp>
        <p:nvSpPr>
          <p:cNvPr id="3081" name="TextBox 3"/>
          <p:cNvSpPr txBox="1">
            <a:spLocks noChangeArrowheads="1"/>
          </p:cNvSpPr>
          <p:nvPr/>
        </p:nvSpPr>
        <p:spPr bwMode="auto">
          <a:xfrm>
            <a:off x="3676650" y="6405563"/>
            <a:ext cx="21605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ХАНТЫ-МАНСИЙСК,  </a:t>
            </a:r>
            <a:r>
              <a:rPr lang="ru-RU" alt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alt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sp>
        <p:nvSpPr>
          <p:cNvPr id="3082" name="Равнобедренный треугольник 1"/>
          <p:cNvSpPr>
            <a:spLocks noChangeArrowheads="1"/>
          </p:cNvSpPr>
          <p:nvPr/>
        </p:nvSpPr>
        <p:spPr bwMode="auto">
          <a:xfrm rot="19603757" flipH="1">
            <a:off x="5648325" y="3302000"/>
            <a:ext cx="69850" cy="900113"/>
          </a:xfrm>
          <a:prstGeom prst="triangle">
            <a:avLst>
              <a:gd name="adj" fmla="val 50000"/>
            </a:avLst>
          </a:prstGeom>
          <a:solidFill>
            <a:srgbClr val="C4BC9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7" grpId="0" autoUpdateAnimBg="0"/>
      <p:bldP spid="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6084888" y="1412875"/>
            <a:ext cx="3059112" cy="5445125"/>
          </a:xfrm>
          <a:prstGeom prst="rect">
            <a:avLst/>
          </a:prstGeom>
          <a:solidFill>
            <a:schemeClr val="folHlink"/>
          </a:solidFill>
          <a:ln w="15875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1600" dirty="0"/>
              <a:t>    </a:t>
            </a:r>
          </a:p>
          <a:p>
            <a:pPr>
              <a:defRPr/>
            </a:pPr>
            <a:r>
              <a:rPr lang="ru-RU" sz="1600" dirty="0"/>
              <a:t> </a:t>
            </a:r>
            <a:endParaRPr lang="ru-RU" dirty="0"/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2987675" y="1916113"/>
            <a:ext cx="3097213" cy="4941887"/>
          </a:xfrm>
          <a:prstGeom prst="rect">
            <a:avLst/>
          </a:prstGeom>
          <a:solidFill>
            <a:srgbClr val="CCFF99"/>
          </a:solidFill>
          <a:ln w="25400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0" y="2276475"/>
            <a:ext cx="2987675" cy="4581525"/>
          </a:xfrm>
          <a:prstGeom prst="rect">
            <a:avLst/>
          </a:prstGeom>
          <a:solidFill>
            <a:srgbClr val="FFFF99"/>
          </a:solidFill>
          <a:ln w="1587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385175" cy="1431925"/>
          </a:xfrm>
        </p:spPr>
        <p:txBody>
          <a:bodyPr/>
          <a:lstStyle/>
          <a:p>
            <a:r>
              <a:rPr lang="ru-RU" altLang="ru-RU" sz="2500" b="1" i="1" dirty="0" smtClean="0">
                <a:solidFill>
                  <a:srgbClr val="C00000"/>
                </a:solidFill>
                <a:latin typeface="Arbat" pitchFamily="2" charset="0"/>
              </a:rPr>
              <a:t>2  этап – </a:t>
            </a:r>
            <a:r>
              <a:rPr lang="ru-RU" altLang="ru-RU" sz="2500" b="1" dirty="0" smtClean="0">
                <a:solidFill>
                  <a:srgbClr val="C00000"/>
                </a:solidFill>
              </a:rPr>
              <a:t>основной</a:t>
            </a:r>
            <a:r>
              <a:rPr lang="ru-RU" altLang="ru-RU" sz="2500" b="1" i="1" dirty="0" smtClean="0">
                <a:solidFill>
                  <a:srgbClr val="C00000"/>
                </a:solidFill>
              </a:rPr>
              <a:t>,  </a:t>
            </a:r>
            <a:r>
              <a:rPr lang="ru-RU" altLang="ru-RU" sz="2500" i="1" dirty="0" smtClean="0">
                <a:solidFill>
                  <a:srgbClr val="C00000"/>
                </a:solidFill>
              </a:rPr>
              <a:t>формирующий и развивающий</a:t>
            </a:r>
            <a:r>
              <a:rPr lang="ru-RU" altLang="ru-RU" sz="2500" dirty="0" smtClean="0">
                <a:solidFill>
                  <a:srgbClr val="C00000"/>
                </a:solidFill>
              </a:rPr>
              <a:t/>
            </a:r>
            <a:br>
              <a:rPr lang="ru-RU" altLang="ru-RU" sz="2500" dirty="0" smtClean="0">
                <a:solidFill>
                  <a:srgbClr val="C00000"/>
                </a:solidFill>
              </a:rPr>
            </a:br>
            <a:r>
              <a:rPr lang="ru-RU" altLang="ru-RU" sz="2500" dirty="0" smtClean="0">
                <a:solidFill>
                  <a:srgbClr val="C00000"/>
                </a:solidFill>
              </a:rPr>
              <a:t>(</a:t>
            </a:r>
            <a:r>
              <a:rPr lang="ru-RU" altLang="ru-RU" sz="2500" dirty="0" smtClean="0">
                <a:solidFill>
                  <a:srgbClr val="C00000"/>
                </a:solidFill>
              </a:rPr>
              <a:t>01.10.2014 </a:t>
            </a:r>
            <a:r>
              <a:rPr lang="ru-RU" altLang="ru-RU" sz="2500" dirty="0" smtClean="0">
                <a:solidFill>
                  <a:srgbClr val="C00000"/>
                </a:solidFill>
              </a:rPr>
              <a:t>– </a:t>
            </a:r>
            <a:r>
              <a:rPr lang="ru-RU" altLang="ru-RU" sz="2500" dirty="0" smtClean="0">
                <a:solidFill>
                  <a:srgbClr val="C00000"/>
                </a:solidFill>
              </a:rPr>
              <a:t>30.04.2015г</a:t>
            </a:r>
            <a:r>
              <a:rPr lang="ru-RU" altLang="ru-RU" sz="2500" dirty="0" smtClean="0">
                <a:solidFill>
                  <a:srgbClr val="C00000"/>
                </a:solidFill>
              </a:rPr>
              <a:t>.) </a:t>
            </a:r>
            <a:br>
              <a:rPr lang="ru-RU" altLang="ru-RU" sz="2500" dirty="0" smtClean="0">
                <a:solidFill>
                  <a:srgbClr val="C00000"/>
                </a:solidFill>
              </a:rPr>
            </a:br>
            <a:endParaRPr lang="ru-RU" altLang="ru-RU" sz="2500" i="1" dirty="0" smtClean="0">
              <a:solidFill>
                <a:srgbClr val="C00000"/>
              </a:solidFill>
              <a:latin typeface="Arbat" pitchFamily="2" charset="0"/>
            </a:endParaRPr>
          </a:p>
        </p:txBody>
      </p:sp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1042988" y="6165850"/>
            <a:ext cx="344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879475" y="56086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323850" y="836613"/>
            <a:ext cx="8351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1116013" y="765175"/>
            <a:ext cx="7724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4534" name="UTurnArrow"/>
          <p:cNvSpPr>
            <a:spLocks noEditPoints="1" noChangeArrowheads="1"/>
          </p:cNvSpPr>
          <p:nvPr/>
        </p:nvSpPr>
        <p:spPr bwMode="auto">
          <a:xfrm>
            <a:off x="179388" y="927100"/>
            <a:ext cx="2016125" cy="1320800"/>
          </a:xfrm>
          <a:custGeom>
            <a:avLst/>
            <a:gdLst>
              <a:gd name="G0" fmla="+- 0 0 0"/>
              <a:gd name="G1" fmla="+- 5574 0 0"/>
              <a:gd name="G2" fmla="*/ 5574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5574"/>
              <a:gd name="G10" fmla="+- 21600 0 9725"/>
              <a:gd name="G11" fmla="min G10 8691"/>
              <a:gd name="G12" fmla="+- 8826 0 0"/>
              <a:gd name="G13" fmla="+- 16529 0 5975"/>
              <a:gd name="G14" fmla="+- 16529 0 0"/>
              <a:gd name="G15" fmla="*/ 5574 5842 6110"/>
              <a:gd name="G16" fmla="+- 8826 1350 0"/>
              <a:gd name="G17" fmla="+- 8310 0 G15"/>
              <a:gd name="G18" fmla="*/ G17 G7 8310"/>
              <a:gd name="G19" fmla="+- 5574 G18 0"/>
              <a:gd name="G20" fmla="+- G4 0 G18"/>
              <a:gd name="T0" fmla="*/ 9225 w 21600"/>
              <a:gd name="T1" fmla="*/ 0 h 21600"/>
              <a:gd name="T2" fmla="*/ 2787 w 21600"/>
              <a:gd name="T3" fmla="*/ 21600 h 21600"/>
              <a:gd name="T4" fmla="*/ 9725 w 21600"/>
              <a:gd name="T5" fmla="*/ 8826 h 21600"/>
              <a:gd name="T6" fmla="*/ 15663 w 21600"/>
              <a:gd name="T7" fmla="*/ 16529 h 21600"/>
              <a:gd name="T8" fmla="*/ 21600 w 21600"/>
              <a:gd name="T9" fmla="*/ 882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6529"/>
                </a:moveTo>
                <a:lnTo>
                  <a:pt x="21600" y="8826"/>
                </a:lnTo>
                <a:lnTo>
                  <a:pt x="18450" y="8826"/>
                </a:lnTo>
                <a:lnTo>
                  <a:pt x="18450" y="8310"/>
                </a:lnTo>
                <a:cubicBezTo>
                  <a:pt x="18450" y="3721"/>
                  <a:pt x="14320" y="0"/>
                  <a:pt x="9225" y="0"/>
                </a:cubicBezTo>
                <a:cubicBezTo>
                  <a:pt x="4130" y="0"/>
                  <a:pt x="0" y="3799"/>
                  <a:pt x="0" y="8485"/>
                </a:cubicBezTo>
                <a:lnTo>
                  <a:pt x="0" y="21600"/>
                </a:lnTo>
                <a:lnTo>
                  <a:pt x="5574" y="21600"/>
                </a:lnTo>
                <a:lnTo>
                  <a:pt x="5574" y="8310"/>
                </a:lnTo>
                <a:cubicBezTo>
                  <a:pt x="5574" y="6664"/>
                  <a:pt x="7055" y="5330"/>
                  <a:pt x="8882" y="5330"/>
                </a:cubicBezTo>
                <a:lnTo>
                  <a:pt x="9568" y="5330"/>
                </a:lnTo>
                <a:cubicBezTo>
                  <a:pt x="11395" y="5330"/>
                  <a:pt x="12876" y="6664"/>
                  <a:pt x="12876" y="8310"/>
                </a:cubicBezTo>
                <a:lnTo>
                  <a:pt x="12876" y="8826"/>
                </a:lnTo>
                <a:lnTo>
                  <a:pt x="9725" y="8826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37" name="UTurnArrow"/>
          <p:cNvSpPr>
            <a:spLocks noEditPoints="1" noChangeArrowheads="1"/>
          </p:cNvSpPr>
          <p:nvPr/>
        </p:nvSpPr>
        <p:spPr bwMode="auto">
          <a:xfrm>
            <a:off x="3851275" y="1131888"/>
            <a:ext cx="1771650" cy="1233487"/>
          </a:xfrm>
          <a:custGeom>
            <a:avLst/>
            <a:gdLst>
              <a:gd name="G0" fmla="+- 0 0 0"/>
              <a:gd name="G1" fmla="+- 5574 0 0"/>
              <a:gd name="G2" fmla="*/ 5574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5574"/>
              <a:gd name="G10" fmla="+- 21600 0 9725"/>
              <a:gd name="G11" fmla="min G10 8691"/>
              <a:gd name="G12" fmla="+- 8826 0 0"/>
              <a:gd name="G13" fmla="+- 14865 0 5975"/>
              <a:gd name="G14" fmla="+- 14865 0 0"/>
              <a:gd name="G15" fmla="*/ 5574 5842 6110"/>
              <a:gd name="G16" fmla="+- 8826 1350 0"/>
              <a:gd name="G17" fmla="+- 8310 0 G15"/>
              <a:gd name="G18" fmla="*/ G17 G7 8310"/>
              <a:gd name="G19" fmla="+- 5574 G18 0"/>
              <a:gd name="G20" fmla="+- G4 0 G18"/>
              <a:gd name="T0" fmla="*/ 9225 w 21600"/>
              <a:gd name="T1" fmla="*/ 0 h 21600"/>
              <a:gd name="T2" fmla="*/ 2787 w 21600"/>
              <a:gd name="T3" fmla="*/ 21600 h 21600"/>
              <a:gd name="T4" fmla="*/ 9725 w 21600"/>
              <a:gd name="T5" fmla="*/ 8826 h 21600"/>
              <a:gd name="T6" fmla="*/ 15663 w 21600"/>
              <a:gd name="T7" fmla="*/ 14865 h 21600"/>
              <a:gd name="T8" fmla="*/ 21600 w 21600"/>
              <a:gd name="T9" fmla="*/ 882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4865"/>
                </a:moveTo>
                <a:lnTo>
                  <a:pt x="21600" y="8826"/>
                </a:lnTo>
                <a:lnTo>
                  <a:pt x="18450" y="8826"/>
                </a:lnTo>
                <a:lnTo>
                  <a:pt x="18450" y="8310"/>
                </a:lnTo>
                <a:cubicBezTo>
                  <a:pt x="18450" y="3721"/>
                  <a:pt x="14320" y="0"/>
                  <a:pt x="9225" y="0"/>
                </a:cubicBezTo>
                <a:cubicBezTo>
                  <a:pt x="4130" y="0"/>
                  <a:pt x="0" y="3799"/>
                  <a:pt x="0" y="8485"/>
                </a:cubicBezTo>
                <a:lnTo>
                  <a:pt x="0" y="21600"/>
                </a:lnTo>
                <a:lnTo>
                  <a:pt x="5574" y="21600"/>
                </a:lnTo>
                <a:lnTo>
                  <a:pt x="5574" y="8310"/>
                </a:lnTo>
                <a:cubicBezTo>
                  <a:pt x="5574" y="6664"/>
                  <a:pt x="7055" y="5330"/>
                  <a:pt x="8882" y="5330"/>
                </a:cubicBezTo>
                <a:lnTo>
                  <a:pt x="9568" y="5330"/>
                </a:lnTo>
                <a:cubicBezTo>
                  <a:pt x="11395" y="5330"/>
                  <a:pt x="12876" y="6664"/>
                  <a:pt x="12876" y="8310"/>
                </a:cubicBezTo>
                <a:lnTo>
                  <a:pt x="12876" y="8826"/>
                </a:lnTo>
                <a:lnTo>
                  <a:pt x="9725" y="8826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0" y="2365375"/>
            <a:ext cx="2987675" cy="42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  <a:latin typeface="Arbat" pitchFamily="2" charset="0"/>
              </a:rPr>
              <a:t>Проведение открытых 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  <a:latin typeface="Arbat" pitchFamily="2" charset="0"/>
              </a:rPr>
              <a:t>        мероприятий</a:t>
            </a:r>
            <a:endParaRPr lang="ru-RU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bat" pitchFamily="2" charset="0"/>
            </a:endParaRPr>
          </a:p>
          <a:p>
            <a:pPr>
              <a:defRPr/>
            </a:pPr>
            <a:endParaRPr lang="ru-RU" sz="1600" dirty="0" smtClean="0">
              <a:solidFill>
                <a:srgbClr val="FF0000"/>
              </a:solidFill>
              <a:latin typeface="Arbat" pitchFamily="2" charset="0"/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  <a:latin typeface="Arbat" pitchFamily="2" charset="0"/>
              </a:rPr>
              <a:t>Разработка   интегрированных занятий с применением ИКТ-технологий.</a:t>
            </a:r>
          </a:p>
          <a:p>
            <a:pPr>
              <a:defRPr/>
            </a:pPr>
            <a:endParaRPr lang="ru-RU" sz="1600" dirty="0" smtClean="0">
              <a:solidFill>
                <a:srgbClr val="FF0000"/>
              </a:solidFill>
              <a:latin typeface="Arbat" pitchFamily="2" charset="0"/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  <a:latin typeface="Arbat" pitchFamily="2" charset="0"/>
              </a:rPr>
              <a:t>Создание консультационного пункта «Маленькие хитрости мультимедийной презентации»</a:t>
            </a:r>
          </a:p>
          <a:p>
            <a:pPr>
              <a:defRPr/>
            </a:pPr>
            <a:endParaRPr lang="ru-RU" sz="1600" dirty="0" smtClean="0">
              <a:solidFill>
                <a:srgbClr val="FF0000"/>
              </a:solidFill>
              <a:latin typeface="Arbat" pitchFamily="2" charset="0"/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  <a:latin typeface="Arbat" pitchFamily="2" charset="0"/>
              </a:rPr>
              <a:t>Создание банка  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  <a:latin typeface="Arbat" pitchFamily="2" charset="0"/>
              </a:rPr>
              <a:t>интерактивных игр. </a:t>
            </a:r>
          </a:p>
          <a:p>
            <a:pPr>
              <a:defRPr/>
            </a:pPr>
            <a:endParaRPr lang="ru-RU" sz="1600" dirty="0" smtClean="0">
              <a:solidFill>
                <a:srgbClr val="FF0000"/>
              </a:solidFill>
              <a:latin typeface="Arbat" pitchFamily="2" charset="0"/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  <a:latin typeface="Arbat" pitchFamily="2" charset="0"/>
              </a:rPr>
              <a:t>Проведение семинара «ИКТ-технологии в МБДОУ»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2987675" y="2319338"/>
            <a:ext cx="2665413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000000"/>
                </a:solidFill>
                <a:latin typeface="Arbat" pitchFamily="2" charset="0"/>
              </a:rPr>
              <a:t>Апробация  механизмов использования компью-тера на занятиях с дошкольниками.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i="1">
              <a:solidFill>
                <a:srgbClr val="000000"/>
              </a:solidFill>
              <a:latin typeface="Arbat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000000"/>
                </a:solidFill>
                <a:latin typeface="Arbat" pitchFamily="2" charset="0"/>
              </a:rPr>
              <a:t>Применение своих знаний, опыта в незнакомой ситуации (викторины, игровая программа).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000000"/>
                </a:solidFill>
                <a:latin typeface="Arbat" pitchFamily="2" charset="0"/>
              </a:rPr>
              <a:t>   </a:t>
            </a:r>
            <a:endParaRPr lang="ru-RU" altLang="ru-RU" sz="1800" b="1" i="1">
              <a:solidFill>
                <a:srgbClr val="000000"/>
              </a:solidFill>
              <a:latin typeface="Arbat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000000"/>
                </a:solidFill>
                <a:latin typeface="Arbat" pitchFamily="2" charset="0"/>
              </a:rPr>
              <a:t>Соблюдение правил безопасной работы за компьютером в домашних условиях.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i="1">
              <a:solidFill>
                <a:srgbClr val="000000"/>
              </a:solidFill>
              <a:latin typeface="Arbat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i="1">
              <a:solidFill>
                <a:srgbClr val="000000"/>
              </a:solidFill>
              <a:latin typeface="Arbat" pitchFamily="2" charset="0"/>
            </a:endParaRPr>
          </a:p>
        </p:txBody>
      </p:sp>
      <p:sp>
        <p:nvSpPr>
          <p:cNvPr id="64545" name="Freeform 33"/>
          <p:cNvSpPr>
            <a:spLocks/>
          </p:cNvSpPr>
          <p:nvPr/>
        </p:nvSpPr>
        <p:spPr bwMode="auto">
          <a:xfrm>
            <a:off x="2778125" y="2068513"/>
            <a:ext cx="3017838" cy="4675187"/>
          </a:xfrm>
          <a:custGeom>
            <a:avLst/>
            <a:gdLst>
              <a:gd name="T0" fmla="*/ 338 w 589"/>
              <a:gd name="T1" fmla="*/ 0 h 2945"/>
              <a:gd name="T2" fmla="*/ 194 w 589"/>
              <a:gd name="T3" fmla="*/ 151 h 2945"/>
              <a:gd name="T4" fmla="*/ 187 w 589"/>
              <a:gd name="T5" fmla="*/ 331 h 2945"/>
              <a:gd name="T6" fmla="*/ 244 w 589"/>
              <a:gd name="T7" fmla="*/ 360 h 2945"/>
              <a:gd name="T8" fmla="*/ 266 w 589"/>
              <a:gd name="T9" fmla="*/ 367 h 2945"/>
              <a:gd name="T10" fmla="*/ 194 w 589"/>
              <a:gd name="T11" fmla="*/ 288 h 2945"/>
              <a:gd name="T12" fmla="*/ 223 w 589"/>
              <a:gd name="T13" fmla="*/ 511 h 2945"/>
              <a:gd name="T14" fmla="*/ 338 w 589"/>
              <a:gd name="T15" fmla="*/ 648 h 2945"/>
              <a:gd name="T16" fmla="*/ 424 w 589"/>
              <a:gd name="T17" fmla="*/ 771 h 2945"/>
              <a:gd name="T18" fmla="*/ 432 w 589"/>
              <a:gd name="T19" fmla="*/ 792 h 2945"/>
              <a:gd name="T20" fmla="*/ 446 w 589"/>
              <a:gd name="T21" fmla="*/ 807 h 2945"/>
              <a:gd name="T22" fmla="*/ 475 w 589"/>
              <a:gd name="T23" fmla="*/ 871 h 2945"/>
              <a:gd name="T24" fmla="*/ 432 w 589"/>
              <a:gd name="T25" fmla="*/ 1037 h 2945"/>
              <a:gd name="T26" fmla="*/ 352 w 589"/>
              <a:gd name="T27" fmla="*/ 1080 h 2945"/>
              <a:gd name="T28" fmla="*/ 374 w 589"/>
              <a:gd name="T29" fmla="*/ 1066 h 2945"/>
              <a:gd name="T30" fmla="*/ 352 w 589"/>
              <a:gd name="T31" fmla="*/ 1073 h 2945"/>
              <a:gd name="T32" fmla="*/ 331 w 589"/>
              <a:gd name="T33" fmla="*/ 1095 h 2945"/>
              <a:gd name="T34" fmla="*/ 295 w 589"/>
              <a:gd name="T35" fmla="*/ 1123 h 2945"/>
              <a:gd name="T36" fmla="*/ 252 w 589"/>
              <a:gd name="T37" fmla="*/ 1138 h 2945"/>
              <a:gd name="T38" fmla="*/ 237 w 589"/>
              <a:gd name="T39" fmla="*/ 1152 h 2945"/>
              <a:gd name="T40" fmla="*/ 273 w 589"/>
              <a:gd name="T41" fmla="*/ 1267 h 2945"/>
              <a:gd name="T42" fmla="*/ 352 w 589"/>
              <a:gd name="T43" fmla="*/ 1375 h 2945"/>
              <a:gd name="T44" fmla="*/ 194 w 589"/>
              <a:gd name="T45" fmla="*/ 1498 h 2945"/>
              <a:gd name="T46" fmla="*/ 64 w 589"/>
              <a:gd name="T47" fmla="*/ 1512 h 2945"/>
              <a:gd name="T48" fmla="*/ 0 w 589"/>
              <a:gd name="T49" fmla="*/ 1548 h 2945"/>
              <a:gd name="T50" fmla="*/ 79 w 589"/>
              <a:gd name="T51" fmla="*/ 1750 h 2945"/>
              <a:gd name="T52" fmla="*/ 108 w 589"/>
              <a:gd name="T53" fmla="*/ 1786 h 2945"/>
              <a:gd name="T54" fmla="*/ 129 w 589"/>
              <a:gd name="T55" fmla="*/ 1829 h 2945"/>
              <a:gd name="T56" fmla="*/ 187 w 589"/>
              <a:gd name="T57" fmla="*/ 1865 h 2945"/>
              <a:gd name="T58" fmla="*/ 252 w 589"/>
              <a:gd name="T59" fmla="*/ 1915 h 2945"/>
              <a:gd name="T60" fmla="*/ 331 w 589"/>
              <a:gd name="T61" fmla="*/ 1923 h 2945"/>
              <a:gd name="T62" fmla="*/ 504 w 589"/>
              <a:gd name="T63" fmla="*/ 1951 h 2945"/>
              <a:gd name="T64" fmla="*/ 568 w 589"/>
              <a:gd name="T65" fmla="*/ 1973 h 2945"/>
              <a:gd name="T66" fmla="*/ 532 w 589"/>
              <a:gd name="T67" fmla="*/ 2124 h 2945"/>
              <a:gd name="T68" fmla="*/ 496 w 589"/>
              <a:gd name="T69" fmla="*/ 2203 h 2945"/>
              <a:gd name="T70" fmla="*/ 396 w 589"/>
              <a:gd name="T71" fmla="*/ 2239 h 2945"/>
              <a:gd name="T72" fmla="*/ 360 w 589"/>
              <a:gd name="T73" fmla="*/ 2297 h 2945"/>
              <a:gd name="T74" fmla="*/ 338 w 589"/>
              <a:gd name="T75" fmla="*/ 2520 h 2945"/>
              <a:gd name="T76" fmla="*/ 223 w 589"/>
              <a:gd name="T77" fmla="*/ 2571 h 2945"/>
              <a:gd name="T78" fmla="*/ 180 w 589"/>
              <a:gd name="T79" fmla="*/ 2585 h 2945"/>
              <a:gd name="T80" fmla="*/ 122 w 589"/>
              <a:gd name="T81" fmla="*/ 2614 h 2945"/>
              <a:gd name="T82" fmla="*/ 100 w 589"/>
              <a:gd name="T83" fmla="*/ 2657 h 2945"/>
              <a:gd name="T84" fmla="*/ 324 w 589"/>
              <a:gd name="T85" fmla="*/ 2729 h 2945"/>
              <a:gd name="T86" fmla="*/ 403 w 589"/>
              <a:gd name="T87" fmla="*/ 2772 h 2945"/>
              <a:gd name="T88" fmla="*/ 331 w 589"/>
              <a:gd name="T89" fmla="*/ 2887 h 2945"/>
              <a:gd name="T90" fmla="*/ 273 w 589"/>
              <a:gd name="T91" fmla="*/ 2931 h 2945"/>
              <a:gd name="T92" fmla="*/ 216 w 589"/>
              <a:gd name="T93" fmla="*/ 2945 h 2945"/>
              <a:gd name="T94" fmla="*/ 252 w 589"/>
              <a:gd name="T95" fmla="*/ 2902 h 2945"/>
              <a:gd name="T96" fmla="*/ 316 w 589"/>
              <a:gd name="T97" fmla="*/ 2808 h 2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9" h="2945">
                <a:moveTo>
                  <a:pt x="338" y="0"/>
                </a:moveTo>
                <a:cubicBezTo>
                  <a:pt x="290" y="52"/>
                  <a:pt x="234" y="92"/>
                  <a:pt x="194" y="151"/>
                </a:cubicBezTo>
                <a:cubicBezTo>
                  <a:pt x="169" y="228"/>
                  <a:pt x="170" y="209"/>
                  <a:pt x="187" y="331"/>
                </a:cubicBezTo>
                <a:cubicBezTo>
                  <a:pt x="190" y="350"/>
                  <a:pt x="242" y="359"/>
                  <a:pt x="244" y="360"/>
                </a:cubicBezTo>
                <a:cubicBezTo>
                  <a:pt x="251" y="362"/>
                  <a:pt x="266" y="367"/>
                  <a:pt x="266" y="367"/>
                </a:cubicBezTo>
                <a:cubicBezTo>
                  <a:pt x="254" y="331"/>
                  <a:pt x="220" y="315"/>
                  <a:pt x="194" y="288"/>
                </a:cubicBezTo>
                <a:cubicBezTo>
                  <a:pt x="196" y="334"/>
                  <a:pt x="190" y="454"/>
                  <a:pt x="223" y="511"/>
                </a:cubicBezTo>
                <a:cubicBezTo>
                  <a:pt x="252" y="561"/>
                  <a:pt x="301" y="604"/>
                  <a:pt x="338" y="648"/>
                </a:cubicBezTo>
                <a:cubicBezTo>
                  <a:pt x="370" y="686"/>
                  <a:pt x="390" y="734"/>
                  <a:pt x="424" y="771"/>
                </a:cubicBezTo>
                <a:cubicBezTo>
                  <a:pt x="427" y="778"/>
                  <a:pt x="428" y="786"/>
                  <a:pt x="432" y="792"/>
                </a:cubicBezTo>
                <a:cubicBezTo>
                  <a:pt x="436" y="798"/>
                  <a:pt x="443" y="801"/>
                  <a:pt x="446" y="807"/>
                </a:cubicBezTo>
                <a:cubicBezTo>
                  <a:pt x="487" y="893"/>
                  <a:pt x="437" y="818"/>
                  <a:pt x="475" y="871"/>
                </a:cubicBezTo>
                <a:cubicBezTo>
                  <a:pt x="496" y="938"/>
                  <a:pt x="488" y="1000"/>
                  <a:pt x="432" y="1037"/>
                </a:cubicBezTo>
                <a:cubicBezTo>
                  <a:pt x="418" y="1075"/>
                  <a:pt x="387" y="1072"/>
                  <a:pt x="352" y="1080"/>
                </a:cubicBezTo>
                <a:cubicBezTo>
                  <a:pt x="359" y="1075"/>
                  <a:pt x="374" y="1075"/>
                  <a:pt x="374" y="1066"/>
                </a:cubicBezTo>
                <a:cubicBezTo>
                  <a:pt x="374" y="1058"/>
                  <a:pt x="358" y="1069"/>
                  <a:pt x="352" y="1073"/>
                </a:cubicBezTo>
                <a:cubicBezTo>
                  <a:pt x="344" y="1079"/>
                  <a:pt x="338" y="1088"/>
                  <a:pt x="331" y="1095"/>
                </a:cubicBezTo>
                <a:cubicBezTo>
                  <a:pt x="321" y="1105"/>
                  <a:pt x="308" y="1117"/>
                  <a:pt x="295" y="1123"/>
                </a:cubicBezTo>
                <a:cubicBezTo>
                  <a:pt x="281" y="1129"/>
                  <a:pt x="252" y="1138"/>
                  <a:pt x="252" y="1138"/>
                </a:cubicBezTo>
                <a:cubicBezTo>
                  <a:pt x="247" y="1143"/>
                  <a:pt x="238" y="1145"/>
                  <a:pt x="237" y="1152"/>
                </a:cubicBezTo>
                <a:cubicBezTo>
                  <a:pt x="232" y="1180"/>
                  <a:pt x="257" y="1242"/>
                  <a:pt x="273" y="1267"/>
                </a:cubicBezTo>
                <a:cubicBezTo>
                  <a:pt x="282" y="1364"/>
                  <a:pt x="268" y="1359"/>
                  <a:pt x="352" y="1375"/>
                </a:cubicBezTo>
                <a:cubicBezTo>
                  <a:pt x="330" y="1445"/>
                  <a:pt x="266" y="1488"/>
                  <a:pt x="194" y="1498"/>
                </a:cubicBezTo>
                <a:cubicBezTo>
                  <a:pt x="151" y="1504"/>
                  <a:pt x="64" y="1512"/>
                  <a:pt x="64" y="1512"/>
                </a:cubicBezTo>
                <a:cubicBezTo>
                  <a:pt x="41" y="1520"/>
                  <a:pt x="0" y="1548"/>
                  <a:pt x="0" y="1548"/>
                </a:cubicBezTo>
                <a:cubicBezTo>
                  <a:pt x="7" y="1626"/>
                  <a:pt x="23" y="1694"/>
                  <a:pt x="79" y="1750"/>
                </a:cubicBezTo>
                <a:cubicBezTo>
                  <a:pt x="96" y="1802"/>
                  <a:pt x="71" y="1740"/>
                  <a:pt x="108" y="1786"/>
                </a:cubicBezTo>
                <a:cubicBezTo>
                  <a:pt x="153" y="1841"/>
                  <a:pt x="70" y="1770"/>
                  <a:pt x="129" y="1829"/>
                </a:cubicBezTo>
                <a:cubicBezTo>
                  <a:pt x="144" y="1844"/>
                  <a:pt x="167" y="1859"/>
                  <a:pt x="187" y="1865"/>
                </a:cubicBezTo>
                <a:cubicBezTo>
                  <a:pt x="205" y="1877"/>
                  <a:pt x="232" y="1910"/>
                  <a:pt x="252" y="1915"/>
                </a:cubicBezTo>
                <a:cubicBezTo>
                  <a:pt x="278" y="1922"/>
                  <a:pt x="305" y="1920"/>
                  <a:pt x="331" y="1923"/>
                </a:cubicBezTo>
                <a:cubicBezTo>
                  <a:pt x="389" y="1931"/>
                  <a:pt x="446" y="1943"/>
                  <a:pt x="504" y="1951"/>
                </a:cubicBezTo>
                <a:cubicBezTo>
                  <a:pt x="525" y="1959"/>
                  <a:pt x="568" y="1973"/>
                  <a:pt x="568" y="1973"/>
                </a:cubicBezTo>
                <a:cubicBezTo>
                  <a:pt x="589" y="2030"/>
                  <a:pt x="549" y="2074"/>
                  <a:pt x="532" y="2124"/>
                </a:cubicBezTo>
                <a:cubicBezTo>
                  <a:pt x="522" y="2154"/>
                  <a:pt x="521" y="2183"/>
                  <a:pt x="496" y="2203"/>
                </a:cubicBezTo>
                <a:cubicBezTo>
                  <a:pt x="466" y="2227"/>
                  <a:pt x="431" y="2227"/>
                  <a:pt x="396" y="2239"/>
                </a:cubicBezTo>
                <a:cubicBezTo>
                  <a:pt x="378" y="2257"/>
                  <a:pt x="368" y="2272"/>
                  <a:pt x="360" y="2297"/>
                </a:cubicBezTo>
                <a:cubicBezTo>
                  <a:pt x="363" y="2347"/>
                  <a:pt x="399" y="2501"/>
                  <a:pt x="338" y="2520"/>
                </a:cubicBezTo>
                <a:cubicBezTo>
                  <a:pt x="298" y="2547"/>
                  <a:pt x="268" y="2557"/>
                  <a:pt x="223" y="2571"/>
                </a:cubicBezTo>
                <a:cubicBezTo>
                  <a:pt x="209" y="2575"/>
                  <a:pt x="180" y="2585"/>
                  <a:pt x="180" y="2585"/>
                </a:cubicBezTo>
                <a:cubicBezTo>
                  <a:pt x="162" y="2602"/>
                  <a:pt x="146" y="2606"/>
                  <a:pt x="122" y="2614"/>
                </a:cubicBezTo>
                <a:cubicBezTo>
                  <a:pt x="115" y="2624"/>
                  <a:pt x="100" y="2643"/>
                  <a:pt x="100" y="2657"/>
                </a:cubicBezTo>
                <a:cubicBezTo>
                  <a:pt x="100" y="2760"/>
                  <a:pt x="277" y="2727"/>
                  <a:pt x="324" y="2729"/>
                </a:cubicBezTo>
                <a:cubicBezTo>
                  <a:pt x="362" y="2741"/>
                  <a:pt x="375" y="2745"/>
                  <a:pt x="403" y="2772"/>
                </a:cubicBezTo>
                <a:cubicBezTo>
                  <a:pt x="421" y="2830"/>
                  <a:pt x="383" y="2870"/>
                  <a:pt x="331" y="2887"/>
                </a:cubicBezTo>
                <a:cubicBezTo>
                  <a:pt x="304" y="2914"/>
                  <a:pt x="322" y="2898"/>
                  <a:pt x="273" y="2931"/>
                </a:cubicBezTo>
                <a:cubicBezTo>
                  <a:pt x="257" y="2942"/>
                  <a:pt x="216" y="2945"/>
                  <a:pt x="216" y="2945"/>
                </a:cubicBezTo>
                <a:cubicBezTo>
                  <a:pt x="226" y="2929"/>
                  <a:pt x="243" y="2918"/>
                  <a:pt x="252" y="2902"/>
                </a:cubicBezTo>
                <a:cubicBezTo>
                  <a:pt x="270" y="2871"/>
                  <a:pt x="269" y="2808"/>
                  <a:pt x="316" y="2808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38" name="UTurnArrow"/>
          <p:cNvSpPr>
            <a:spLocks noEditPoints="1" noChangeArrowheads="1"/>
          </p:cNvSpPr>
          <p:nvPr/>
        </p:nvSpPr>
        <p:spPr bwMode="auto">
          <a:xfrm>
            <a:off x="7315200" y="458788"/>
            <a:ext cx="1771650" cy="1262062"/>
          </a:xfrm>
          <a:custGeom>
            <a:avLst/>
            <a:gdLst>
              <a:gd name="G0" fmla="+- 0 0 0"/>
              <a:gd name="G1" fmla="+- 5574 0 0"/>
              <a:gd name="G2" fmla="*/ 5574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5574"/>
              <a:gd name="G10" fmla="+- 21600 0 9725"/>
              <a:gd name="G11" fmla="min G10 8691"/>
              <a:gd name="G12" fmla="+- 8826 0 0"/>
              <a:gd name="G13" fmla="+- 14865 0 5975"/>
              <a:gd name="G14" fmla="+- 14865 0 0"/>
              <a:gd name="G15" fmla="*/ 5574 5842 6110"/>
              <a:gd name="G16" fmla="+- 8826 1350 0"/>
              <a:gd name="G17" fmla="+- 8310 0 G15"/>
              <a:gd name="G18" fmla="*/ G17 G7 8310"/>
              <a:gd name="G19" fmla="+- 5574 G18 0"/>
              <a:gd name="G20" fmla="+- G4 0 G18"/>
              <a:gd name="T0" fmla="*/ 9225 w 21600"/>
              <a:gd name="T1" fmla="*/ 0 h 21600"/>
              <a:gd name="T2" fmla="*/ 2787 w 21600"/>
              <a:gd name="T3" fmla="*/ 21600 h 21600"/>
              <a:gd name="T4" fmla="*/ 9725 w 21600"/>
              <a:gd name="T5" fmla="*/ 8826 h 21600"/>
              <a:gd name="T6" fmla="*/ 15663 w 21600"/>
              <a:gd name="T7" fmla="*/ 14865 h 21600"/>
              <a:gd name="T8" fmla="*/ 21600 w 21600"/>
              <a:gd name="T9" fmla="*/ 882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4865"/>
                </a:moveTo>
                <a:lnTo>
                  <a:pt x="21600" y="8826"/>
                </a:lnTo>
                <a:lnTo>
                  <a:pt x="18450" y="8826"/>
                </a:lnTo>
                <a:lnTo>
                  <a:pt x="18450" y="8310"/>
                </a:lnTo>
                <a:cubicBezTo>
                  <a:pt x="18450" y="3721"/>
                  <a:pt x="14320" y="0"/>
                  <a:pt x="9225" y="0"/>
                </a:cubicBezTo>
                <a:cubicBezTo>
                  <a:pt x="4130" y="0"/>
                  <a:pt x="0" y="3799"/>
                  <a:pt x="0" y="8485"/>
                </a:cubicBezTo>
                <a:lnTo>
                  <a:pt x="0" y="21600"/>
                </a:lnTo>
                <a:lnTo>
                  <a:pt x="5574" y="21600"/>
                </a:lnTo>
                <a:lnTo>
                  <a:pt x="5574" y="8310"/>
                </a:lnTo>
                <a:cubicBezTo>
                  <a:pt x="5574" y="6664"/>
                  <a:pt x="7055" y="5330"/>
                  <a:pt x="8882" y="5330"/>
                </a:cubicBezTo>
                <a:lnTo>
                  <a:pt x="9568" y="5330"/>
                </a:lnTo>
                <a:cubicBezTo>
                  <a:pt x="11395" y="5330"/>
                  <a:pt x="12876" y="6664"/>
                  <a:pt x="12876" y="8310"/>
                </a:cubicBezTo>
                <a:lnTo>
                  <a:pt x="12876" y="8826"/>
                </a:lnTo>
                <a:lnTo>
                  <a:pt x="9725" y="8826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53" name="Text Box 41"/>
          <p:cNvSpPr txBox="1">
            <a:spLocks noChangeArrowheads="1"/>
          </p:cNvSpPr>
          <p:nvPr/>
        </p:nvSpPr>
        <p:spPr bwMode="auto">
          <a:xfrm rot="-2106047">
            <a:off x="0" y="1057275"/>
            <a:ext cx="1255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педагоги</a:t>
            </a:r>
          </a:p>
        </p:txBody>
      </p:sp>
      <p:sp>
        <p:nvSpPr>
          <p:cNvPr id="64555" name="Text Box 43"/>
          <p:cNvSpPr txBox="1">
            <a:spLocks noChangeArrowheads="1"/>
          </p:cNvSpPr>
          <p:nvPr/>
        </p:nvSpPr>
        <p:spPr bwMode="auto">
          <a:xfrm rot="-2106047">
            <a:off x="3851275" y="1125538"/>
            <a:ext cx="814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дети</a:t>
            </a:r>
          </a:p>
        </p:txBody>
      </p:sp>
      <p:sp>
        <p:nvSpPr>
          <p:cNvPr id="64556" name="Text Box 44"/>
          <p:cNvSpPr txBox="1">
            <a:spLocks noChangeArrowheads="1"/>
          </p:cNvSpPr>
          <p:nvPr/>
        </p:nvSpPr>
        <p:spPr bwMode="auto">
          <a:xfrm rot="-2106047">
            <a:off x="7107238" y="558800"/>
            <a:ext cx="1408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родители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70613" y="1633538"/>
            <a:ext cx="3103562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Вовлечение в проектную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деятельность(участие 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 викторинах, игровой програм-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ме, на собраниях).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Использование компьютер-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ных технологий в домашних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 условиях.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Соблюдение правил поль-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зования компьютером 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домашних условиях.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Информирование родителей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о сайтах с развивающими,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 обучающими играми,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с рекомендациями, советами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 от специалистов  по воспи-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танию детей в семье.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5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5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5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5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5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4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4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4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4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9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4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4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9" grpId="0" animBg="1"/>
      <p:bldP spid="64547" grpId="0" animBg="1"/>
      <p:bldP spid="64546" grpId="0" animBg="1"/>
      <p:bldP spid="645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i="1" dirty="0" smtClean="0">
                <a:solidFill>
                  <a:srgbClr val="C00000"/>
                </a:solidFill>
                <a:latin typeface="Arbat" pitchFamily="2" charset="0"/>
              </a:rPr>
              <a:t>3 этап – итоговый,  </a:t>
            </a:r>
            <a:r>
              <a:rPr lang="ru-RU" altLang="ru-RU" sz="2400" i="1" dirty="0" smtClean="0">
                <a:solidFill>
                  <a:srgbClr val="C00000"/>
                </a:solidFill>
              </a:rPr>
              <a:t>контрольно-диагностический</a:t>
            </a:r>
            <a:r>
              <a:rPr lang="ru-RU" altLang="ru-RU" sz="2400" dirty="0" smtClean="0">
                <a:solidFill>
                  <a:srgbClr val="C00000"/>
                </a:solidFill>
              </a:rPr>
              <a:t/>
            </a:r>
            <a:br>
              <a:rPr lang="ru-RU" altLang="ru-RU" sz="2400" dirty="0" smtClean="0">
                <a:solidFill>
                  <a:srgbClr val="C00000"/>
                </a:solidFill>
              </a:rPr>
            </a:br>
            <a:r>
              <a:rPr lang="ru-RU" altLang="ru-RU" sz="2800" dirty="0" smtClean="0">
                <a:solidFill>
                  <a:srgbClr val="C00000"/>
                </a:solidFill>
              </a:rPr>
              <a:t>(</a:t>
            </a:r>
            <a:r>
              <a:rPr lang="ru-RU" altLang="ru-RU" sz="2800" dirty="0" smtClean="0">
                <a:solidFill>
                  <a:srgbClr val="C00000"/>
                </a:solidFill>
              </a:rPr>
              <a:t>01.05.2015 </a:t>
            </a:r>
            <a:r>
              <a:rPr lang="ru-RU" altLang="ru-RU" sz="2800" dirty="0" smtClean="0">
                <a:solidFill>
                  <a:srgbClr val="C00000"/>
                </a:solidFill>
              </a:rPr>
              <a:t>– </a:t>
            </a:r>
            <a:r>
              <a:rPr lang="ru-RU" altLang="ru-RU" sz="2800" dirty="0" smtClean="0">
                <a:solidFill>
                  <a:srgbClr val="C00000"/>
                </a:solidFill>
              </a:rPr>
              <a:t>31.05.2015г</a:t>
            </a:r>
            <a:r>
              <a:rPr lang="ru-RU" altLang="ru-RU" sz="2800" dirty="0" smtClean="0">
                <a:solidFill>
                  <a:srgbClr val="C00000"/>
                </a:solidFill>
              </a:rPr>
              <a:t>.)</a:t>
            </a:r>
            <a:r>
              <a:rPr lang="ru-RU" altLang="ru-RU" sz="2800" i="1" dirty="0" smtClean="0">
                <a:solidFill>
                  <a:srgbClr val="C00000"/>
                </a:solidFill>
                <a:latin typeface="Arbat" pitchFamily="2" charset="0"/>
              </a:rPr>
              <a:t/>
            </a:r>
            <a:br>
              <a:rPr lang="ru-RU" altLang="ru-RU" sz="2800" i="1" dirty="0" smtClean="0">
                <a:solidFill>
                  <a:srgbClr val="C00000"/>
                </a:solidFill>
                <a:latin typeface="Arbat" pitchFamily="2" charset="0"/>
              </a:rPr>
            </a:br>
            <a:endParaRPr lang="ru-RU" altLang="ru-RU" sz="2800" i="1" dirty="0" smtClean="0">
              <a:solidFill>
                <a:srgbClr val="C00000"/>
              </a:solidFill>
              <a:latin typeface="Arbat" pitchFamily="2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042988" y="6165850"/>
            <a:ext cx="344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79475" y="56086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95288" y="4221163"/>
            <a:ext cx="8748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95288" y="4240213"/>
            <a:ext cx="8748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63575" y="4168775"/>
            <a:ext cx="8301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279400" y="4005263"/>
            <a:ext cx="886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240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-108520" y="3632822"/>
            <a:ext cx="8351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879475" y="1844824"/>
            <a:ext cx="7724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6588" name="AutoShape 28"/>
          <p:cNvSpPr>
            <a:spLocks noChangeAspect="1" noChangeArrowheads="1"/>
          </p:cNvSpPr>
          <p:nvPr/>
        </p:nvSpPr>
        <p:spPr bwMode="auto">
          <a:xfrm rot="1439824">
            <a:off x="1331913" y="2133600"/>
            <a:ext cx="6408737" cy="3165475"/>
          </a:xfrm>
          <a:prstGeom prst="triangle">
            <a:avLst>
              <a:gd name="adj" fmla="val 50000"/>
            </a:avLst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Презентация  проекта, творческий отчет</a:t>
            </a:r>
          </a:p>
        </p:txBody>
      </p:sp>
      <p:sp>
        <p:nvSpPr>
          <p:cNvPr id="15373" name="Oval 30"/>
          <p:cNvSpPr>
            <a:spLocks noChangeArrowheads="1"/>
          </p:cNvSpPr>
          <p:nvPr/>
        </p:nvSpPr>
        <p:spPr bwMode="auto">
          <a:xfrm rot="911113">
            <a:off x="3738563" y="1157288"/>
            <a:ext cx="4443412" cy="1927225"/>
          </a:xfrm>
          <a:prstGeom prst="ellipse">
            <a:avLst/>
          </a:prstGeom>
          <a:solidFill>
            <a:srgbClr val="FFBE7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Итоговая диагностика: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воспитанников, родителей, педагогов</a:t>
            </a:r>
          </a:p>
        </p:txBody>
      </p:sp>
      <p:sp>
        <p:nvSpPr>
          <p:cNvPr id="66591" name="Oval 31"/>
          <p:cNvSpPr>
            <a:spLocks noChangeArrowheads="1"/>
          </p:cNvSpPr>
          <p:nvPr/>
        </p:nvSpPr>
        <p:spPr bwMode="auto">
          <a:xfrm rot="960605">
            <a:off x="5468938" y="5219700"/>
            <a:ext cx="3373437" cy="1511300"/>
          </a:xfrm>
          <a:prstGeom prst="ellipse">
            <a:avLst/>
          </a:prstGeom>
          <a:solidFill>
            <a:srgbClr val="D8EBB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Выбор перспективы дальнейшего развития</a:t>
            </a:r>
          </a:p>
        </p:txBody>
      </p:sp>
      <p:sp>
        <p:nvSpPr>
          <p:cNvPr id="3" name="Овал 2"/>
          <p:cNvSpPr/>
          <p:nvPr/>
        </p:nvSpPr>
        <p:spPr>
          <a:xfrm rot="1120223">
            <a:off x="179388" y="3548063"/>
            <a:ext cx="2879725" cy="134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Обобщение материалов проекта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88" grpId="0" animBg="1"/>
      <p:bldP spid="15373" grpId="0" animBg="1"/>
      <p:bldP spid="66591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11"/>
          <p:cNvSpPr>
            <a:spLocks noChangeArrowheads="1" noChangeShapeType="1" noTextEdit="1"/>
          </p:cNvSpPr>
          <p:nvPr/>
        </p:nvSpPr>
        <p:spPr bwMode="auto">
          <a:xfrm>
            <a:off x="2268538" y="404813"/>
            <a:ext cx="4679950" cy="358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solidFill>
                <a:srgbClr val="B02A00"/>
              </a:solidFill>
              <a:effectLst>
                <a:outerShdw dist="35921" dir="2700000" algn="ctr" rotWithShape="0">
                  <a:srgbClr val="B2B2B2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laptop"/>
          <p:cNvSpPr>
            <a:spLocks noEditPoints="1" noChangeArrowheads="1"/>
          </p:cNvSpPr>
          <p:nvPr/>
        </p:nvSpPr>
        <p:spPr bwMode="auto">
          <a:xfrm>
            <a:off x="252413" y="666750"/>
            <a:ext cx="8712200" cy="6084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019300" y="584200"/>
            <a:ext cx="51117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35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Проект  рассчитан: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259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259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259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259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259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259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259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259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259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25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654300" y="1125538"/>
            <a:ext cx="391001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ru-RU" altLang="ru-RU" sz="1800" b="1">
                <a:solidFill>
                  <a:srgbClr val="00259A"/>
                </a:solidFill>
                <a:latin typeface="Times New Roman" pitchFamily="18" charset="0"/>
                <a:cs typeface="Times New Roman" pitchFamily="18" charset="0"/>
              </a:rPr>
              <a:t>на один год обучения  (4 занятия в месяц), 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800" b="1">
                <a:solidFill>
                  <a:srgbClr val="00259A"/>
                </a:solidFill>
                <a:latin typeface="Times New Roman" pitchFamily="18" charset="0"/>
                <a:cs typeface="Times New Roman" pitchFamily="18" charset="0"/>
              </a:rPr>
              <a:t>каждое занятие по 30 минут; 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800" b="1">
                <a:solidFill>
                  <a:srgbClr val="00259A"/>
                </a:solidFill>
                <a:latin typeface="Times New Roman" pitchFamily="18" charset="0"/>
                <a:cs typeface="Times New Roman" pitchFamily="18" charset="0"/>
              </a:rPr>
              <a:t>проведение занятий после дневного сна.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654300" y="249237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59A"/>
                </a:solidFill>
                <a:latin typeface="Times New Roman" pitchFamily="18" charset="0"/>
                <a:cs typeface="Times New Roman" pitchFamily="18" charset="0"/>
              </a:rPr>
              <a:t>Дети занимаются подгруппами по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59A"/>
                </a:solidFill>
                <a:latin typeface="Times New Roman" pitchFamily="18" charset="0"/>
                <a:cs typeface="Times New Roman" pitchFamily="18" charset="0"/>
              </a:rPr>
              <a:t>7 человек.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58800" y="584200"/>
          <a:ext cx="8064501" cy="4578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59352"/>
                <a:gridCol w="1618772"/>
                <a:gridCol w="1618772"/>
                <a:gridCol w="2167605"/>
              </a:tblGrid>
              <a:tr h="2278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Раздел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программы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Количество часов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Общее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количество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часов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7322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Теоретич</a:t>
                      </a:r>
                      <a:r>
                        <a:rPr lang="ru-RU" sz="13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Практич.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1.Компьютерная азбука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1час. 30мин.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1час. 30мин.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 час.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732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2.Учимся работать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 компьютере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 час. 30 мин.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1час. 30 мин.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4час.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7322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3.Развиваемся с 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компьютером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1час. 30мин.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1час.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 час. 30 мин.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366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4.Рисуем  с  компьютером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час.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 час. 30 мин.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2.час. 30 мин.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732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5.Считаем и пишем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на компьютере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час. 30мин.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 час.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 час. 30 мин.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689319"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Всего часов: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8 час.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 час. 30 мин.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15 час.30мин. (31зан.)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97013" y="-46038"/>
            <a:ext cx="61880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500" i="1">
                <a:solidFill>
                  <a:srgbClr val="C00000"/>
                </a:solidFill>
              </a:rPr>
              <a:t>Учебно-тематический план</a:t>
            </a:r>
            <a:endParaRPr lang="ru-RU" altLang="ru-RU" sz="35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uild="allAtOnce"/>
      <p:bldP spid="2" grpId="0" build="allAtOnce"/>
      <p:bldP spid="6" grpId="0" build="allAtOnce"/>
      <p:bldP spid="6" grpId="1" build="allAtOnce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3"/>
          <p:cNvSpPr>
            <a:spLocks noChangeArrowheads="1"/>
          </p:cNvSpPr>
          <p:nvPr/>
        </p:nvSpPr>
        <p:spPr bwMode="auto">
          <a:xfrm>
            <a:off x="2751138" y="3273425"/>
            <a:ext cx="3384550" cy="1644650"/>
          </a:xfrm>
          <a:prstGeom prst="ellipse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5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занятий </a:t>
            </a:r>
          </a:p>
        </p:txBody>
      </p:sp>
      <p:sp>
        <p:nvSpPr>
          <p:cNvPr id="80900" name="AutoShape 4"/>
          <p:cNvSpPr>
            <a:spLocks noChangeArrowheads="1"/>
          </p:cNvSpPr>
          <p:nvPr/>
        </p:nvSpPr>
        <p:spPr bwMode="auto">
          <a:xfrm>
            <a:off x="-2844800" y="1246188"/>
            <a:ext cx="2676525" cy="2166937"/>
          </a:xfrm>
          <a:prstGeom prst="notchedRightArrow">
            <a:avLst>
              <a:gd name="adj1" fmla="val 50000"/>
              <a:gd name="adj2" fmla="val 24989"/>
            </a:avLst>
          </a:prstGeom>
          <a:gradFill rotWithShape="1">
            <a:gsLst>
              <a:gs pos="0">
                <a:srgbClr val="0099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latin typeface="Times New Roman" pitchFamily="18" charset="0"/>
                <a:cs typeface="Times New Roman" pitchFamily="18" charset="0"/>
              </a:rPr>
              <a:t>Дидактическая  игра</a:t>
            </a:r>
            <a:r>
              <a:rPr lang="ru-RU" altLang="ru-RU" sz="1600" i="1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познакомиться с новой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 темой (актуализация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знаний и умений).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-3168650" y="-82550"/>
            <a:ext cx="3168650" cy="3362325"/>
          </a:xfrm>
          <a:prstGeom prst="notched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99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latin typeface="Times New Roman" pitchFamily="18" charset="0"/>
                <a:cs typeface="Times New Roman" pitchFamily="18" charset="0"/>
              </a:rPr>
              <a:t>Затруднение 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latin typeface="Times New Roman" pitchFamily="18" charset="0"/>
                <a:cs typeface="Times New Roman" pitchFamily="18" charset="0"/>
              </a:rPr>
              <a:t>игровой ситуации.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Ребятами делается вывод,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что необходимо подумать,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 как всем вместе выйти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из затруднительной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 ситуации.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80902" name="AutoShape 6"/>
          <p:cNvSpPr>
            <a:spLocks noChangeArrowheads="1"/>
          </p:cNvSpPr>
          <p:nvPr/>
        </p:nvSpPr>
        <p:spPr bwMode="auto">
          <a:xfrm rot="1097873">
            <a:off x="-2941638" y="9525"/>
            <a:ext cx="2868613" cy="287655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99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latin typeface="Times New Roman" pitchFamily="18" charset="0"/>
                <a:cs typeface="Times New Roman" pitchFamily="18" charset="0"/>
              </a:rPr>
              <a:t>Открытие  нового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latin typeface="Times New Roman" pitchFamily="18" charset="0"/>
                <a:cs typeface="Times New Roman" pitchFamily="18" charset="0"/>
              </a:rPr>
              <a:t> знания  или  умения</a:t>
            </a:r>
            <a:r>
              <a:rPr lang="ru-RU" altLang="ru-RU" sz="160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Возвращение к ситуации,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 вызвавшей затруднение,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 решение ее, используя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 новый способ действия.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8153400" y="3657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80904" name="Group 8"/>
          <p:cNvGrpSpPr>
            <a:grpSpLocks/>
          </p:cNvGrpSpPr>
          <p:nvPr/>
        </p:nvGrpSpPr>
        <p:grpSpPr bwMode="auto">
          <a:xfrm>
            <a:off x="-2730500" y="2463800"/>
            <a:ext cx="2447925" cy="2308225"/>
            <a:chOff x="4559" y="1440"/>
            <a:chExt cx="1156" cy="1632"/>
          </a:xfrm>
        </p:grpSpPr>
        <p:sp>
          <p:nvSpPr>
            <p:cNvPr id="15370" name="AutoShape 9"/>
            <p:cNvSpPr>
              <a:spLocks noChangeArrowheads="1"/>
            </p:cNvSpPr>
            <p:nvPr/>
          </p:nvSpPr>
          <p:spPr bwMode="auto">
            <a:xfrm>
              <a:off x="4608" y="1440"/>
              <a:ext cx="960" cy="1632"/>
            </a:xfrm>
            <a:prstGeom prst="curvedLeftArrow">
              <a:avLst>
                <a:gd name="adj1" fmla="val 40210"/>
                <a:gd name="adj2" fmla="val 63128"/>
                <a:gd name="adj3" fmla="val 42083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66FF33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371" name="Text Box 10"/>
            <p:cNvSpPr txBox="1">
              <a:spLocks noChangeArrowheads="1"/>
            </p:cNvSpPr>
            <p:nvPr/>
          </p:nvSpPr>
          <p:spPr bwMode="auto">
            <a:xfrm rot="-833080">
              <a:off x="4803" y="2042"/>
              <a:ext cx="912" cy="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600" b="1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i="1">
                  <a:solidFill>
                    <a:srgbClr val="000000"/>
                  </a:solidFill>
                </a:rPr>
                <a:t>при наличии свободного времени.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600" b="1" i="1">
                <a:solidFill>
                  <a:srgbClr val="000000"/>
                </a:solidFill>
              </a:endParaRPr>
            </a:p>
          </p:txBody>
        </p:sp>
        <p:sp>
          <p:nvSpPr>
            <p:cNvPr id="15372" name="Text Box 11"/>
            <p:cNvSpPr txBox="1">
              <a:spLocks noChangeArrowheads="1"/>
            </p:cNvSpPr>
            <p:nvPr/>
          </p:nvSpPr>
          <p:spPr bwMode="auto">
            <a:xfrm rot="756267">
              <a:off x="4559" y="1491"/>
              <a:ext cx="965" cy="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Повторение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и развивающие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задания</a:t>
              </a:r>
              <a:r>
                <a:rPr lang="ru-RU" altLang="ru-RU" sz="1600" b="1" i="1">
                  <a:solidFill>
                    <a:srgbClr val="000000"/>
                  </a:solidFill>
                </a:rPr>
                <a:t>.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600" b="1" i="1">
                <a:solidFill>
                  <a:srgbClr val="000000"/>
                </a:solidFill>
              </a:endParaRPr>
            </a:p>
          </p:txBody>
        </p:sp>
        <p:sp>
          <p:nvSpPr>
            <p:cNvPr id="15373" name="Text Box 12"/>
            <p:cNvSpPr txBox="1">
              <a:spLocks noChangeArrowheads="1"/>
            </p:cNvSpPr>
            <p:nvPr/>
          </p:nvSpPr>
          <p:spPr bwMode="auto">
            <a:xfrm>
              <a:off x="5276" y="1872"/>
              <a:ext cx="114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i="1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80910" name="AutoShape 14"/>
          <p:cNvSpPr>
            <a:spLocks noChangeArrowheads="1"/>
          </p:cNvSpPr>
          <p:nvPr/>
        </p:nvSpPr>
        <p:spPr bwMode="auto">
          <a:xfrm flipH="1">
            <a:off x="9144000" y="4781550"/>
            <a:ext cx="3384550" cy="2276475"/>
          </a:xfrm>
          <a:prstGeom prst="notchedRightArrow">
            <a:avLst>
              <a:gd name="adj1" fmla="val 50000"/>
              <a:gd name="adj2" fmla="val 29997"/>
            </a:avLst>
          </a:prstGeom>
          <a:gradFill rotWithShape="1">
            <a:gsLst>
              <a:gs pos="0">
                <a:srgbClr val="0099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latin typeface="Times New Roman" pitchFamily="18" charset="0"/>
                <a:cs typeface="Times New Roman" pitchFamily="18" charset="0"/>
              </a:rPr>
              <a:t>Итог  занятия</a:t>
            </a:r>
            <a:r>
              <a:rPr lang="ru-RU" altLang="ru-RU" sz="1600"/>
              <a:t>.</a:t>
            </a:r>
            <a:r>
              <a:rPr lang="ru-RU" altLang="ru-RU" sz="160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</a:rPr>
              <a:t>Систематизация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</a:rPr>
              <a:t>знаний</a:t>
            </a:r>
            <a:r>
              <a:rPr lang="ru-RU" altLang="ru-RU" sz="1600"/>
              <a:t> . </a:t>
            </a:r>
            <a:r>
              <a:rPr lang="ru-RU" altLang="ru-RU" sz="1600">
                <a:solidFill>
                  <a:srgbClr val="000000"/>
                </a:solidFill>
              </a:rPr>
              <a:t>Рефлексия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</a:rPr>
              <a:t>детской  деятельности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15369" name="WordArt 16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8532812" cy="21605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endParaRPr lang="ru-RU" sz="6000" kern="10">
              <a:ln w="9525">
                <a:solidFill>
                  <a:srgbClr val="9900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FFFF00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2 0.00301 L 0.33195 0.003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45 0.0044 L 0.63958 -0.00601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4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5607E-7 L 0.99844 0.0016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1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3 -0.11145 L 0.53073 -0.11145 C 0.75313 -0.11145 1.02674 -0.05156 1.02674 -0.00255 L 1.02674 0.10659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10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5 -0.00625 L -0.77951 0.0041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5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1" grpId="0" animBg="1"/>
      <p:bldP spid="80902" grpId="0" animBg="1"/>
      <p:bldP spid="809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1"/>
          <p:cNvSpPr>
            <a:spLocks noGrp="1" noRot="1" noChangeArrowheads="1"/>
          </p:cNvSpPr>
          <p:nvPr>
            <p:ph type="title"/>
          </p:nvPr>
        </p:nvSpPr>
        <p:spPr>
          <a:xfrm>
            <a:off x="0" y="188913"/>
            <a:ext cx="8385175" cy="14319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042988" y="6165850"/>
            <a:ext cx="344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879475" y="56086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95288" y="4221163"/>
            <a:ext cx="8748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395288" y="4240213"/>
            <a:ext cx="8748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663575" y="4168775"/>
            <a:ext cx="8301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79400" y="4005263"/>
            <a:ext cx="886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2400"/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323850" y="836613"/>
            <a:ext cx="8351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1116013" y="765175"/>
            <a:ext cx="7724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0254" name="Oval 78"/>
          <p:cNvSpPr>
            <a:spLocks noChangeArrowheads="1"/>
          </p:cNvSpPr>
          <p:nvPr/>
        </p:nvSpPr>
        <p:spPr bwMode="auto">
          <a:xfrm>
            <a:off x="755650" y="1412875"/>
            <a:ext cx="2592388" cy="107950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 smtClean="0">
                <a:solidFill>
                  <a:srgbClr val="C00000"/>
                </a:solidFill>
              </a:rPr>
              <a:t>Информационно-</a:t>
            </a: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rgbClr val="C00000"/>
                </a:solidFill>
              </a:rPr>
              <a:t>коммуникативные </a:t>
            </a:r>
          </a:p>
        </p:txBody>
      </p:sp>
      <p:sp>
        <p:nvSpPr>
          <p:cNvPr id="50268" name="Oval 92"/>
          <p:cNvSpPr>
            <a:spLocks noChangeArrowheads="1"/>
          </p:cNvSpPr>
          <p:nvPr/>
        </p:nvSpPr>
        <p:spPr bwMode="auto">
          <a:xfrm>
            <a:off x="6011863" y="1628775"/>
            <a:ext cx="2592387" cy="1079500"/>
          </a:xfrm>
          <a:prstGeom prst="ellipse">
            <a:avLst/>
          </a:prstGeom>
          <a:solidFill>
            <a:srgbClr val="00CCFF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Здоровье-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сберегающие</a:t>
            </a:r>
          </a:p>
        </p:txBody>
      </p:sp>
      <p:sp>
        <p:nvSpPr>
          <p:cNvPr id="16397" name="WordArt 94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8532812" cy="21605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ru-RU" sz="6000" kern="1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00CC"/>
                    </a:gs>
                    <a:gs pos="100000">
                      <a:srgbClr val="00FFFF"/>
                    </a:gs>
                  </a:gsLst>
                  <a:lin ang="5400000" scaled="1"/>
                </a:gradFill>
                <a:latin typeface="Arial"/>
                <a:cs typeface="Arial"/>
              </a:rPr>
              <a:t>Используемые технологии </a:t>
            </a:r>
          </a:p>
        </p:txBody>
      </p:sp>
      <p:sp>
        <p:nvSpPr>
          <p:cNvPr id="50273" name="Oval 97"/>
          <p:cNvSpPr>
            <a:spLocks noChangeArrowheads="1"/>
          </p:cNvSpPr>
          <p:nvPr/>
        </p:nvSpPr>
        <p:spPr bwMode="auto">
          <a:xfrm>
            <a:off x="179388" y="3068638"/>
            <a:ext cx="1511300" cy="141763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Мульти-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медийные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презента-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ции</a:t>
            </a:r>
            <a:endParaRPr lang="ru-RU" altLang="ru-RU" sz="2000">
              <a:latin typeface="Uk_Arbat" pitchFamily="2" charset="0"/>
            </a:endParaRPr>
          </a:p>
        </p:txBody>
      </p:sp>
      <p:sp>
        <p:nvSpPr>
          <p:cNvPr id="50275" name="Oval 99"/>
          <p:cNvSpPr>
            <a:spLocks noChangeArrowheads="1"/>
          </p:cNvSpPr>
          <p:nvPr/>
        </p:nvSpPr>
        <p:spPr bwMode="auto">
          <a:xfrm>
            <a:off x="827088" y="4797425"/>
            <a:ext cx="1512887" cy="14176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Видео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­фильмы</a:t>
            </a:r>
            <a:endParaRPr lang="ru-RU" altLang="ru-RU" sz="2000">
              <a:latin typeface="Uk_Arbat" pitchFamily="2" charset="0"/>
            </a:endParaRPr>
          </a:p>
        </p:txBody>
      </p:sp>
      <p:sp>
        <p:nvSpPr>
          <p:cNvPr id="50276" name="Oval 100"/>
          <p:cNvSpPr>
            <a:spLocks noChangeArrowheads="1"/>
          </p:cNvSpPr>
          <p:nvPr/>
        </p:nvSpPr>
        <p:spPr bwMode="auto">
          <a:xfrm>
            <a:off x="2627313" y="2565400"/>
            <a:ext cx="1512887" cy="14176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флэш-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анимации</a:t>
            </a:r>
            <a:endParaRPr lang="ru-RU" altLang="ru-RU" sz="2000">
              <a:latin typeface="Uk_Arbat" pitchFamily="2" charset="0"/>
            </a:endParaRPr>
          </a:p>
        </p:txBody>
      </p:sp>
      <p:sp>
        <p:nvSpPr>
          <p:cNvPr id="50277" name="Oval 101"/>
          <p:cNvSpPr>
            <a:spLocks noChangeArrowheads="1"/>
          </p:cNvSpPr>
          <p:nvPr/>
        </p:nvSpPr>
        <p:spPr bwMode="auto">
          <a:xfrm>
            <a:off x="2665413" y="4854575"/>
            <a:ext cx="1512887" cy="14176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Интер-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активные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 игры</a:t>
            </a:r>
            <a:endParaRPr lang="ru-RU" altLang="ru-RU" sz="2000">
              <a:latin typeface="Uk_Arbat" pitchFamily="2" charset="0"/>
            </a:endParaRPr>
          </a:p>
        </p:txBody>
      </p:sp>
      <p:cxnSp>
        <p:nvCxnSpPr>
          <p:cNvPr id="50278" name="AutoShape 102"/>
          <p:cNvCxnSpPr>
            <a:cxnSpLocks noChangeShapeType="1"/>
          </p:cNvCxnSpPr>
          <p:nvPr/>
        </p:nvCxnSpPr>
        <p:spPr bwMode="auto">
          <a:xfrm flipH="1">
            <a:off x="1116013" y="2492375"/>
            <a:ext cx="200025" cy="592138"/>
          </a:xfrm>
          <a:prstGeom prst="straightConnector1">
            <a:avLst/>
          </a:prstGeom>
          <a:noFill/>
          <a:ln w="31750">
            <a:solidFill>
              <a:srgbClr val="99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279" name="AutoShape 103"/>
          <p:cNvCxnSpPr>
            <a:cxnSpLocks noChangeShapeType="1"/>
          </p:cNvCxnSpPr>
          <p:nvPr/>
        </p:nvCxnSpPr>
        <p:spPr bwMode="auto">
          <a:xfrm flipH="1" flipV="1">
            <a:off x="2916238" y="2420938"/>
            <a:ext cx="254000" cy="144462"/>
          </a:xfrm>
          <a:prstGeom prst="straightConnector1">
            <a:avLst/>
          </a:prstGeom>
          <a:noFill/>
          <a:ln w="3175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280" name="AutoShape 104"/>
          <p:cNvCxnSpPr>
            <a:cxnSpLocks noChangeShapeType="1"/>
          </p:cNvCxnSpPr>
          <p:nvPr/>
        </p:nvCxnSpPr>
        <p:spPr bwMode="auto">
          <a:xfrm flipH="1">
            <a:off x="1619250" y="2565400"/>
            <a:ext cx="288925" cy="2232025"/>
          </a:xfrm>
          <a:prstGeom prst="straightConnector1">
            <a:avLst/>
          </a:prstGeom>
          <a:noFill/>
          <a:ln w="3175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281" name="AutoShape 105"/>
          <p:cNvCxnSpPr>
            <a:cxnSpLocks noChangeShapeType="1"/>
          </p:cNvCxnSpPr>
          <p:nvPr/>
        </p:nvCxnSpPr>
        <p:spPr bwMode="auto">
          <a:xfrm>
            <a:off x="2051050" y="2565400"/>
            <a:ext cx="1230313" cy="2297113"/>
          </a:xfrm>
          <a:prstGeom prst="straightConnector1">
            <a:avLst/>
          </a:prstGeom>
          <a:noFill/>
          <a:ln w="3175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282" name="Oval 106"/>
          <p:cNvSpPr>
            <a:spLocks noChangeArrowheads="1"/>
          </p:cNvSpPr>
          <p:nvPr/>
        </p:nvSpPr>
        <p:spPr bwMode="auto">
          <a:xfrm>
            <a:off x="6378575" y="4719638"/>
            <a:ext cx="1871663" cy="1778000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Пальчиковая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гимнастика</a:t>
            </a:r>
            <a:r>
              <a:rPr lang="ru-RU" altLang="ru-RU" sz="20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Uk_Arbat" pitchFamily="2" charset="0"/>
              </a:rPr>
              <a:t> </a:t>
            </a:r>
          </a:p>
        </p:txBody>
      </p:sp>
      <p:sp>
        <p:nvSpPr>
          <p:cNvPr id="50283" name="Oval 107"/>
          <p:cNvSpPr>
            <a:spLocks noChangeArrowheads="1"/>
          </p:cNvSpPr>
          <p:nvPr/>
        </p:nvSpPr>
        <p:spPr bwMode="auto">
          <a:xfrm>
            <a:off x="7164388" y="2997200"/>
            <a:ext cx="1801812" cy="1778000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Uk_Arbat" pitchFamily="2" charset="0"/>
            </a:endParaRPr>
          </a:p>
        </p:txBody>
      </p:sp>
      <p:sp>
        <p:nvSpPr>
          <p:cNvPr id="50286" name="Line 110"/>
          <p:cNvSpPr>
            <a:spLocks noChangeShapeType="1"/>
          </p:cNvSpPr>
          <p:nvPr/>
        </p:nvSpPr>
        <p:spPr bwMode="auto">
          <a:xfrm flipH="1">
            <a:off x="6948488" y="2708275"/>
            <a:ext cx="0" cy="2011363"/>
          </a:xfrm>
          <a:prstGeom prst="line">
            <a:avLst/>
          </a:prstGeom>
          <a:noFill/>
          <a:ln w="317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7" name="Line 111"/>
          <p:cNvSpPr>
            <a:spLocks noChangeShapeType="1"/>
          </p:cNvSpPr>
          <p:nvPr/>
        </p:nvSpPr>
        <p:spPr bwMode="auto">
          <a:xfrm flipH="1" flipV="1">
            <a:off x="7956550" y="2636838"/>
            <a:ext cx="71438" cy="360362"/>
          </a:xfrm>
          <a:prstGeom prst="line">
            <a:avLst/>
          </a:prstGeom>
          <a:noFill/>
          <a:ln w="317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8" name="Oval 112"/>
          <p:cNvSpPr>
            <a:spLocks noChangeArrowheads="1"/>
          </p:cNvSpPr>
          <p:nvPr/>
        </p:nvSpPr>
        <p:spPr bwMode="auto">
          <a:xfrm>
            <a:off x="4978400" y="3713163"/>
            <a:ext cx="1717675" cy="1503362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3399FF"/>
              </a:gs>
            </a:gsLst>
            <a:lin ang="5400000" scaled="1"/>
          </a:gradFill>
          <a:ln w="9525" algn="ctr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Динамические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паузы</a:t>
            </a: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7313613" y="3344863"/>
            <a:ext cx="1752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Arbat" pitchFamily="2" charset="0"/>
              </a:rPr>
              <a:t>Методика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Arbat" pitchFamily="2" charset="0"/>
              </a:rPr>
              <a:t>В.Ф.Базарного</a:t>
            </a:r>
          </a:p>
        </p:txBody>
      </p:sp>
      <p:sp>
        <p:nvSpPr>
          <p:cNvPr id="35" name="Line 110"/>
          <p:cNvSpPr>
            <a:spLocks noChangeShapeType="1"/>
          </p:cNvSpPr>
          <p:nvPr/>
        </p:nvSpPr>
        <p:spPr bwMode="auto">
          <a:xfrm flipH="1">
            <a:off x="5219700" y="2109788"/>
            <a:ext cx="779463" cy="527050"/>
          </a:xfrm>
          <a:prstGeom prst="line">
            <a:avLst/>
          </a:prstGeom>
          <a:noFill/>
          <a:ln w="317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Line 110"/>
          <p:cNvSpPr>
            <a:spLocks noChangeShapeType="1"/>
          </p:cNvSpPr>
          <p:nvPr/>
        </p:nvSpPr>
        <p:spPr bwMode="auto">
          <a:xfrm flipH="1">
            <a:off x="6350000" y="2689225"/>
            <a:ext cx="360363" cy="852488"/>
          </a:xfrm>
          <a:prstGeom prst="line">
            <a:avLst/>
          </a:prstGeom>
          <a:noFill/>
          <a:ln w="317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Oval 112"/>
          <p:cNvSpPr>
            <a:spLocks noChangeArrowheads="1"/>
          </p:cNvSpPr>
          <p:nvPr/>
        </p:nvSpPr>
        <p:spPr bwMode="auto">
          <a:xfrm>
            <a:off x="4140200" y="2352675"/>
            <a:ext cx="1717675" cy="1503363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3399FF"/>
              </a:gs>
            </a:gsLst>
            <a:lin ang="5400000" scaled="1"/>
          </a:gradFill>
          <a:ln w="9525" algn="ctr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Игровой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массаж рук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(А. Уманская)</a:t>
            </a:r>
            <a:r>
              <a:rPr lang="ru-RU" altLang="ru-RU" sz="18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27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27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2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2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2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27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27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2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0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0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0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0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0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0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0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0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027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027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02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0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0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0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0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0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0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2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02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02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0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0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0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0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0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0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028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028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02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0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0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0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0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0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0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0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0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0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0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0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0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50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50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0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0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50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54" grpId="0" animBg="1"/>
      <p:bldP spid="50268" grpId="0" animBg="1"/>
      <p:bldP spid="50273" grpId="0" build="allAtOnce" animBg="1"/>
      <p:bldP spid="50275" grpId="0" build="allAtOnce" animBg="1"/>
      <p:bldP spid="50276" grpId="0" build="allAtOnce" animBg="1"/>
      <p:bldP spid="50277" grpId="0" build="allAtOnce" animBg="1"/>
      <p:bldP spid="50282" grpId="0" build="allAtOnce" animBg="1"/>
      <p:bldP spid="50283" grpId="0" build="allAtOnce" animBg="1"/>
      <p:bldP spid="50288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525" y="106363"/>
            <a:ext cx="8713788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строится на основе                                                           с применением компьютер-</a:t>
            </a:r>
          </a:p>
          <a:p>
            <a:pPr algn="just">
              <a:defRPr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технологий:</a:t>
            </a:r>
          </a:p>
          <a:p>
            <a:pPr algn="just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411538" y="106363"/>
            <a:ext cx="309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дидактических принципов  </a:t>
            </a:r>
            <a:r>
              <a:rPr lang="ru-RU" altLang="ru-RU" sz="1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3324225" y="614363"/>
            <a:ext cx="5646738" cy="144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 как с организацией  учебного материала, так и с системой действий обучаемого по его усвоению: восприятием информации с экрана, разъяснениями воспитателя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работой.</a:t>
            </a:r>
            <a:endParaRPr lang="ru-RU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451225" y="614363"/>
            <a:ext cx="547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 u="sng">
                <a:solidFill>
                  <a:srgbClr val="00259A"/>
                </a:solidFill>
                <a:latin typeface="Times New Roman" pitchFamily="18" charset="0"/>
                <a:cs typeface="Times New Roman" pitchFamily="18" charset="0"/>
              </a:rPr>
              <a:t>принцип  систематичности  и  последовательности </a:t>
            </a:r>
            <a:endParaRPr lang="ru-RU" altLang="ru-RU" sz="1800"/>
          </a:p>
        </p:txBody>
      </p:sp>
      <p:sp>
        <p:nvSpPr>
          <p:cNvPr id="13" name="Прямоугольник 12"/>
          <p:cNvSpPr/>
          <p:nvPr/>
        </p:nvSpPr>
        <p:spPr>
          <a:xfrm>
            <a:off x="358775" y="1951038"/>
            <a:ext cx="6103938" cy="1203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just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выполнение заданий  с постепенно нарастающей степенью сложности.  Каждый ребенок продвигается вперед своим темпом.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90550" y="1951038"/>
            <a:ext cx="500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 u="sng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принцип  поэтапного  преодоления  трудностей </a:t>
            </a:r>
            <a:endParaRPr lang="ru-RU" altLang="ru-RU" sz="1800"/>
          </a:p>
        </p:txBody>
      </p:sp>
      <p:sp>
        <p:nvSpPr>
          <p:cNvPr id="15" name="Прямоугольник 14"/>
          <p:cNvSpPr/>
          <p:nvPr/>
        </p:nvSpPr>
        <p:spPr>
          <a:xfrm>
            <a:off x="4884738" y="2941638"/>
            <a:ext cx="404018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just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закрепляет  усвоение  знаний, умений и навыков работы за компьютером.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329363" y="2941638"/>
            <a:ext cx="2228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 u="sng">
                <a:solidFill>
                  <a:srgbClr val="00259A"/>
                </a:solidFill>
                <a:latin typeface="Times New Roman" pitchFamily="18" charset="0"/>
                <a:cs typeface="Times New Roman" pitchFamily="18" charset="0"/>
              </a:rPr>
              <a:t>принцип  прочности</a:t>
            </a:r>
            <a:r>
              <a:rPr lang="ru-RU" altLang="ru-RU" sz="1800" i="1">
                <a:solidFill>
                  <a:srgbClr val="0025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800"/>
          </a:p>
        </p:txBody>
      </p:sp>
      <p:sp>
        <p:nvSpPr>
          <p:cNvPr id="18" name="Прямоугольник 17"/>
          <p:cNvSpPr/>
          <p:nvPr/>
        </p:nvSpPr>
        <p:spPr>
          <a:xfrm>
            <a:off x="55563" y="3527425"/>
            <a:ext cx="48291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just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 и обеспечивает  преемственные</a:t>
            </a:r>
          </a:p>
          <a:p>
            <a:pPr algn="just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связи между всеми ступенями обучения.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2888" y="5480050"/>
            <a:ext cx="5905500" cy="1082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just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 способность  транслиро­вать  информацию  в любой форме (текст, графика, анима­ции, звук), реализовывать  интерактивный  диалог  ребенка  с  компьюте­ром.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349375" y="3486150"/>
            <a:ext cx="2995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преемственности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30213" y="4441825"/>
            <a:ext cx="84661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just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 процесс  обучения  сориентировать  на  приобретение детьми собственного</a:t>
            </a:r>
          </a:p>
          <a:p>
            <a:pPr algn="just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опыта творческой  деятельности  и в овладении компьютерной азбуки. 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074988" y="4432300"/>
            <a:ext cx="5821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 u="sng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принцип   активизации   познавательной  деятельности </a:t>
            </a:r>
            <a:endParaRPr lang="ru-RU" altLang="ru-RU" sz="180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349375" y="5410200"/>
            <a:ext cx="2862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мультимедийности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420"/>
                            </p:stCondLst>
                            <p:childTnLst>
                              <p:par>
                                <p:cTn id="1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770"/>
                            </p:stCondLst>
                            <p:childTnLst>
                              <p:par>
                                <p:cTn id="2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20"/>
                            </p:stCondLst>
                            <p:childTnLst>
                              <p:par>
                                <p:cTn id="38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570"/>
                            </p:stCondLst>
                            <p:childTnLst>
                              <p:par>
                                <p:cTn id="5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1220"/>
                            </p:stCondLst>
                            <p:childTnLst>
                              <p:par>
                                <p:cTn id="64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6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195513" y="87313"/>
            <a:ext cx="2982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59A"/>
                </a:solidFill>
              </a:rPr>
              <a:t>Сравнительный анализ 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-50800" y="522288"/>
          <a:ext cx="8056563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-55563" y="2959100"/>
          <a:ext cx="7708901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8438" y="390525"/>
            <a:ext cx="2905795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62C4"/>
                </a:solidFill>
              </a:rPr>
              <a:t>В начале </a:t>
            </a:r>
            <a:r>
              <a:rPr lang="ru-RU" altLang="ru-RU" sz="1800" dirty="0" smtClean="0">
                <a:solidFill>
                  <a:srgbClr val="0062C4"/>
                </a:solidFill>
              </a:rPr>
              <a:t>2014-15 </a:t>
            </a:r>
            <a:r>
              <a:rPr lang="ru-RU" altLang="ru-RU" sz="1800" dirty="0" err="1">
                <a:solidFill>
                  <a:srgbClr val="0062C4"/>
                </a:solidFill>
              </a:rPr>
              <a:t>уч.года</a:t>
            </a:r>
            <a:endParaRPr lang="ru-RU" altLang="ru-RU" sz="1800" dirty="0">
              <a:solidFill>
                <a:srgbClr val="0062C4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1245" y="6021288"/>
            <a:ext cx="2760179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70C0"/>
                </a:solidFill>
              </a:rPr>
              <a:t>В конце </a:t>
            </a:r>
            <a:r>
              <a:rPr lang="ru-RU" altLang="ru-RU" sz="1800" dirty="0" smtClean="0">
                <a:solidFill>
                  <a:srgbClr val="0070C0"/>
                </a:solidFill>
              </a:rPr>
              <a:t>2014-15 </a:t>
            </a:r>
            <a:r>
              <a:rPr lang="ru-RU" altLang="ru-RU" sz="1800" dirty="0" err="1">
                <a:solidFill>
                  <a:srgbClr val="0070C0"/>
                </a:solidFill>
              </a:rPr>
              <a:t>уч.года</a:t>
            </a:r>
            <a:endParaRPr lang="ru-RU" altLang="ru-RU" sz="1800" dirty="0">
              <a:solidFill>
                <a:srgbClr val="0070C0"/>
              </a:solidFill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443712"/>
              </p:ext>
            </p:extLst>
          </p:nvPr>
        </p:nvGraphicFramePr>
        <p:xfrm>
          <a:off x="5410200" y="-14288"/>
          <a:ext cx="3784600" cy="2813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374999"/>
              </p:ext>
            </p:extLst>
          </p:nvPr>
        </p:nvGraphicFramePr>
        <p:xfrm>
          <a:off x="3944938" y="3665538"/>
          <a:ext cx="2965450" cy="312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314035"/>
              </p:ext>
            </p:extLst>
          </p:nvPr>
        </p:nvGraphicFramePr>
        <p:xfrm>
          <a:off x="6608763" y="2895600"/>
          <a:ext cx="2692400" cy="323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406217" y="575191"/>
            <a:ext cx="22923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Запрос родителей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7" grpId="0" animBg="1"/>
      <p:bldP spid="8" grpId="0" animBg="1"/>
      <p:bldGraphic spid="16" grpId="0">
        <p:bldAsOne/>
      </p:bldGraphic>
      <p:bldGraphic spid="17" grpId="0">
        <p:bldAsOne/>
      </p:bldGraphic>
      <p:bldGraphic spid="18" grpId="0">
        <p:bldAsOne/>
      </p:bldGraphic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-171450"/>
            <a:ext cx="8385175" cy="1431925"/>
          </a:xfrm>
        </p:spPr>
        <p:txBody>
          <a:bodyPr/>
          <a:lstStyle/>
          <a:p>
            <a:pPr eaLnBrk="1" hangingPunct="1"/>
            <a:endParaRPr lang="ru-RU" altLang="ru-RU" sz="3200" smtClean="0">
              <a:solidFill>
                <a:srgbClr val="0000FF"/>
              </a:solidFill>
              <a:latin typeface="Arbat" pitchFamily="2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042988" y="6165850"/>
            <a:ext cx="344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79475" y="56086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95288" y="4221163"/>
            <a:ext cx="8748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95288" y="4240213"/>
            <a:ext cx="8748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84213" y="4149725"/>
            <a:ext cx="8301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323850" y="836613"/>
            <a:ext cx="8351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1116013" y="765175"/>
            <a:ext cx="7724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9466" name="Picture 129" descr="CIMG04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1"/>
          <a:stretch>
            <a:fillRect/>
          </a:stretch>
        </p:blipFill>
        <p:spPr bwMode="auto">
          <a:xfrm rot="289404">
            <a:off x="4338638" y="190500"/>
            <a:ext cx="1789112" cy="17843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-534" y="90661"/>
          <a:ext cx="4835266" cy="4497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8" name="TextBox 7"/>
          <p:cNvSpPr txBox="1">
            <a:spLocks noChangeArrowheads="1"/>
          </p:cNvSpPr>
          <p:nvPr/>
        </p:nvSpPr>
        <p:spPr bwMode="auto">
          <a:xfrm rot="-4396410">
            <a:off x="-540544" y="2763044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Методические продукты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4572001" y="1876921"/>
          <a:ext cx="457200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4590" name="Прямоугольник 9"/>
          <p:cNvSpPr>
            <a:spLocks noChangeArrowheads="1"/>
          </p:cNvSpPr>
          <p:nvPr/>
        </p:nvSpPr>
        <p:spPr bwMode="auto">
          <a:xfrm rot="-4459988">
            <a:off x="3790157" y="4153693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C00000"/>
                </a:solidFill>
              </a:rPr>
              <a:t>Информационно-практические продукты</a:t>
            </a:r>
            <a:endParaRPr lang="ru-RU" altLang="ru-RU" sz="1800" b="1">
              <a:solidFill>
                <a:srgbClr val="C00000"/>
              </a:solidFill>
            </a:endParaRPr>
          </a:p>
        </p:txBody>
      </p:sp>
      <p:pic>
        <p:nvPicPr>
          <p:cNvPr id="19471" name="Picture 16" descr="F:\статьи о компе и дошк-ке\фото Т.А\DSC_091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3813">
            <a:off x="6942138" y="190500"/>
            <a:ext cx="1790700" cy="1882775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568450" y="3192463"/>
            <a:ext cx="25923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Методические реко-мендации для педаго-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гов «Дошкольник в ми-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 компьютерных технологий»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620838" y="1712913"/>
            <a:ext cx="2286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Перспективный план по обучению воспитанни-ков старшей группы  основам компьютерной грамотности 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66850" y="358775"/>
            <a:ext cx="2286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Диагностический ин-струментарий для про-ведения мониторинго-вого исследования.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02425" y="5956300"/>
            <a:ext cx="1212850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Фотогазеты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249988" y="4240213"/>
            <a:ext cx="28289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Памятки с рекомендациями для родителей: «Компьютер и ребенок», «Компьютерные иг-ры и ребенок», «Гимнастика для глаз», «Смотрим телеви-зор по договору»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534150" y="3319463"/>
            <a:ext cx="21415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Видеофильм: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«И невозможное - возможно»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546850" y="2382838"/>
            <a:ext cx="2438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Презентация «До-школьник в мире ком-пьютерных технологий».</a:t>
            </a:r>
          </a:p>
        </p:txBody>
      </p:sp>
      <p:pic>
        <p:nvPicPr>
          <p:cNvPr id="19479" name="Picture 24" descr="F:\статьи о компе и дошк-ке\фото Т.А\DSC_0597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4" t="12804" r="11366" b="-952"/>
          <a:stretch>
            <a:fillRect/>
          </a:stretch>
        </p:blipFill>
        <p:spPr bwMode="auto">
          <a:xfrm rot="-283417">
            <a:off x="3859213" y="2193925"/>
            <a:ext cx="1951037" cy="1701800"/>
          </a:xfrm>
          <a:prstGeom prst="rect">
            <a:avLst/>
          </a:prstGeom>
          <a:noFill/>
          <a:ln w="38100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0" name="Picture 25" descr="F:\статьи о компе и дошк-ке\фото Т.А\DSC_0914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2180">
            <a:off x="2284413" y="4765675"/>
            <a:ext cx="2693987" cy="178435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1" name="Picture 17" descr="F:\статьи о компе и дошк-ке\фото Т.А\DSC_0918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740">
            <a:off x="174625" y="4605338"/>
            <a:ext cx="2016125" cy="19780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7975" y="-211138"/>
            <a:ext cx="8385175" cy="1431926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3333CC"/>
                </a:solidFill>
                <a:latin typeface="Arbat" pitchFamily="2" charset="0"/>
              </a:rPr>
              <a:t>Перспективность проекта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42988" y="6165850"/>
            <a:ext cx="344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79475" y="56086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95288" y="4221163"/>
            <a:ext cx="8748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95288" y="4240213"/>
            <a:ext cx="8748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63575" y="4168775"/>
            <a:ext cx="8301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79400" y="4005263"/>
            <a:ext cx="886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2400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23850" y="836613"/>
            <a:ext cx="8351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116013" y="765175"/>
            <a:ext cx="7724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1" name="Прямоугольник 1"/>
          <p:cNvSpPr>
            <a:spLocks noChangeArrowheads="1"/>
          </p:cNvSpPr>
          <p:nvPr/>
        </p:nvSpPr>
        <p:spPr bwMode="auto">
          <a:xfrm>
            <a:off x="3492500" y="1412875"/>
            <a:ext cx="5830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C00000"/>
                </a:solidFill>
              </a:rPr>
              <a:t>Краткосрочные:</a:t>
            </a:r>
            <a:r>
              <a:rPr lang="ru-RU" altLang="ru-RU" sz="1800" b="1">
                <a:solidFill>
                  <a:srgbClr val="C00000"/>
                </a:solidFill>
              </a:rPr>
              <a:t>  </a:t>
            </a:r>
            <a:r>
              <a:rPr lang="ru-RU" altLang="ru-RU" sz="1800"/>
              <a:t>Спроектировать перспективный план по обучению основам   компьютерной грамотности для дошкольников старшей  группы.</a:t>
            </a:r>
          </a:p>
        </p:txBody>
      </p:sp>
      <p:sp>
        <p:nvSpPr>
          <p:cNvPr id="20492" name="Прямоугольник 2"/>
          <p:cNvSpPr>
            <a:spLocks noChangeArrowheads="1"/>
          </p:cNvSpPr>
          <p:nvPr/>
        </p:nvSpPr>
        <p:spPr bwMode="auto">
          <a:xfrm>
            <a:off x="4911725" y="2805113"/>
            <a:ext cx="4046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B0F0"/>
                </a:solidFill>
              </a:rPr>
              <a:t>Долгосрочные:</a:t>
            </a:r>
            <a:r>
              <a:rPr lang="ru-RU" altLang="ru-RU" sz="1800" b="1">
                <a:solidFill>
                  <a:srgbClr val="00B0F0"/>
                </a:solidFill>
              </a:rPr>
              <a:t>     </a:t>
            </a:r>
            <a:r>
              <a:rPr lang="ru-RU" altLang="ru-RU" sz="1800"/>
              <a:t>На  основе  данного  проекта  спроектировать  содержание компьютерно-игрового комплекса «Компьютер в  МБДОУ».</a:t>
            </a:r>
          </a:p>
        </p:txBody>
      </p:sp>
      <p:pic>
        <p:nvPicPr>
          <p:cNvPr id="20493" name="Picture 13" descr="C:\Users\Димоныч\Desktop\Новая папка\P1010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7570">
            <a:off x="468313" y="1063625"/>
            <a:ext cx="2906712" cy="2179638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C:\Users\Димоныч\Desktop\Новая папка\фото с флехи\103_PANA\102_PANA\101_PANA\P10109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1178">
            <a:off x="5838825" y="4532313"/>
            <a:ext cx="2801938" cy="21018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5" name="Picture 16" descr="C:\Users\Димоныч\Desktop\Фото д.сад\праздник Чарушина\Группа 17\DSC_04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2597">
            <a:off x="1017588" y="3051175"/>
            <a:ext cx="3494087" cy="2312988"/>
          </a:xfrm>
          <a:prstGeom prst="rect">
            <a:avLst/>
          </a:prstGeom>
          <a:noFill/>
          <a:ln w="57150">
            <a:solidFill>
              <a:srgbClr val="9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15" descr="C:\Users\Димоныч\Desktop\Фото д.сад\праздник Чарушина\Группа 17\DSC_03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1061">
            <a:off x="2544763" y="4600575"/>
            <a:ext cx="3097212" cy="205105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260350"/>
            <a:ext cx="9036050" cy="1871663"/>
          </a:xfrm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ru-RU" altLang="ru-RU" i="1" smtClean="0">
                <a:solidFill>
                  <a:srgbClr val="FF0000"/>
                </a:solidFill>
                <a:latin typeface="Arbat" pitchFamily="2" charset="0"/>
              </a:rPr>
              <a:t> 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1268413"/>
            <a:ext cx="9036050" cy="2232025"/>
          </a:xfrm>
          <a:gradFill rotWithShape="1">
            <a:gsLst>
              <a:gs pos="0">
                <a:schemeClr val="folHlink"/>
              </a:gs>
              <a:gs pos="100000">
                <a:srgbClr val="00FF00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bat" pitchFamily="2" charset="0"/>
              </a:rPr>
              <a:t>	</a:t>
            </a:r>
            <a:endParaRPr lang="ru-RU" sz="2400" b="1" dirty="0" smtClean="0">
              <a:latin typeface="Arbat" pitchFamily="2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042988" y="6165850"/>
            <a:ext cx="344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79475" y="56086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95288" y="4221163"/>
            <a:ext cx="8748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95288" y="4240213"/>
            <a:ext cx="9001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95288" y="4149725"/>
            <a:ext cx="83010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bat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Arbat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Arbat" pitchFamily="2" charset="0"/>
            </a:endParaRP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279400" y="3789363"/>
            <a:ext cx="886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endParaRPr lang="ru-RU" sz="2400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07950" y="836613"/>
            <a:ext cx="8351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107950" y="1196975"/>
            <a:ext cx="9072563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   </a:t>
            </a:r>
            <a:r>
              <a:rPr lang="ru-RU" altLang="ru-RU" sz="2800" b="1">
                <a:solidFill>
                  <a:srgbClr val="0000FF"/>
                </a:solidFill>
                <a:latin typeface="Arbat" pitchFamily="2" charset="0"/>
              </a:rPr>
              <a:t>Таким образом</a:t>
            </a:r>
            <a:r>
              <a:rPr lang="ru-RU" altLang="ru-RU" sz="2400" b="1">
                <a:solidFill>
                  <a:srgbClr val="0000FF"/>
                </a:solidFill>
                <a:latin typeface="Arbat" pitchFamily="2" charset="0"/>
              </a:rPr>
              <a:t>,  </a:t>
            </a:r>
            <a:r>
              <a:rPr lang="ru-RU" altLang="ru-RU" sz="2800" b="1">
                <a:solidFill>
                  <a:srgbClr val="0000FF"/>
                </a:solidFill>
                <a:latin typeface="Arbat" pitchFamily="2" charset="0"/>
              </a:rPr>
              <a:t>системность в реализации 	целей и задач , инновационный потенциал, заложенный в проекте, использование современных инновационных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  <a:latin typeface="Arbat" pitchFamily="2" charset="0"/>
              </a:rPr>
              <a:t> методов и технологий,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  <a:latin typeface="Arbat" pitchFamily="2" charset="0"/>
              </a:rPr>
              <a:t>соблюдение принципов здоровьесбережения и представленная положительная динамика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  <a:latin typeface="Arbat" pitchFamily="2" charset="0"/>
              </a:rPr>
              <a:t>позволяют сделать вывод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B050"/>
                </a:solidFill>
                <a:latin typeface="Arbat" pitchFamily="2" charset="0"/>
              </a:rPr>
              <a:t>о положительном  влиянии компьютерной технологии на повышение качества информационной культуры детей дошкольного возраста.</a:t>
            </a:r>
          </a:p>
        </p:txBody>
      </p:sp>
      <p:sp>
        <p:nvSpPr>
          <p:cNvPr id="95245" name="Rectangle 13"/>
          <p:cNvSpPr>
            <a:spLocks noChangeArrowheads="1"/>
          </p:cNvSpPr>
          <p:nvPr/>
        </p:nvSpPr>
        <p:spPr bwMode="auto">
          <a:xfrm>
            <a:off x="395288" y="5229225"/>
            <a:ext cx="914558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5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5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5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5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5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5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8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5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5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5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8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5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5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5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7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5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5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5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1"/>
          <p:cNvSpPr>
            <a:spLocks noChangeArrowheads="1" noChangeShapeType="1" noTextEdit="1"/>
          </p:cNvSpPr>
          <p:nvPr/>
        </p:nvSpPr>
        <p:spPr bwMode="auto">
          <a:xfrm>
            <a:off x="755650" y="549275"/>
            <a:ext cx="7848600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solidFill>
                <a:srgbClr val="B02A00"/>
              </a:solidFill>
              <a:effectLst>
                <a:outerShdw dist="35921" dir="2700000" algn="ctr" rotWithShape="0">
                  <a:srgbClr val="B2B2B2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850" y="0"/>
            <a:ext cx="8367713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eaLnBrk="1" hangingPunct="1">
              <a:defRPr/>
            </a:pPr>
            <a:r>
              <a:rPr lang="ru-RU" i="1" smtClean="0">
                <a:solidFill>
                  <a:srgbClr val="00FF00"/>
                </a:solidFill>
                <a:latin typeface="Arbat" pitchFamily="2" charset="0"/>
              </a:rPr>
              <a:t>Актуальность</a:t>
            </a:r>
            <a:endParaRPr lang="ru-RU" i="1" dirty="0" smtClean="0">
              <a:solidFill>
                <a:srgbClr val="00FF00"/>
              </a:solidFill>
              <a:latin typeface="Arbat" pitchFamily="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00113" y="1125538"/>
            <a:ext cx="8567737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99FF66"/>
              </a:buClr>
              <a:defRPr/>
            </a:pPr>
            <a:r>
              <a:rPr lang="ru-RU" sz="2000" i="1" kern="0" dirty="0" smtClean="0">
                <a:solidFill>
                  <a:srgbClr val="0000FF"/>
                </a:solidFill>
                <a:effectLst/>
              </a:rPr>
              <a:t>Направления государственной политики в области образования</a:t>
            </a:r>
          </a:p>
          <a:p>
            <a:pPr algn="just" eaLnBrk="1" hangingPunct="1">
              <a:spcBef>
                <a:spcPct val="0"/>
              </a:spcBef>
              <a:buClrTx/>
              <a:defRPr/>
            </a:pPr>
            <a:r>
              <a:rPr lang="ru-RU" sz="1800" dirty="0">
                <a:solidFill>
                  <a:srgbClr val="0025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0025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Никакой прогресс и модернизация не возможны без информационных технологий</a:t>
            </a:r>
            <a:r>
              <a:rPr lang="ru-RU" sz="1600" dirty="0" smtClean="0">
                <a:solidFill>
                  <a:srgbClr val="0025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 eaLnBrk="1" hangingPunct="1">
              <a:spcBef>
                <a:spcPct val="0"/>
              </a:spcBef>
              <a:buClrTx/>
              <a:defRPr/>
            </a:pPr>
            <a:r>
              <a:rPr lang="ru-RU" sz="1600" dirty="0" smtClean="0">
                <a:solidFill>
                  <a:srgbClr val="0025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5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 научить людей с самого детства и на всех этапах образовательного </a:t>
            </a:r>
            <a:endParaRPr lang="ru-RU" sz="1600" dirty="0" smtClean="0">
              <a:solidFill>
                <a:srgbClr val="00259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defRPr/>
            </a:pPr>
            <a:r>
              <a:rPr lang="ru-RU" sz="1600" dirty="0" smtClean="0">
                <a:solidFill>
                  <a:srgbClr val="0025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</a:t>
            </a:r>
            <a:r>
              <a:rPr lang="ru-RU" sz="1600" dirty="0">
                <a:solidFill>
                  <a:srgbClr val="0025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бояться информации, научить ею пользоваться, с ней </a:t>
            </a:r>
            <a:r>
              <a:rPr lang="ru-RU" sz="1600" dirty="0" smtClean="0">
                <a:solidFill>
                  <a:srgbClr val="0025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и</a:t>
            </a:r>
          </a:p>
          <a:p>
            <a:pPr algn="just" eaLnBrk="1" hangingPunct="1">
              <a:spcBef>
                <a:spcPct val="0"/>
              </a:spcBef>
              <a:buClrTx/>
              <a:defRPr/>
            </a:pPr>
            <a:r>
              <a:rPr lang="ru-RU" sz="1600" dirty="0" smtClean="0">
                <a:solidFill>
                  <a:srgbClr val="0025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5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распоряжаться». </a:t>
            </a:r>
            <a:endParaRPr lang="ru-RU" sz="1600" dirty="0" smtClean="0">
              <a:solidFill>
                <a:srgbClr val="00259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defRPr/>
            </a:pPr>
            <a:r>
              <a:rPr lang="ru-RU" sz="1600" dirty="0">
                <a:solidFill>
                  <a:srgbClr val="0025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5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Д.А.,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РФ.</a:t>
            </a:r>
          </a:p>
          <a:p>
            <a:pPr algn="just" eaLnBrk="1" hangingPunct="1">
              <a:spcBef>
                <a:spcPct val="0"/>
              </a:spcBef>
              <a:buClrTx/>
              <a:defRPr/>
            </a:pPr>
            <a:endParaRPr lang="ru-RU" sz="1600" dirty="0">
              <a:solidFill>
                <a:srgbClr val="00259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defRPr/>
            </a:pPr>
            <a:r>
              <a:rPr lang="ru-RU" sz="1600" dirty="0">
                <a:solidFill>
                  <a:srgbClr val="0025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600" dirty="0" smtClean="0">
                <a:solidFill>
                  <a:srgbClr val="0025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i="1" kern="0" dirty="0" smtClean="0">
              <a:solidFill>
                <a:srgbClr val="FF0066"/>
              </a:solidFill>
              <a:effectLst/>
            </a:endParaRP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Модернизация дошкольного образования  предполагает, что  одной из характеристик формирования жизнеспособной личности  является: 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ru-RU" sz="16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владение компьютерными технологиями, умение самостоятельно учиться на протяжении жизни в контексте, как личного </a:t>
            </a: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профессионального роста, 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16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 социальной жизни, работать в команде на общий результат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kern="0" dirty="0" smtClean="0">
              <a:solidFill>
                <a:srgbClr val="CC00CC"/>
              </a:solidFill>
              <a:effectLst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ru-RU" sz="2000" kern="0" dirty="0">
              <a:solidFill>
                <a:srgbClr val="CC00CC"/>
              </a:solidFill>
              <a:effectLst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ru-RU" sz="2000" kern="0" dirty="0" smtClean="0">
                <a:solidFill>
                  <a:srgbClr val="CC00CC"/>
                </a:solidFill>
                <a:effectLst/>
              </a:rPr>
              <a:t>Политические и социально-экономические условия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ru-RU" sz="1800" kern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новое содержание дошкольного образования</a:t>
            </a:r>
            <a:endParaRPr lang="ru-RU" sz="1800" kern="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ru-RU" sz="1800" kern="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новые </a:t>
            </a:r>
            <a:r>
              <a:rPr lang="ru-RU" sz="1800" kern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формы, новые методы </a:t>
            </a:r>
            <a:endParaRPr lang="ru-RU" sz="1800" kern="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ru-RU" sz="1800" kern="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новый подход к определению целей и задач </a:t>
            </a:r>
            <a:r>
              <a:rPr lang="ru-RU" sz="1800" kern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000" kern="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99FF66"/>
              </a:buClr>
              <a:defRPr/>
            </a:pPr>
            <a:endParaRPr lang="ru-RU" sz="1600" dirty="0" smtClean="0">
              <a:solidFill>
                <a:srgbClr val="00259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99FF66"/>
              </a:buClr>
              <a:defRPr/>
            </a:pPr>
            <a:r>
              <a:rPr lang="ru-RU" sz="1600" dirty="0" smtClean="0">
                <a:solidFill>
                  <a:srgbClr val="00259A"/>
                </a:solidFill>
                <a:effectLst/>
                <a:latin typeface="Times New Roman" pitchFamily="18" charset="0"/>
                <a:cs typeface="Times New Roman" pitchFamily="18" charset="0"/>
              </a:rPr>
              <a:t>современные  информационно-коммуникационные  технологии,</a:t>
            </a:r>
          </a:p>
          <a:p>
            <a:pPr eaLnBrk="1" hangingPunct="1">
              <a:lnSpc>
                <a:spcPct val="80000"/>
              </a:lnSpc>
              <a:buClr>
                <a:srgbClr val="99FF66"/>
              </a:buClr>
              <a:defRPr/>
            </a:pPr>
            <a:r>
              <a:rPr lang="ru-RU" sz="1600" dirty="0" smtClean="0">
                <a:solidFill>
                  <a:srgbClr val="00259A"/>
                </a:solidFill>
                <a:effectLst/>
                <a:latin typeface="Times New Roman" pitchFamily="18" charset="0"/>
                <a:cs typeface="Times New Roman" pitchFamily="18" charset="0"/>
              </a:rPr>
              <a:t> компьютерные технологии, интерактивные  технологии</a:t>
            </a:r>
          </a:p>
          <a:p>
            <a:pPr eaLnBrk="1" hangingPunct="1">
              <a:lnSpc>
                <a:spcPct val="80000"/>
              </a:lnSpc>
              <a:buClr>
                <a:srgbClr val="99FF66"/>
              </a:buClr>
              <a:defRPr/>
            </a:pPr>
            <a:endParaRPr lang="ru-RU" sz="1800" b="1" i="1" kern="0" dirty="0" smtClean="0">
              <a:solidFill>
                <a:srgbClr val="000000"/>
              </a:solidFill>
              <a:effectLst/>
              <a:latin typeface="Arbat" pitchFamily="2" charset="0"/>
            </a:endParaRPr>
          </a:p>
          <a:p>
            <a:pPr eaLnBrk="1" hangingPunct="1">
              <a:lnSpc>
                <a:spcPct val="80000"/>
              </a:lnSpc>
              <a:buClr>
                <a:srgbClr val="99FF66"/>
              </a:buClr>
              <a:defRPr/>
            </a:pPr>
            <a:endParaRPr lang="ru-RU" sz="1800" b="1" kern="0" dirty="0" smtClean="0">
              <a:solidFill>
                <a:srgbClr val="000000"/>
              </a:solidFill>
              <a:effectLst/>
              <a:latin typeface="Uk_Arbat" pitchFamily="2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 rot="20580691">
            <a:off x="6319838" y="4992688"/>
            <a:ext cx="1020762" cy="1273175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в проекте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11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5545137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solidFill>
                <a:srgbClr val="B02A00"/>
              </a:solidFill>
              <a:effectLst>
                <a:outerShdw dist="35921" dir="2700000" algn="ctr" rotWithShape="0">
                  <a:srgbClr val="B2B2B2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31" name="WordArt 11"/>
          <p:cNvSpPr>
            <a:spLocks noChangeArrowheads="1" noChangeShapeType="1" noTextEdit="1"/>
          </p:cNvSpPr>
          <p:nvPr/>
        </p:nvSpPr>
        <p:spPr bwMode="auto">
          <a:xfrm>
            <a:off x="1258888" y="2708275"/>
            <a:ext cx="7056437" cy="360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solidFill>
                <a:srgbClr val="B02A00"/>
              </a:solidFill>
              <a:latin typeface="Times New Roman"/>
              <a:cs typeface="Times New Roman"/>
            </a:endParaRPr>
          </a:p>
        </p:txBody>
      </p:sp>
      <p:sp>
        <p:nvSpPr>
          <p:cNvPr id="22532" name="WordArt 11"/>
          <p:cNvSpPr>
            <a:spLocks noChangeArrowheads="1" noChangeShapeType="1" noTextEdit="1"/>
          </p:cNvSpPr>
          <p:nvPr/>
        </p:nvSpPr>
        <p:spPr bwMode="auto">
          <a:xfrm>
            <a:off x="755650" y="4797425"/>
            <a:ext cx="7056438" cy="360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solidFill>
                <a:srgbClr val="B02A00"/>
              </a:solidFill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6003" y="2967335"/>
            <a:ext cx="705199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908175" y="3776663"/>
            <a:ext cx="287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32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323850" y="-171450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eaLnBrk="1" hangingPunct="1">
              <a:defRPr/>
            </a:pPr>
            <a:endParaRPr lang="ru-RU" i="1" dirty="0" smtClean="0">
              <a:solidFill>
                <a:srgbClr val="FF0000"/>
              </a:solidFill>
              <a:latin typeface="Arbat" pitchFamily="2" charset="0"/>
            </a:endParaRP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1042988" y="-887413"/>
            <a:ext cx="838517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eaLnBrk="1" hangingPunct="1">
              <a:defRPr/>
            </a:pPr>
            <a:endParaRPr lang="ru-RU" i="1" dirty="0" smtClean="0">
              <a:solidFill>
                <a:srgbClr val="FF0000"/>
              </a:solidFill>
              <a:latin typeface="Arbat" pitchFamily="2" charset="0"/>
            </a:endParaRPr>
          </a:p>
        </p:txBody>
      </p:sp>
      <p:sp>
        <p:nvSpPr>
          <p:cNvPr id="5" name="laptop"/>
          <p:cNvSpPr>
            <a:spLocks noEditPoints="1" noChangeArrowheads="1"/>
          </p:cNvSpPr>
          <p:nvPr/>
        </p:nvSpPr>
        <p:spPr bwMode="auto">
          <a:xfrm>
            <a:off x="0" y="115888"/>
            <a:ext cx="9144000" cy="6742112"/>
          </a:xfrm>
          <a:custGeom>
            <a:avLst/>
            <a:gdLst>
              <a:gd name="T0" fmla="*/ 1356285 w 21600"/>
              <a:gd name="T1" fmla="*/ 0 h 21600"/>
              <a:gd name="T2" fmla="*/ 1356285 w 21600"/>
              <a:gd name="T3" fmla="*/ 1769224 h 21600"/>
              <a:gd name="T4" fmla="*/ 7393406 w 21600"/>
              <a:gd name="T5" fmla="*/ 0 h 21600"/>
              <a:gd name="T6" fmla="*/ 7393406 w 21600"/>
              <a:gd name="T7" fmla="*/ 1769224 h 21600"/>
              <a:gd name="T8" fmla="*/ 4356894 w 21600"/>
              <a:gd name="T9" fmla="*/ 0 h 21600"/>
              <a:gd name="T10" fmla="*/ 4356894 w 21600"/>
              <a:gd name="T11" fmla="*/ 5327650 h 21600"/>
              <a:gd name="T12" fmla="*/ 0 w 21600"/>
              <a:gd name="T13" fmla="*/ 5327650 h 21600"/>
              <a:gd name="T14" fmla="*/ 8713787 w 21600"/>
              <a:gd name="T15" fmla="*/ 532765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составу участников: </a:t>
            </a:r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групповой</a:t>
            </a:r>
            <a:r>
              <a:rPr lang="ru-RU" sz="2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defRPr/>
            </a:pP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срокам реализации: </a:t>
            </a:r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долгосрочный,</a:t>
            </a:r>
          </a:p>
          <a:p>
            <a:pPr>
              <a:defRPr/>
            </a:pP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целевой  установке: </a:t>
            </a:r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практико-ориентированный,  информационный</a:t>
            </a:r>
            <a:r>
              <a:rPr lang="ru-RU" sz="2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5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endParaRPr lang="ru-RU" sz="2500" kern="0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развитие  у дошкольников  старшего возраста  первоначальных  навыков, умений, знаний  работы за компьютером.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</a:p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–-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учебно-воспитательный процесс в МБДОУ.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004888"/>
          </a:xfrm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ru-RU" altLang="ru-RU" sz="3500" i="1" smtClean="0">
                <a:solidFill>
                  <a:srgbClr val="FF0000"/>
                </a:solidFill>
                <a:latin typeface="Arbat" pitchFamily="2" charset="0"/>
              </a:rPr>
              <a:t>Методологическая основа проекта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879475" y="6858000"/>
            <a:ext cx="344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879475" y="56086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95288" y="4221163"/>
            <a:ext cx="8748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395288" y="4240213"/>
            <a:ext cx="8748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663575" y="4168775"/>
            <a:ext cx="8301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11163" y="4151313"/>
            <a:ext cx="886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2400"/>
          </a:p>
        </p:txBody>
      </p:sp>
      <p:sp>
        <p:nvSpPr>
          <p:cNvPr id="6153" name="Text Box 17"/>
          <p:cNvSpPr txBox="1">
            <a:spLocks noChangeArrowheads="1"/>
          </p:cNvSpPr>
          <p:nvPr/>
        </p:nvSpPr>
        <p:spPr bwMode="auto">
          <a:xfrm>
            <a:off x="593725" y="-184150"/>
            <a:ext cx="8351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54" name="Text Box 18"/>
          <p:cNvSpPr txBox="1">
            <a:spLocks noChangeArrowheads="1"/>
          </p:cNvSpPr>
          <p:nvPr/>
        </p:nvSpPr>
        <p:spPr bwMode="auto">
          <a:xfrm>
            <a:off x="1023938" y="784225"/>
            <a:ext cx="7724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9172" name="AutoShape 20"/>
          <p:cNvSpPr>
            <a:spLocks noChangeArrowheads="1"/>
          </p:cNvSpPr>
          <p:nvPr/>
        </p:nvSpPr>
        <p:spPr bwMode="auto">
          <a:xfrm>
            <a:off x="395288" y="911225"/>
            <a:ext cx="3816350" cy="3781425"/>
          </a:xfrm>
          <a:prstGeom prst="horizontalScroll">
            <a:avLst>
              <a:gd name="adj" fmla="val 25000"/>
            </a:avLst>
          </a:prstGeom>
          <a:gradFill rotWithShape="1">
            <a:gsLst>
              <a:gs pos="0">
                <a:srgbClr val="00FF00"/>
              </a:gs>
              <a:gs pos="100000">
                <a:srgbClr val="FFFF66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 по полочкам: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 курсу   информатики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дошкольников 5-6 лет /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авторы: А.В. Горячев, Н.В.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Ключ.- Изд. 2-е, перераб. –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М.: Балансс,  2007г. – 64 с.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4945063" y="417513"/>
            <a:ext cx="3816350" cy="4275137"/>
          </a:xfrm>
          <a:prstGeom prst="horizontalScroll">
            <a:avLst>
              <a:gd name="adj" fmla="val 25000"/>
            </a:avLst>
          </a:prstGeom>
          <a:gradFill rotWithShape="1">
            <a:gsLst>
              <a:gs pos="0">
                <a:srgbClr val="00FF00"/>
              </a:gs>
              <a:gs pos="100000">
                <a:srgbClr val="FFFF66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навыков работы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компьютером у детей 4-7 лет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Планирование занятий,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рекомендации,дидактический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материал, консультации для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родителей / авт.-сост. З.М.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Габдулина. – Волгоград: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Учитель, </a:t>
            </a: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1112838" y="3081338"/>
            <a:ext cx="4608512" cy="3779837"/>
          </a:xfrm>
          <a:prstGeom prst="horizontalScroll">
            <a:avLst>
              <a:gd name="adj" fmla="val 25000"/>
            </a:avLst>
          </a:prstGeom>
          <a:gradFill rotWithShape="1">
            <a:gsLst>
              <a:gs pos="0">
                <a:srgbClr val="00FF00"/>
              </a:gs>
              <a:gs pos="100000">
                <a:srgbClr val="FFFF66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Использование информационных техно-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логий в дошкольных образовательных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учреждений: Методическое пособие /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Сост. М.Н. Солоневичева. – СПб: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ГОУ ДПО ЦПКС СПб «Региональный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 оценки качества образования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информационных технологий», 2008.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88 с.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311541" y="1556792"/>
            <a:ext cx="6911975" cy="3247043"/>
          </a:xfrm>
          <a:prstGeom prst="rect">
            <a:avLst/>
          </a:prstGeom>
          <a:solidFill>
            <a:schemeClr val="accent5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Нормативно – правовые документы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-- Приказ Министерства образования и науки Российской Федерации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России) от 17 октября 2013 г. N 1155 г.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"Об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государственного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стандарта дошкольного образования"</a:t>
            </a:r>
          </a:p>
          <a:p>
            <a:pPr algn="just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--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Санитарно-эпидемиологические  требования  к устройству,  содержанию  и организации  режима работы в дошкольных организациях. Санитарно-эпидемиологические правила и нормативы САНПИН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2.4.1.3049-13,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ред. Постановления Главного государственного  санитарного  врача  Российской  Федерации  от 15 мая 2013 г.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 26 п.164.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500"/>
                                        <p:tgtEl>
                                          <p:spTgt spid="49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500"/>
                                        <p:tgtEl>
                                          <p:spTgt spid="49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500"/>
                                        <p:tgtEl>
                                          <p:spTgt spid="49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500"/>
                                        <p:tgtEl>
                                          <p:spTgt spid="49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500"/>
                                        <p:tgtEl>
                                          <p:spTgt spid="49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500"/>
                                        <p:tgtEl>
                                          <p:spTgt spid="49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500"/>
                                        <p:tgtEl>
                                          <p:spTgt spid="49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500"/>
                                        <p:tgtEl>
                                          <p:spTgt spid="49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500"/>
                                        <p:tgtEl>
                                          <p:spTgt spid="49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49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49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49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500"/>
                                        <p:tgtEl>
                                          <p:spTgt spid="49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500"/>
                                        <p:tgtEl>
                                          <p:spTgt spid="49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500"/>
                                        <p:tgtEl>
                                          <p:spTgt spid="49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500"/>
                                        <p:tgtEl>
                                          <p:spTgt spid="49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500"/>
                                        <p:tgtEl>
                                          <p:spTgt spid="49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500"/>
                                        <p:tgtEl>
                                          <p:spTgt spid="49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500"/>
                                        <p:tgtEl>
                                          <p:spTgt spid="49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500"/>
                                        <p:tgtEl>
                                          <p:spTgt spid="49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500"/>
                                        <p:tgtEl>
                                          <p:spTgt spid="49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8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3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8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7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8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833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2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3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833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7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8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2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3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7" dur="5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8" dur="5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5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2" dur="500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3" dur="500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500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7" dur="500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8" dur="500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500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2" dur="80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3" dur="80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80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57" dur="500"/>
                                        <p:tgtEl>
                                          <p:spTgt spid="49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61" dur="500"/>
                                        <p:tgtEl>
                                          <p:spTgt spid="49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65" dur="500"/>
                                        <p:tgtEl>
                                          <p:spTgt spid="49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6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69" dur="500"/>
                                        <p:tgtEl>
                                          <p:spTgt spid="49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7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73" dur="500"/>
                                        <p:tgtEl>
                                          <p:spTgt spid="49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77" dur="500"/>
                                        <p:tgtEl>
                                          <p:spTgt spid="49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8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49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8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85" dur="500"/>
                                        <p:tgtEl>
                                          <p:spTgt spid="49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8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9" dur="500"/>
                                        <p:tgtEl>
                                          <p:spTgt spid="49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9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9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9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0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0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0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10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6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9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25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28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31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34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37" dur="5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40" dur="500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43" dur="500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46" dur="500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2" grpId="0" build="allAtOnce" animBg="1"/>
      <p:bldP spid="49172" grpId="1" build="allAtOnce" animBg="1"/>
      <p:bldP spid="18" grpId="0" build="allAtOnce" animBg="1"/>
      <p:bldP spid="18" grpId="1" build="allAtOnce" animBg="1"/>
      <p:bldP spid="19" grpId="0" build="allAtOnce" animBg="1"/>
      <p:bldP spid="19" grpId="1" build="allAtOnce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4"/>
          <p:cNvSpPr>
            <a:spLocks noChangeArrowheads="1"/>
          </p:cNvSpPr>
          <p:nvPr/>
        </p:nvSpPr>
        <p:spPr bwMode="auto">
          <a:xfrm>
            <a:off x="2430463" y="26035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Инновационная  направленность  проекта </a:t>
            </a:r>
            <a:endParaRPr lang="ru-RU" altLang="ru-RU" sz="1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1401763"/>
            <a:ext cx="1962150" cy="304641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компьютера как самого совершен-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информаци-онного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средства, на-ряду с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использова-нием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калькулятора, книги, авторучки, видеомагнитофона, телевизора и пр., совершенствует процесс обучения.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9050" y="1525588"/>
            <a:ext cx="1873250" cy="280035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компьютера  в  МБДОУ позволит поднять на более высокий  уровень информационную культуру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дошколь-ников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это одна из составляющих их дальнейшего обучения в школе.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6463" y="1525588"/>
            <a:ext cx="4171950" cy="304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принципов, которые присущи компьютерному обучению: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  </a:t>
            </a:r>
            <a:r>
              <a:rPr lang="ru-RU" sz="1600" i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когнитивности</a:t>
            </a:r>
            <a:r>
              <a:rPr lang="ru-RU" sz="1600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организа­ция  диалога  между компьюте­ром и ребенком),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 наглядности</a:t>
            </a:r>
            <a:r>
              <a:rPr lang="ru-RU" sz="16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(осуществление  с представленными в компьютерной форме объектами разные действия, изучение их статичного изобра­жения, динамики их развития, вычленение  главных закономерностей предмета, явления). </a:t>
            </a:r>
          </a:p>
          <a:p>
            <a:pPr algn="just">
              <a:defRPr/>
            </a:pP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395538" y="1052513"/>
            <a:ext cx="846137" cy="233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4068763" y="1123950"/>
            <a:ext cx="215900" cy="323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191125" y="1116013"/>
            <a:ext cx="1425575" cy="298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042988" y="6165850"/>
            <a:ext cx="344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879475" y="56086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95288" y="4221163"/>
            <a:ext cx="8748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415925" y="463550"/>
            <a:ext cx="8137525" cy="5710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 - обучение детей компьютерной грамотности. </a:t>
            </a: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 детей  с  компьютером,  как  современным  инструментом  для  обработки информации.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правилами поведения  в  интерактивном кабинете  и  правилами  безопасной работы на компьютере.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преодолевать психологический барьер между  ребенком  и компьютером.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начальные навыки работы за компьютером.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 опыт  практической, познавательной, творческой и другой деятельности с современным программным  обеспечением.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 понятийный  аппарат.</a:t>
            </a: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ru-RU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15925" y="908050"/>
            <a:ext cx="16287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35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alt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871538" y="77788"/>
            <a:ext cx="8245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Предполагаемые  результаты и социальный эффект </a:t>
            </a:r>
            <a:endParaRPr lang="ru-RU" altLang="ru-RU" sz="25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989263" y="77788"/>
            <a:ext cx="6110287" cy="3905250"/>
          </a:xfrm>
          <a:prstGeom prst="horizontalScroll">
            <a:avLst/>
          </a:prstGeom>
          <a:ln w="28575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 узнает:</a:t>
            </a:r>
            <a:endParaRPr lang="ru-RU" sz="2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правила техники безопасности при работе на ЭВМ;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название и функциональное назначение основных устройств компьютера, 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иметь представление о сущности информационных процессов, об основных носителях информации, процессе передачи информации;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сущность понятия алгоритма ввода информации;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правила работы с исполнителями алгоритмов;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правила работы, основные функции графического редактора.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79388" y="3170238"/>
            <a:ext cx="6516687" cy="3905250"/>
          </a:xfrm>
          <a:prstGeom prst="horizontalScroll">
            <a:avLst/>
          </a:prstGeom>
          <a:solidFill>
            <a:schemeClr val="accent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будет уметь:</a:t>
            </a:r>
            <a:endParaRPr lang="ru-RU" sz="2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работать с клавиатурой, мышкой ориентироваться на экране  монитора;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пользоваться графическим редактором: создание рисунков с использованием различных инструментов (карандаш, кисть, распылитель, заливка, фигуры), закрашивание рисунков с помощью заливки, распылителя;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составлять словесные алгоритмы для решения логических задач;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пользоваться игровыми и обучающими программами;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понимать язык стрелок.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385175" cy="1431925"/>
          </a:xfrm>
        </p:spPr>
        <p:txBody>
          <a:bodyPr/>
          <a:lstStyle/>
          <a:p>
            <a:pPr eaLnBrk="1" hangingPunct="1"/>
            <a:r>
              <a:rPr lang="ru-RU" altLang="ru-RU" sz="4000" i="1" smtClean="0"/>
              <a:t/>
            </a:r>
            <a:br>
              <a:rPr lang="ru-RU" altLang="ru-RU" sz="4000" i="1" smtClean="0"/>
            </a:br>
            <a:r>
              <a:rPr lang="ru-RU" altLang="ru-RU" sz="4000" i="1" smtClean="0"/>
              <a:t/>
            </a:r>
            <a:br>
              <a:rPr lang="ru-RU" altLang="ru-RU" sz="4000" i="1" smtClean="0"/>
            </a:br>
            <a:r>
              <a:rPr lang="ru-RU" altLang="ru-RU" sz="3500" b="1" i="1" smtClean="0">
                <a:solidFill>
                  <a:srgbClr val="002060"/>
                </a:solidFill>
              </a:rPr>
              <a:t>План мероприятий </a:t>
            </a:r>
            <a:br>
              <a:rPr lang="ru-RU" altLang="ru-RU" sz="3500" b="1" i="1" smtClean="0">
                <a:solidFill>
                  <a:srgbClr val="002060"/>
                </a:solidFill>
              </a:rPr>
            </a:br>
            <a:r>
              <a:rPr lang="ru-RU" altLang="ru-RU" sz="3500" b="1" i="1" smtClean="0">
                <a:solidFill>
                  <a:srgbClr val="002060"/>
                </a:solidFill>
              </a:rPr>
              <a:t>по реализации проекта</a:t>
            </a:r>
            <a:r>
              <a:rPr lang="ru-RU" altLang="ru-RU" sz="3500" b="1" smtClean="0">
                <a:solidFill>
                  <a:srgbClr val="002060"/>
                </a:solidFill>
              </a:rPr>
              <a:t/>
            </a:r>
            <a:br>
              <a:rPr lang="ru-RU" altLang="ru-RU" sz="3500" b="1" smtClean="0">
                <a:solidFill>
                  <a:srgbClr val="002060"/>
                </a:solidFill>
              </a:rPr>
            </a:br>
            <a:r>
              <a:rPr lang="ru-RU" altLang="ru-RU" sz="3500" b="1" i="1" smtClean="0">
                <a:solidFill>
                  <a:srgbClr val="002060"/>
                </a:solidFill>
                <a:latin typeface="Arbat" pitchFamily="2" charset="0"/>
              </a:rPr>
              <a:t/>
            </a:r>
            <a:br>
              <a:rPr lang="ru-RU" altLang="ru-RU" sz="3500" b="1" i="1" smtClean="0">
                <a:solidFill>
                  <a:srgbClr val="002060"/>
                </a:solidFill>
                <a:latin typeface="Arbat" pitchFamily="2" charset="0"/>
              </a:rPr>
            </a:br>
            <a:endParaRPr lang="ru-RU" altLang="ru-RU" sz="3500" b="1" i="1" smtClean="0">
              <a:solidFill>
                <a:srgbClr val="002060"/>
              </a:solidFill>
              <a:latin typeface="Arbat" pitchFamily="2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42988" y="6165850"/>
            <a:ext cx="344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79475" y="56086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95288" y="4221163"/>
            <a:ext cx="8748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95288" y="4240213"/>
            <a:ext cx="8748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63575" y="4168775"/>
            <a:ext cx="8301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279400" y="4005263"/>
            <a:ext cx="886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2400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23850" y="836613"/>
            <a:ext cx="8351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116013" y="765175"/>
            <a:ext cx="7724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395288" y="1203325"/>
            <a:ext cx="8445500" cy="626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 sz="25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5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Срок реализации</a:t>
            </a:r>
            <a:r>
              <a:rPr lang="ru-RU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-  </a:t>
            </a:r>
            <a:r>
              <a:rPr lang="ru-RU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2013 </a:t>
            </a:r>
            <a:r>
              <a:rPr lang="ru-RU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2014 </a:t>
            </a:r>
            <a:r>
              <a:rPr lang="ru-RU" sz="25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уч.г.г</a:t>
            </a:r>
            <a:r>
              <a:rPr lang="ru-RU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defRPr/>
            </a:pPr>
            <a:endParaRPr lang="ru-RU" sz="2500" dirty="0">
              <a:solidFill>
                <a:srgbClr val="9933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500" dirty="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Этапы реализации:</a:t>
            </a:r>
          </a:p>
          <a:p>
            <a:pPr>
              <a:defRPr/>
            </a:pPr>
            <a:r>
              <a:rPr lang="ru-RU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 – подготовительный </a:t>
            </a:r>
            <a:r>
              <a:rPr lang="en-US" sz="3200" i="1" dirty="0"/>
              <a:t>I</a:t>
            </a:r>
            <a:r>
              <a:rPr lang="ru-RU" sz="3200" i="1" dirty="0"/>
              <a:t> </a:t>
            </a:r>
            <a:r>
              <a:rPr lang="ru-RU" sz="2000" i="1" dirty="0"/>
              <a:t>просветительский,</a:t>
            </a:r>
          </a:p>
          <a:p>
            <a:pPr>
              <a:defRPr/>
            </a:pPr>
            <a:r>
              <a:rPr lang="ru-RU" sz="2000" i="1" dirty="0"/>
              <a:t> </a:t>
            </a:r>
            <a:r>
              <a:rPr lang="ru-RU" sz="2000" i="1" dirty="0" err="1"/>
              <a:t>диагностико</a:t>
            </a:r>
            <a:r>
              <a:rPr lang="ru-RU" sz="2000" i="1" dirty="0"/>
              <a:t>-аналитический</a:t>
            </a:r>
            <a:endParaRPr lang="ru-RU" sz="2000" dirty="0"/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ru-RU" sz="2800" dirty="0"/>
              <a:t> (</a:t>
            </a:r>
            <a:r>
              <a:rPr lang="ru-RU" sz="2500" dirty="0" smtClean="0"/>
              <a:t>01.09.2014 </a:t>
            </a:r>
            <a:r>
              <a:rPr lang="ru-RU" sz="2500" dirty="0"/>
              <a:t>– </a:t>
            </a:r>
            <a:r>
              <a:rPr lang="ru-RU" sz="2500" dirty="0" smtClean="0"/>
              <a:t>30.09.2015г</a:t>
            </a:r>
            <a:r>
              <a:rPr lang="ru-RU" sz="2500" dirty="0"/>
              <a:t>.)</a:t>
            </a:r>
          </a:p>
          <a:p>
            <a:pPr>
              <a:defRPr/>
            </a:pPr>
            <a:endParaRPr lang="ru-RU" sz="2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 –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основной</a:t>
            </a:r>
            <a:r>
              <a:rPr lang="ru-RU" sz="2800" i="1" dirty="0"/>
              <a:t> </a:t>
            </a:r>
            <a:r>
              <a:rPr lang="ru-RU" sz="2800" b="1" dirty="0"/>
              <a:t>/ </a:t>
            </a:r>
            <a:r>
              <a:rPr lang="ru-RU" sz="2000" i="1" dirty="0"/>
              <a:t>формирующий и развивающий</a:t>
            </a:r>
            <a:endParaRPr lang="ru-RU" sz="2000" dirty="0"/>
          </a:p>
          <a:p>
            <a:pPr>
              <a:defRPr/>
            </a:pPr>
            <a:r>
              <a:rPr lang="ru-RU" sz="2500" dirty="0"/>
              <a:t>(</a:t>
            </a:r>
            <a:r>
              <a:rPr lang="ru-RU" sz="2500" dirty="0" smtClean="0"/>
              <a:t>01.10.2014 </a:t>
            </a:r>
            <a:r>
              <a:rPr lang="ru-RU" sz="2500" dirty="0"/>
              <a:t>– </a:t>
            </a:r>
            <a:r>
              <a:rPr lang="ru-RU" sz="2500" dirty="0" smtClean="0"/>
              <a:t>30.04.2015г</a:t>
            </a:r>
            <a:r>
              <a:rPr lang="ru-RU" sz="2500" dirty="0"/>
              <a:t>.) </a:t>
            </a:r>
          </a:p>
          <a:p>
            <a:pPr>
              <a:defRPr/>
            </a:pPr>
            <a:endParaRPr lang="ru-RU" sz="2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 – 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итоговый / </a:t>
            </a:r>
            <a:r>
              <a:rPr lang="ru-RU" sz="2000" i="1" dirty="0"/>
              <a:t>контрольно-диагностический</a:t>
            </a:r>
            <a:endParaRPr lang="ru-RU" sz="2000" dirty="0"/>
          </a:p>
          <a:p>
            <a:pPr>
              <a:defRPr/>
            </a:pPr>
            <a:r>
              <a:rPr lang="ru-RU" sz="2500" dirty="0"/>
              <a:t>(</a:t>
            </a:r>
            <a:r>
              <a:rPr lang="ru-RU" sz="2500" dirty="0" smtClean="0"/>
              <a:t>01.05.2015 </a:t>
            </a:r>
            <a:r>
              <a:rPr lang="ru-RU" sz="2500" dirty="0"/>
              <a:t>– </a:t>
            </a:r>
            <a:r>
              <a:rPr lang="ru-RU" sz="2500" dirty="0" smtClean="0"/>
              <a:t>31.05.2015г</a:t>
            </a:r>
            <a:r>
              <a:rPr lang="ru-RU" sz="2500" dirty="0"/>
              <a:t>.)</a:t>
            </a:r>
            <a:endParaRPr lang="ru-RU" sz="2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1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1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1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1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116632"/>
          <a:ext cx="878497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8425" y="188913"/>
            <a:ext cx="8929688" cy="16303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500" b="1" dirty="0">
                <a:solidFill>
                  <a:srgbClr val="C00000"/>
                </a:solidFill>
              </a:rPr>
              <a:t>1 этап - подготовительный    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2500" dirty="0" smtClean="0">
                <a:solidFill>
                  <a:srgbClr val="C00000"/>
                </a:solidFill>
              </a:rPr>
              <a:t>01.09.2014 </a:t>
            </a:r>
            <a:r>
              <a:rPr lang="ru-RU" sz="2500" dirty="0">
                <a:solidFill>
                  <a:srgbClr val="C00000"/>
                </a:solidFill>
              </a:rPr>
              <a:t>– </a:t>
            </a:r>
            <a:r>
              <a:rPr lang="ru-RU" sz="2500" dirty="0" smtClean="0">
                <a:solidFill>
                  <a:srgbClr val="C00000"/>
                </a:solidFill>
              </a:rPr>
              <a:t>30.09.2014г</a:t>
            </a:r>
            <a:r>
              <a:rPr lang="ru-RU" sz="2500" dirty="0">
                <a:solidFill>
                  <a:srgbClr val="C00000"/>
                </a:solidFill>
              </a:rPr>
              <a:t>.)  </a:t>
            </a:r>
            <a:r>
              <a:rPr lang="ru-RU" sz="2500" i="1" dirty="0">
                <a:solidFill>
                  <a:srgbClr val="7030A0"/>
                </a:solidFill>
              </a:rPr>
              <a:t>просветительский,</a:t>
            </a:r>
          </a:p>
          <a:p>
            <a:pPr>
              <a:defRPr/>
            </a:pPr>
            <a:r>
              <a:rPr lang="ru-RU" sz="2500" i="1" dirty="0" err="1">
                <a:solidFill>
                  <a:srgbClr val="7030A0"/>
                </a:solidFill>
              </a:rPr>
              <a:t>диагностико</a:t>
            </a:r>
            <a:r>
              <a:rPr lang="ru-RU" sz="2500" i="1" dirty="0">
                <a:solidFill>
                  <a:srgbClr val="7030A0"/>
                </a:solidFill>
              </a:rPr>
              <a:t>-</a:t>
            </a:r>
          </a:p>
          <a:p>
            <a:pPr>
              <a:defRPr/>
            </a:pPr>
            <a:r>
              <a:rPr lang="ru-RU" sz="2500" i="1" dirty="0">
                <a:solidFill>
                  <a:srgbClr val="7030A0"/>
                </a:solidFill>
              </a:rPr>
              <a:t>аналитический</a:t>
            </a:r>
            <a:endParaRPr lang="ru-RU" sz="25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09650" y="5487988"/>
            <a:ext cx="7450138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Изучение проблемы, наличие условий компьютерной среды в МБДОУ, противоречий, опыта работы, индивидуальных возможностей воспитанников, педагогических возможностей и информационной культуры семей, ИКТ-компетентности педагогов ЦРР.  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03350" y="4841875"/>
            <a:ext cx="64087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Обсуждение целей и задач проекта с родителями,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педагогами ЦРР и детьми</a:t>
            </a:r>
            <a:r>
              <a:rPr lang="ru-RU" altLang="ru-RU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9763" y="3754438"/>
            <a:ext cx="5614987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Определение этапов реализации проекта;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поиск эффективных форм, компьютерных обу-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чающих программ, мультимед. презентаций,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интерактивного пособия.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14550" y="2852738"/>
            <a:ext cx="48974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Анализ, отбор, систематизация  обу-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чающих программ,   методического обеспечения, интерактивного пособия, дидактического материала.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51163" y="1714500"/>
            <a:ext cx="33131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Разработка системы мони-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торинга, календ.-перспективного плана по обучению детей основам комп. грамотности.</a:t>
            </a:r>
            <a:endParaRPr lang="ru-RU" altLang="ru-RU" sz="1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90925" y="603250"/>
            <a:ext cx="194468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вание этапов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мероприятий проекта.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A001D"/>
      </a:hlink>
      <a:folHlink>
        <a:srgbClr val="FFA7B8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66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3366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7044</TotalTime>
  <Words>1654</Words>
  <Application>Microsoft Office PowerPoint</Application>
  <PresentationFormat>Экран (4:3)</PresentationFormat>
  <Paragraphs>375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Методологическая основа проекта</vt:lpstr>
      <vt:lpstr>Презентация PowerPoint</vt:lpstr>
      <vt:lpstr>Презентация PowerPoint</vt:lpstr>
      <vt:lpstr>Презентация PowerPoint</vt:lpstr>
      <vt:lpstr>  План мероприятий  по реализации проекта  </vt:lpstr>
      <vt:lpstr>Презентация PowerPoint</vt:lpstr>
      <vt:lpstr>2  этап – основной,  формирующий и развивающий (01.10.2014 – 30.04.2015г.)  </vt:lpstr>
      <vt:lpstr>3 этап – итоговый,  контрольно-диагностический (01.05.2015 – 31.05.2015г.)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Перспективность проекта</vt:lpstr>
      <vt:lpstr>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Ранько</dc:creator>
  <cp:lastModifiedBy>Иван</cp:lastModifiedBy>
  <cp:revision>348</cp:revision>
  <dcterms:created xsi:type="dcterms:W3CDTF">2007-02-24T17:34:38Z</dcterms:created>
  <dcterms:modified xsi:type="dcterms:W3CDTF">2016-03-27T08:29:06Z</dcterms:modified>
</cp:coreProperties>
</file>