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9FF5-A82D-47E8-AA2A-B63FB296BC90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A7BF-DD70-497B-8A22-3BEBAB9C8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6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1371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6864" y="1612392"/>
            <a:ext cx="7403592" cy="3179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1050"/>
              </a:spcAft>
            </a:pPr>
            <a:r>
              <a:rPr lang="ru" sz="3500" b="1" dirty="0">
                <a:solidFill>
                  <a:srgbClr val="003300"/>
                </a:solidFill>
                <a:latin typeface="Arial"/>
              </a:rPr>
              <a:t>Консультация</a:t>
            </a:r>
          </a:p>
          <a:p>
            <a:pPr indent="0" algn="ctr">
              <a:lnSpc>
                <a:spcPts val="4320"/>
              </a:lnSpc>
            </a:pPr>
            <a:r>
              <a:rPr lang="ru" sz="2800" dirty="0">
                <a:solidFill>
                  <a:srgbClr val="053660"/>
                </a:solidFill>
                <a:latin typeface="Book Antiqua"/>
              </a:rPr>
              <a:t>Актуальность проблемы речевого развития детей дошкольного возраста. </a:t>
            </a:r>
          </a:p>
          <a:p>
            <a:pPr indent="0" algn="ctr">
              <a:lnSpc>
                <a:spcPts val="4320"/>
              </a:lnSpc>
            </a:pPr>
            <a:r>
              <a:rPr lang="ru" sz="2800" dirty="0">
                <a:solidFill>
                  <a:srgbClr val="053660"/>
                </a:solidFill>
                <a:latin typeface="Book Antiqua"/>
              </a:rPr>
              <a:t>Речь воспитателя, как образец </a:t>
            </a:r>
            <a:r>
              <a:rPr lang="ru" sz="2800" dirty="0" smtClean="0">
                <a:solidFill>
                  <a:srgbClr val="053660"/>
                </a:solidFill>
                <a:latin typeface="Book Antiqua"/>
              </a:rPr>
              <a:t>подражания</a:t>
            </a:r>
          </a:p>
          <a:p>
            <a:pPr indent="0" algn="ctr">
              <a:lnSpc>
                <a:spcPts val="4320"/>
              </a:lnSpc>
            </a:pPr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pPr indent="0" algn="ctr">
              <a:lnSpc>
                <a:spcPts val="4320"/>
              </a:lnSpc>
            </a:pPr>
            <a:r>
              <a:rPr lang="ru" sz="2800" dirty="0" smtClean="0">
                <a:solidFill>
                  <a:srgbClr val="053660"/>
                </a:solidFill>
                <a:latin typeface="Book Antiqua"/>
              </a:rPr>
              <a:t>.</a:t>
            </a:r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pPr indent="0" algn="r"/>
            <a:r>
              <a:rPr lang="ru" dirty="0">
                <a:solidFill>
                  <a:srgbClr val="053660"/>
                </a:solidFill>
                <a:latin typeface="Book Antiqua"/>
              </a:rPr>
              <a:t>Выполнила учитель-логопед ГБДОУ</a:t>
            </a:r>
          </a:p>
          <a:p>
            <a:pPr indent="0" algn="r"/>
            <a:r>
              <a:rPr lang="ru" dirty="0">
                <a:solidFill>
                  <a:srgbClr val="053660"/>
                </a:solidFill>
                <a:latin typeface="Book Antiqua"/>
              </a:rPr>
              <a:t> г. Севастополя "Детский сад №124"</a:t>
            </a:r>
          </a:p>
          <a:p>
            <a:pPr indent="0" algn="r"/>
            <a:r>
              <a:rPr lang="ru" dirty="0">
                <a:solidFill>
                  <a:srgbClr val="053660"/>
                </a:solidFill>
                <a:latin typeface="Book Antiqua"/>
              </a:rPr>
              <a:t>Матушкина Людмила Викторовна</a:t>
            </a: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  <a:p>
            <a:endParaRPr lang="ru" sz="2800" dirty="0">
              <a:solidFill>
                <a:srgbClr val="053660"/>
              </a:solidFill>
              <a:latin typeface="Book Antiqu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88" y="76200"/>
            <a:ext cx="1423416" cy="1051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6904"/>
            <a:ext cx="9144000" cy="310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872" y="1660744"/>
            <a:ext cx="3121152" cy="42885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0352" y="566928"/>
            <a:ext cx="6797040" cy="4632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500" b="1">
                <a:solidFill>
                  <a:srgbClr val="BE0101"/>
                </a:solidFill>
                <a:latin typeface="Arial"/>
              </a:rPr>
              <a:t>Артикуляционная гимнастика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42872"/>
            <a:ext cx="32194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88" y="76200"/>
            <a:ext cx="1383792" cy="1051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104"/>
            <a:ext cx="9144000" cy="56916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0352" y="315468"/>
            <a:ext cx="6273896" cy="6659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500" b="1" dirty="0">
                <a:solidFill>
                  <a:srgbClr val="BE0101"/>
                </a:solidFill>
                <a:latin typeface="Arial"/>
              </a:rPr>
              <a:t>Дыхательная гимнастика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9144000" cy="66934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24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120" y="5330952"/>
            <a:ext cx="3986784" cy="1411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5384" y="106680"/>
            <a:ext cx="8461248" cy="737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2400" b="1">
                <a:solidFill>
                  <a:srgbClr val="BE0101"/>
                </a:solidFill>
                <a:latin typeface="Arial"/>
              </a:rPr>
              <a:t>Развитие грамматического строя речи, формирований</a:t>
            </a:r>
          </a:p>
          <a:p>
            <a:pPr marR="281432" indent="0" algn="r">
              <a:spcAft>
                <a:spcPts val="10920"/>
              </a:spcAft>
            </a:pPr>
            <a:r>
              <a:rPr lang="ru" sz="2400" b="1">
                <a:solidFill>
                  <a:srgbClr val="BE0101"/>
                </a:solidFill>
                <a:latin typeface="Arial"/>
              </a:rPr>
              <a:t>предпосылок к обучению грамоте </a:t>
            </a:r>
            <a:r>
              <a:rPr lang="en-US" sz="2400" b="1" baseline="30000">
                <a:solidFill>
                  <a:srgbClr val="6B4419"/>
                </a:solidFill>
                <a:latin typeface="Arial"/>
              </a:rPr>
              <a:t>v</a:t>
            </a:r>
            <a:r>
              <a:rPr lang="en-US" sz="2400" b="1">
                <a:solidFill>
                  <a:srgbClr val="6B4419"/>
                </a:solidFill>
                <a:latin typeface="Arial"/>
              </a:rPr>
              <a:t> </a:t>
            </a:r>
            <a:r>
              <a:rPr lang="ru" sz="2400" b="1">
                <a:solidFill>
                  <a:srgbClr val="6B4419"/>
                </a:solidFill>
                <a:latin typeface="Arial"/>
              </a:rPr>
              <a:t>(г?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8280" y="2746248"/>
            <a:ext cx="2560320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Bef>
                <a:spcPts val="10920"/>
              </a:spcBef>
              <a:spcAft>
                <a:spcPts val="4410"/>
              </a:spcAft>
            </a:pPr>
            <a:r>
              <a:rPr lang="ru" sz="800">
                <a:solidFill>
                  <a:srgbClr val="6B4419"/>
                </a:solidFill>
                <a:latin typeface="Candara"/>
              </a:rPr>
              <a:t>ДВА ВРАТА </a:t>
            </a:r>
            <a:r>
              <a:rPr lang="ru" sz="850" b="1">
                <a:solidFill>
                  <a:srgbClr val="6B4419"/>
                </a:solidFill>
                <a:latin typeface="Franklin Gothic Heavy"/>
              </a:rPr>
              <a:t>ДВА </a:t>
            </a:r>
            <a:r>
              <a:rPr lang="ru" sz="800">
                <a:solidFill>
                  <a:srgbClr val="6B4419"/>
                </a:solidFill>
                <a:latin typeface="Candara"/>
              </a:rPr>
              <a:t>БРАТА ШИПЯЩАЯ СЕМЕЙКА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89064" y="3697224"/>
            <a:ext cx="594360" cy="1127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Bef>
                <a:spcPts val="4410"/>
              </a:spcBef>
              <a:spcAft>
                <a:spcPts val="8400"/>
              </a:spcAft>
            </a:pPr>
            <a:r>
              <a:rPr lang="ru" sz="800" b="1">
                <a:solidFill>
                  <a:srgbClr val="6B4419"/>
                </a:solidFill>
                <a:latin typeface="Candara"/>
              </a:rPr>
              <a:t>[Я СЕМЕЙКА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4" y="2113384"/>
            <a:ext cx="4383024" cy="2971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82" y="147828"/>
            <a:ext cx="4417316" cy="38572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94320" y="1889760"/>
            <a:ext cx="975360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100" b="1" dirty="0">
                <a:solidFill>
                  <a:srgbClr val="2D2A29"/>
                </a:solidFill>
                <a:latin typeface="Book Antiqua"/>
              </a:rPr>
              <a:t>Части дерева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75704" y="1898904"/>
            <a:ext cx="554736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100" b="1" dirty="0">
                <a:solidFill>
                  <a:srgbClr val="2D2A29"/>
                </a:solidFill>
                <a:latin typeface="Book Antiqua"/>
              </a:rPr>
              <a:t>Высота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97040" y="2377440"/>
            <a:ext cx="707136" cy="4053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840"/>
              </a:spcAft>
            </a:pPr>
            <a:r>
              <a:rPr lang="ru" sz="1000" dirty="0">
                <a:solidFill>
                  <a:srgbClr val="865A43"/>
                </a:solidFill>
                <a:latin typeface="Book Antiqua"/>
              </a:rPr>
              <a:t>* </a:t>
            </a:r>
            <a:r>
              <a:rPr lang="ru" sz="1000" baseline="30000" dirty="0">
                <a:solidFill>
                  <a:srgbClr val="6B4419"/>
                </a:solidFill>
                <a:latin typeface="Arial"/>
              </a:rPr>
              <a:t>4</a:t>
            </a:r>
          </a:p>
          <a:p>
            <a:pPr indent="0"/>
            <a:r>
              <a:rPr lang="ru" sz="1100" b="1" dirty="0">
                <a:solidFill>
                  <a:srgbClr val="2D2A29"/>
                </a:solidFill>
                <a:latin typeface="Book Antiqua"/>
              </a:rPr>
              <a:t>Плоды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99888" y="2630424"/>
            <a:ext cx="1121664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100" b="1" dirty="0" smtClean="0">
                <a:solidFill>
                  <a:srgbClr val="2D2A29"/>
                </a:solidFill>
                <a:latin typeface="Book Antiqua"/>
              </a:rPr>
              <a:t>Форма </a:t>
            </a:r>
            <a:r>
              <a:rPr lang="ru" sz="1100" b="1" dirty="0">
                <a:solidFill>
                  <a:srgbClr val="2D2A29"/>
                </a:solidFill>
                <a:latin typeface="Book Antiqua"/>
              </a:rPr>
              <a:t>листьев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75576" y="3398520"/>
            <a:ext cx="1155192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100" b="1">
                <a:solidFill>
                  <a:srgbClr val="2D2A29"/>
                </a:solidFill>
                <a:latin typeface="Book Antiqua"/>
              </a:rPr>
              <a:t>Рябина Сосна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31408" y="3404616"/>
            <a:ext cx="384048" cy="1371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100" b="1" dirty="0">
                <a:solidFill>
                  <a:srgbClr val="2D2A29"/>
                </a:solidFill>
                <a:latin typeface="Book Antiqua"/>
              </a:rPr>
              <a:t>Клён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44624" y="310896"/>
            <a:ext cx="5266944" cy="536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500" b="1">
                <a:solidFill>
                  <a:srgbClr val="BE0101"/>
                </a:solidFill>
                <a:latin typeface="Arial"/>
              </a:rPr>
              <a:t>Развитие связной речи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"/>
            <a:ext cx="9144000" cy="65440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8056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48" y="94488"/>
            <a:ext cx="4645152" cy="66415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137280"/>
            <a:ext cx="8976360" cy="2651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" y="3931920"/>
            <a:ext cx="4459224" cy="2926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240" y="3947160"/>
            <a:ext cx="4383024" cy="29016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AD955"/>
          </a:solidFill>
        </p:spPr>
        <p:txBody>
          <a:bodyPr wrap="none" lIns="0" tIns="0" rIns="0" bIns="0">
            <a:noAutofit/>
          </a:bodyPr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67640" y="347472"/>
            <a:ext cx="7546848" cy="6217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500" b="1" dirty="0">
                <a:solidFill>
                  <a:srgbClr val="BE0101"/>
                </a:solidFill>
                <a:latin typeface="Arial"/>
              </a:rPr>
              <a:t>Развитие фонематического </a:t>
            </a:r>
            <a:r>
              <a:rPr lang="ru" sz="3500" b="1" dirty="0" smtClean="0">
                <a:solidFill>
                  <a:srgbClr val="BE0101"/>
                </a:solidFill>
                <a:latin typeface="Arial"/>
              </a:rPr>
              <a:t>слух</a:t>
            </a:r>
            <a:r>
              <a:rPr lang="ru" sz="3500" b="1" dirty="0">
                <a:solidFill>
                  <a:srgbClr val="BE0101"/>
                </a:solidFill>
                <a:latin typeface="Arial"/>
              </a:rPr>
              <a:t>а</a:t>
            </a:r>
            <a:endParaRPr lang="ru" sz="3500" b="1" dirty="0">
              <a:solidFill>
                <a:srgbClr val="BE0101"/>
              </a:solidFill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488" y="76200"/>
            <a:ext cx="1383792" cy="10515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128016"/>
            <a:ext cx="4669536" cy="3986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1008"/>
            <a:ext cx="4701415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531" y="128016"/>
            <a:ext cx="4431792" cy="328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414" y="3428872"/>
            <a:ext cx="3542993" cy="28984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544" y="512064"/>
            <a:ext cx="8125968" cy="2950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  <a:spcAft>
                <a:spcPts val="1050"/>
              </a:spcAft>
            </a:pPr>
            <a:r>
              <a:rPr lang="ru" sz="1600" b="1" dirty="0">
                <a:latin typeface="Arial"/>
              </a:rPr>
              <a:t>Дети </a:t>
            </a:r>
            <a:r>
              <a:rPr lang="ru" sz="1800" b="1" dirty="0">
                <a:latin typeface="Arial"/>
              </a:rPr>
              <a:t>младших групп</a:t>
            </a:r>
            <a:r>
              <a:rPr lang="ru" sz="1600" b="1" dirty="0">
                <a:latin typeface="Arial"/>
              </a:rPr>
              <a:t>, развитие которых находится на рубеже перехода от предметной к игровой деятельности, должны получать от среды возможности развития именно этих видов деятельности. Должна быть мощно представлена </a:t>
            </a:r>
            <a:r>
              <a:rPr lang="ru" sz="1600" b="1" u="sng" dirty="0">
                <a:latin typeface="Arial"/>
              </a:rPr>
              <a:t>среда предметной деятельности и связанных с ней условий сенсорного воспитания и развития детей, здесь же получает питание зарождающаяся игровая деятельность.</a:t>
            </a:r>
          </a:p>
          <a:p>
            <a:pPr indent="0">
              <a:lnSpc>
                <a:spcPts val="1920"/>
              </a:lnSpc>
              <a:spcAft>
                <a:spcPts val="1050"/>
              </a:spcAft>
            </a:pPr>
            <a:r>
              <a:rPr lang="ru" sz="1600" b="1" dirty="0">
                <a:latin typeface="Arial"/>
              </a:rPr>
              <a:t>В </a:t>
            </a:r>
            <a:r>
              <a:rPr lang="ru" sz="1800" b="1" dirty="0">
                <a:latin typeface="Arial"/>
              </a:rPr>
              <a:t>средней группе </a:t>
            </a:r>
            <a:r>
              <a:rPr lang="ru" sz="1600" b="1" dirty="0">
                <a:latin typeface="Arial"/>
              </a:rPr>
              <a:t>должно преобладать такое содержание развивающей среды, которое определяет </a:t>
            </a:r>
            <a:r>
              <a:rPr lang="ru" sz="1600" b="1" i="1" u="sng" dirty="0">
                <a:latin typeface="Arial"/>
              </a:rPr>
              <a:t>переходный этап от предметной деятельности к более развитой игровой</a:t>
            </a:r>
            <a:r>
              <a:rPr lang="ru" sz="1600" b="1" i="1" dirty="0">
                <a:latin typeface="Arial"/>
              </a:rPr>
              <a:t>.</a:t>
            </a:r>
            <a:r>
              <a:rPr lang="ru" sz="1600" b="1" dirty="0">
                <a:latin typeface="Arial"/>
              </a:rPr>
              <a:t> Поэтому игровое оборудование в течение года постепенно уступает место академическому содержанию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8640" y="3462528"/>
            <a:ext cx="8119872" cy="2670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  <a:spcBef>
                <a:spcPts val="1050"/>
              </a:spcBef>
              <a:spcAft>
                <a:spcPts val="1050"/>
              </a:spcAft>
            </a:pPr>
            <a:r>
              <a:rPr lang="ru" sz="1800" b="1" dirty="0">
                <a:latin typeface="Arial"/>
              </a:rPr>
              <a:t>Старшая группа</a:t>
            </a:r>
            <a:r>
              <a:rPr lang="ru" sz="1600" b="1" dirty="0">
                <a:latin typeface="Arial"/>
              </a:rPr>
              <a:t>. Здесь идет дальнейшее развитие ведущей деятельности, </a:t>
            </a:r>
            <a:r>
              <a:rPr lang="ru" sz="1600" b="1" u="sng" dirty="0">
                <a:latin typeface="Arial"/>
              </a:rPr>
              <a:t>это период пика развития творческой сюжетно-ролевой игры,</a:t>
            </a:r>
            <a:r>
              <a:rPr lang="ru" sz="1600" b="1" dirty="0">
                <a:latin typeface="Arial"/>
              </a:rPr>
              <a:t> и здесь к игре предъявляются особые требования. В старшей группе </a:t>
            </a:r>
            <a:r>
              <a:rPr lang="ru" sz="1600" b="1" u="sng" dirty="0">
                <a:latin typeface="Arial"/>
              </a:rPr>
              <a:t>одна из основных задач педагогов состоит в организации предметно-развивающей среды для познавательного развития</a:t>
            </a:r>
            <a:r>
              <a:rPr lang="ru" sz="1600" b="1" dirty="0">
                <a:latin typeface="Arial"/>
              </a:rPr>
              <a:t>. Материалы среды регулярно пополняются.</a:t>
            </a:r>
          </a:p>
          <a:p>
            <a:pPr indent="0">
              <a:lnSpc>
                <a:spcPts val="1920"/>
              </a:lnSpc>
            </a:pPr>
            <a:r>
              <a:rPr lang="ru" sz="1600" b="1" dirty="0">
                <a:latin typeface="Arial"/>
              </a:rPr>
              <a:t>Подготовительная к школе группа близка по наполнению к старшей группе, но отличается содержанием, в которое укладываются программные задачи, индивидуальные особенности и потребности детей. Здесь те же подходы к формированию среды, может быть, чуть больше объем содержания.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Рисунок 2" descr="https://fs00.infourok.ru/images/doc/313/312584/1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2486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12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88" y="76200"/>
            <a:ext cx="1423416" cy="1051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" y="1359408"/>
            <a:ext cx="2825496" cy="53187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7784" y="396240"/>
            <a:ext cx="6227064" cy="4572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4200"/>
              </a:spcAft>
            </a:pPr>
            <a:r>
              <a:rPr lang="ru" sz="3500" b="1">
                <a:latin typeface="Arial"/>
              </a:rPr>
              <a:t>Методы речевого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9504" y="1359408"/>
            <a:ext cx="5885688" cy="1709552"/>
          </a:xfrm>
          <a:prstGeom prst="rect">
            <a:avLst/>
          </a:prstGeom>
          <a:solidFill>
            <a:srgbClr val="AED2ED"/>
          </a:solidFill>
        </p:spPr>
        <p:txBody>
          <a:bodyPr lIns="0" tIns="0" rIns="0" bIns="0">
            <a:noAutofit/>
          </a:bodyPr>
          <a:lstStyle/>
          <a:p>
            <a:pPr marL="2113280" indent="0">
              <a:spcBef>
                <a:spcPts val="4200"/>
              </a:spcBef>
              <a:spcAft>
                <a:spcPts val="840"/>
              </a:spcAft>
            </a:pPr>
            <a:r>
              <a:rPr lang="ru" sz="2400" b="1" u="sng" dirty="0">
                <a:latin typeface="Arial"/>
              </a:rPr>
              <a:t>Наглядные</a:t>
            </a:r>
          </a:p>
          <a:p>
            <a:pPr indent="0" algn="just">
              <a:spcAft>
                <a:spcPts val="630"/>
              </a:spcAft>
            </a:pPr>
            <a:r>
              <a:rPr lang="ru" sz="1500" dirty="0">
                <a:latin typeface="Arial"/>
              </a:rPr>
              <a:t>НЕПОСРЕДСТВЕННОЕ НАБЛЮДЕНИЕ</a:t>
            </a:r>
          </a:p>
          <a:p>
            <a:pPr indent="0" algn="just">
              <a:lnSpc>
                <a:spcPts val="1656"/>
              </a:lnSpc>
              <a:spcAft>
                <a:spcPts val="1470"/>
              </a:spcAft>
            </a:pPr>
            <a:r>
              <a:rPr lang="ru" sz="1500" dirty="0">
                <a:latin typeface="Arial"/>
              </a:rPr>
              <a:t>И ЕГО РАЗНОВИДНОСТИ (НАБЛЮДЕНИЯ В ПРИРОДЕ, ЭКСКУРСИИ), ОПОСРЕДОВАННОГО НАБЛЮДЕНИЕ (ИЗОБРАЗИТЕЛЬНАЯ НАГЛЯДНОСТЬ).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2552" y="3068960"/>
            <a:ext cx="5885688" cy="1584176"/>
          </a:xfrm>
          <a:prstGeom prst="rect">
            <a:avLst/>
          </a:prstGeom>
          <a:solidFill>
            <a:srgbClr val="AED2ED"/>
          </a:solidFill>
        </p:spPr>
        <p:txBody>
          <a:bodyPr lIns="0" tIns="0" rIns="0" bIns="0">
            <a:noAutofit/>
          </a:bodyPr>
          <a:lstStyle/>
          <a:p>
            <a:pPr marL="2110232" indent="0">
              <a:spcBef>
                <a:spcPts val="1470"/>
              </a:spcBef>
              <a:spcAft>
                <a:spcPts val="840"/>
              </a:spcAft>
            </a:pPr>
            <a:r>
              <a:rPr lang="ru" sz="2400" b="1" u="sng" dirty="0">
                <a:latin typeface="Arial"/>
              </a:rPr>
              <a:t>Словесные</a:t>
            </a:r>
          </a:p>
          <a:p>
            <a:pPr indent="0" algn="just">
              <a:lnSpc>
                <a:spcPts val="1656"/>
              </a:lnSpc>
              <a:spcAft>
                <a:spcPts val="1470"/>
              </a:spcAft>
            </a:pPr>
            <a:r>
              <a:rPr lang="ru" sz="1500" dirty="0">
                <a:latin typeface="Arial"/>
              </a:rPr>
              <a:t>ЧТЕНИЕ И РАССКАЗЫВАНИЕ ХУДОЖЕСТВЕННЫХ ПРОИЗВЕДЕНИЙ, ЗАУЧИВАНИЕ НАИЗУСТЬ, ПЕРЕСКАЗ, РАССКАЗЫВАНИЕ С И БЕЗ ОПОРЫ НА НАГЛЯДНЫЕ МАТЕРИАЛЫ.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4653136"/>
            <a:ext cx="5855208" cy="2025032"/>
          </a:xfrm>
          <a:prstGeom prst="rect">
            <a:avLst/>
          </a:prstGeom>
          <a:solidFill>
            <a:srgbClr val="AED2ED"/>
          </a:solidFill>
        </p:spPr>
        <p:txBody>
          <a:bodyPr lIns="0" tIns="0" rIns="0" bIns="0">
            <a:noAutofit/>
          </a:bodyPr>
          <a:lstStyle/>
          <a:p>
            <a:pPr marL="1916684" indent="0">
              <a:spcBef>
                <a:spcPts val="1470"/>
              </a:spcBef>
              <a:spcAft>
                <a:spcPts val="840"/>
              </a:spcAft>
            </a:pPr>
            <a:r>
              <a:rPr lang="ru" sz="2400" b="1" u="sng" dirty="0">
                <a:latin typeface="Arial"/>
              </a:rPr>
              <a:t>Практические</a:t>
            </a:r>
          </a:p>
          <a:p>
            <a:pPr indent="0" algn="just">
              <a:lnSpc>
                <a:spcPts val="1656"/>
              </a:lnSpc>
            </a:pPr>
            <a:r>
              <a:rPr lang="ru" sz="1500" dirty="0">
                <a:latin typeface="Arial"/>
              </a:rPr>
              <a:t>ДИДАКТИЧЕСКИЕ ИГРЫ, ИГРЫ ДРАММАТИЗАЦИИ, ИСЦЕНИРОВКИ, ДИДАКТИЧЕСКИЕ УПРАЖНЕНИЯ, ПЛАСТИЧЕСКИЕ ЭТЮДЫ, ХОРОВЫЕ ИГРЫ.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624" y="260648"/>
            <a:ext cx="1103376" cy="91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" y="1606296"/>
            <a:ext cx="8250936" cy="4511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5008" y="260648"/>
            <a:ext cx="7552944" cy="9891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 algn="ctr">
              <a:spcAft>
                <a:spcPts val="1050"/>
              </a:spcAft>
            </a:pPr>
            <a:r>
              <a:rPr lang="ru" sz="2800" b="1" dirty="0">
                <a:latin typeface="Arial"/>
              </a:rPr>
              <a:t>Приемы, </a:t>
            </a:r>
            <a:r>
              <a:rPr lang="ru" sz="2800" b="1" dirty="0" smtClean="0">
                <a:latin typeface="Arial"/>
              </a:rPr>
              <a:t>развивающие речевую </a:t>
            </a:r>
          </a:p>
          <a:p>
            <a:pPr indent="0" algn="ctr">
              <a:spcAft>
                <a:spcPts val="1050"/>
              </a:spcAft>
            </a:pPr>
            <a:r>
              <a:rPr lang="ru" sz="2800" b="1" dirty="0" smtClean="0">
                <a:latin typeface="Arial"/>
              </a:rPr>
              <a:t>активность</a:t>
            </a:r>
            <a:endParaRPr lang="ru" sz="2800" b="1" dirty="0"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664" y="79248"/>
            <a:ext cx="1926336" cy="1371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6552" y="1804416"/>
            <a:ext cx="3297936" cy="4480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</a:pPr>
            <a:r>
              <a:rPr lang="ru" sz="1700" b="1" i="1">
                <a:solidFill>
                  <a:srgbClr val="031E30"/>
                </a:solidFill>
                <a:latin typeface="Arial"/>
              </a:rPr>
              <a:t>«Все задачи развития речи детей    дошкольного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6552" y="2350008"/>
            <a:ext cx="3304032" cy="4968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</a:pPr>
            <a:r>
              <a:rPr lang="ru" sz="1700" b="1" i="1">
                <a:solidFill>
                  <a:srgbClr val="031E30"/>
                </a:solidFill>
                <a:latin typeface="Arial"/>
              </a:rPr>
              <a:t>возраста (обогащение словарного    запаса,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264" y="2907792"/>
            <a:ext cx="3322320" cy="1310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</a:pPr>
            <a:r>
              <a:rPr lang="ru" sz="1700" b="1" i="1">
                <a:solidFill>
                  <a:srgbClr val="031E30"/>
                </a:solidFill>
                <a:latin typeface="Arial"/>
              </a:rPr>
              <a:t>формирование грамматического строя речи, звуковая культура) не достигнут своей цели, если    не    найдут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360" y="4322064"/>
            <a:ext cx="3313176" cy="4450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  <a:spcAft>
                <a:spcPts val="1260"/>
              </a:spcAft>
            </a:pPr>
            <a:r>
              <a:rPr lang="ru" sz="1700" b="1" i="1">
                <a:solidFill>
                  <a:srgbClr val="031E30"/>
                </a:solidFill>
                <a:latin typeface="Arial"/>
              </a:rPr>
              <a:t>завершающего выражения в развитии связной речи.»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6448" y="5059680"/>
            <a:ext cx="2091336" cy="6015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 algn="just">
              <a:spcBef>
                <a:spcPts val="1260"/>
              </a:spcBef>
            </a:pPr>
            <a:r>
              <a:rPr lang="ru" sz="1700" b="1" i="1">
                <a:solidFill>
                  <a:srgbClr val="031E30"/>
                </a:solidFill>
                <a:latin typeface="Arial"/>
              </a:rPr>
              <a:t>/Ушакова О.С./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1371600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572000" y="1916831"/>
            <a:ext cx="4392488" cy="16335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860032" y="206084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Формирование грамматического строя речи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4060" y="387513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Развитие связной речи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131840" y="4627804"/>
            <a:ext cx="2664296" cy="16335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228184" y="4627804"/>
            <a:ext cx="2592288" cy="163350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111624" y="5013176"/>
            <a:ext cx="261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Обогащение словарного запаса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9976" y="5189130"/>
            <a:ext cx="261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Звуковая культура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865312" cy="5413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936" y="54864"/>
            <a:ext cx="8796528" cy="957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376"/>
              </a:lnSpc>
            </a:pPr>
            <a:r>
              <a:rPr lang="ru" sz="2000" b="1" dirty="0">
                <a:latin typeface="Arial"/>
              </a:rPr>
              <a:t>Связная речь -это развернутое изложение определенного содержания, которое осуществляется логично, последовательно и</a:t>
            </a:r>
          </a:p>
          <a:p>
            <a:pPr marL="1498600" indent="0">
              <a:lnSpc>
                <a:spcPts val="2376"/>
              </a:lnSpc>
              <a:spcAft>
                <a:spcPts val="1470"/>
              </a:spcAft>
            </a:pPr>
            <a:r>
              <a:rPr lang="ru" sz="2000" b="1" dirty="0">
                <a:latin typeface="Arial"/>
              </a:rPr>
              <a:t>точно, грамматически правильно </a:t>
            </a:r>
            <a:r>
              <a:rPr lang="ru" sz="2000" b="1" dirty="0" smtClean="0">
                <a:latin typeface="Arial"/>
              </a:rPr>
              <a:t> и </a:t>
            </a:r>
            <a:r>
              <a:rPr lang="ru" sz="2000" b="1" dirty="0">
                <a:latin typeface="Arial"/>
              </a:rPr>
              <a:t>образно.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1447800"/>
            <a:ext cx="8878824" cy="32339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456" y="4681728"/>
            <a:ext cx="8878824" cy="19876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0" tIns="0" rIns="0" bIns="0">
            <a:noAutofit/>
          </a:bodyPr>
          <a:lstStyle/>
          <a:p>
            <a:pPr indent="0" algn="ctr"/>
            <a:endParaRPr lang="ru" sz="3500" b="1" i="1" u="sng" dirty="0" smtClean="0">
              <a:solidFill>
                <a:srgbClr val="053660"/>
              </a:solidFill>
              <a:latin typeface="Arial"/>
            </a:endParaRPr>
          </a:p>
          <a:p>
            <a:pPr indent="0" algn="ctr"/>
            <a:r>
              <a:rPr lang="ru" sz="4000" b="1" i="1" dirty="0" smtClean="0">
                <a:solidFill>
                  <a:srgbClr val="053660"/>
                </a:solidFill>
                <a:latin typeface="Arial"/>
              </a:rPr>
              <a:t>Типы </a:t>
            </a:r>
            <a:r>
              <a:rPr lang="ru" sz="4000" b="1" i="1" dirty="0">
                <a:solidFill>
                  <a:srgbClr val="053660"/>
                </a:solidFill>
                <a:latin typeface="Arial"/>
              </a:rPr>
              <a:t>связной речи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6200"/>
            <a:ext cx="7117080" cy="1051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6904"/>
            <a:ext cx="9144000" cy="329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8" y="1603248"/>
            <a:ext cx="2493264" cy="3383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2" y="5004816"/>
            <a:ext cx="2596896" cy="1371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4952" y="1688592"/>
            <a:ext cx="5867400" cy="1767840"/>
          </a:xfrm>
          <a:prstGeom prst="rect">
            <a:avLst/>
          </a:prstGeom>
          <a:solidFill>
            <a:srgbClr val="AAD955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1000" dirty="0">
                <a:solidFill>
                  <a:srgbClr val="7B9E3B"/>
                </a:solidFill>
                <a:latin typeface="Book Antiqua"/>
              </a:rPr>
              <a:t>/- -\</a:t>
            </a:r>
          </a:p>
          <a:p>
            <a:pPr marL="419100" indent="0" algn="ctr">
              <a:lnSpc>
                <a:spcPts val="1920"/>
              </a:lnSpc>
            </a:pPr>
            <a:r>
              <a:rPr lang="ru" sz="1600" b="1" i="1" dirty="0">
                <a:latin typeface="Arial"/>
              </a:rPr>
              <a:t>это специальный текст, который начинается с</a:t>
            </a:r>
          </a:p>
          <a:p>
            <a:pPr marL="419100" indent="0" algn="ctr">
              <a:lnSpc>
                <a:spcPts val="1920"/>
              </a:lnSpc>
            </a:pPr>
            <a:r>
              <a:rPr lang="ru" sz="1600" b="1" i="1" dirty="0">
                <a:latin typeface="Arial"/>
              </a:rPr>
              <a:t>общего тезиса, определяющего и называющего</a:t>
            </a:r>
          </a:p>
          <a:p>
            <a:pPr marL="419100" indent="0" algn="ctr">
              <a:lnSpc>
                <a:spcPts val="1920"/>
              </a:lnSpc>
            </a:pPr>
            <a:r>
              <a:rPr lang="ru" sz="1600" b="1" i="1" dirty="0">
                <a:latin typeface="Arial"/>
              </a:rPr>
              <a:t>предмет или объект; затем идет перечисление</a:t>
            </a:r>
          </a:p>
          <a:p>
            <a:pPr marL="419100" indent="0" algn="ctr">
              <a:lnSpc>
                <a:spcPts val="1920"/>
              </a:lnSpc>
            </a:pPr>
            <a:r>
              <a:rPr lang="ru" sz="1600" b="1" i="1" dirty="0">
                <a:latin typeface="Arial"/>
              </a:rPr>
              <a:t>признаков, свойств, качеств, действий;</a:t>
            </a:r>
          </a:p>
          <a:p>
            <a:pPr marL="419100" indent="0" algn="ctr">
              <a:lnSpc>
                <a:spcPts val="1920"/>
              </a:lnSpc>
            </a:pPr>
            <a:r>
              <a:rPr lang="ru" sz="1600" b="1" i="1" dirty="0">
                <a:latin typeface="Arial"/>
              </a:rPr>
              <a:t>завершает описание итоговая фраза,</a:t>
            </a:r>
          </a:p>
          <a:p>
            <a:pPr marL="419100" indent="0" algn="ctr">
              <a:lnSpc>
                <a:spcPts val="1920"/>
              </a:lnSpc>
              <a:spcAft>
                <a:spcPts val="2310"/>
              </a:spcAft>
            </a:pPr>
            <a:r>
              <a:rPr lang="ru" sz="1600" b="1" i="1" dirty="0">
                <a:latin typeface="Arial"/>
              </a:rPr>
              <a:t>оценивающая предмет.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85160" y="3733800"/>
            <a:ext cx="5702808" cy="1014984"/>
          </a:xfrm>
          <a:prstGeom prst="rect">
            <a:avLst/>
          </a:prstGeom>
          <a:solidFill>
            <a:srgbClr val="D5E3DF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>
            <a:noAutofit/>
          </a:bodyPr>
          <a:lstStyle/>
          <a:p>
            <a:pPr marL="507492" indent="0" algn="ctr">
              <a:lnSpc>
                <a:spcPts val="2400"/>
              </a:lnSpc>
              <a:spcBef>
                <a:spcPts val="2310"/>
              </a:spcBef>
            </a:pPr>
            <a:r>
              <a:rPr lang="ru" sz="2000" b="1" i="1" dirty="0">
                <a:latin typeface="Arial"/>
              </a:rPr>
              <a:t>это сюжет, развертывающийся во времени и в логической последовательности.</a:t>
            </a:r>
          </a:p>
          <a:p>
            <a:pPr indent="0" algn="just">
              <a:spcAft>
                <a:spcPts val="2310"/>
              </a:spcAft>
            </a:pPr>
            <a:r>
              <a:rPr lang="ru" sz="1600" b="1" dirty="0">
                <a:solidFill>
                  <a:srgbClr val="9DB493"/>
                </a:solidFill>
                <a:latin typeface="Arial"/>
              </a:rPr>
              <a:t>ч__/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85160" y="5187696"/>
            <a:ext cx="5727192" cy="11887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376"/>
              </a:lnSpc>
              <a:spcBef>
                <a:spcPts val="2310"/>
              </a:spcBef>
            </a:pPr>
            <a:r>
              <a:rPr lang="ru" sz="2000" b="1" i="1" dirty="0">
                <a:latin typeface="Arial"/>
              </a:rPr>
              <a:t>это текст, включающий причинноследственные конструкции, вопросы, оценку.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0"/>
            <a:ext cx="9137904" cy="64891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441234"/>
            <a:ext cx="1383792" cy="1051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2132856"/>
            <a:ext cx="8440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/>
          </a:p>
          <a:p>
            <a:pPr algn="ctr"/>
            <a:r>
              <a:rPr lang="ru-RU" sz="5400" b="1" dirty="0" smtClean="0"/>
              <a:t>Спасибо за внимание !!!</a:t>
            </a:r>
          </a:p>
          <a:p>
            <a:pPr algn="ctr"/>
            <a:endParaRPr lang="ru-RU" sz="5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88" y="76200"/>
            <a:ext cx="1383792" cy="1051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07080" y="374904"/>
            <a:ext cx="2456688" cy="3291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2800" b="1">
                <a:solidFill>
                  <a:srgbClr val="053660"/>
                </a:solidFill>
                <a:latin typeface="Arial"/>
              </a:rPr>
              <a:t>Актуальность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7192" y="789432"/>
            <a:ext cx="5254752" cy="3352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2730"/>
              </a:spcAft>
            </a:pPr>
            <a:r>
              <a:rPr lang="ru" sz="2800" b="1">
                <a:solidFill>
                  <a:srgbClr val="053660"/>
                </a:solidFill>
                <a:latin typeface="Arial"/>
              </a:rPr>
              <a:t>проблемы речевого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9976" y="1578864"/>
            <a:ext cx="7827264" cy="9204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355600">
              <a:lnSpc>
                <a:spcPts val="1896"/>
              </a:lnSpc>
              <a:spcAft>
                <a:spcPts val="210"/>
              </a:spcAft>
            </a:pPr>
            <a:r>
              <a:rPr lang="ru" sz="1900">
                <a:solidFill>
                  <a:srgbClr val="003300"/>
                </a:solidFill>
                <a:latin typeface="Arial"/>
              </a:rPr>
              <a:t>Проблема речевого развития детей дошкольного возраста на сегодняшний день очень актуальна, т.к. процент дошкольников с различными речевыми нарушениями остается стабильно высоким.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3880" y="2615184"/>
            <a:ext cx="6848856" cy="4815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355600">
              <a:lnSpc>
                <a:spcPts val="1920"/>
              </a:lnSpc>
              <a:spcAft>
                <a:spcPts val="210"/>
              </a:spcAft>
            </a:pPr>
            <a:r>
              <a:rPr lang="ru" sz="1900">
                <a:solidFill>
                  <a:srgbClr val="003300"/>
                </a:solidFill>
                <a:latin typeface="Arial"/>
              </a:rPr>
              <a:t>•    Овладение родным языком является одним из важных приобретений ребенка в дошкольном детстве.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3880" y="3163824"/>
            <a:ext cx="7330440" cy="710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355600">
              <a:lnSpc>
                <a:spcPts val="1920"/>
              </a:lnSpc>
              <a:spcAft>
                <a:spcPts val="210"/>
              </a:spcAft>
            </a:pPr>
            <a:r>
              <a:rPr lang="ru" sz="1900">
                <a:solidFill>
                  <a:srgbClr val="003300"/>
                </a:solidFill>
                <a:latin typeface="Arial"/>
              </a:rPr>
              <a:t>•    В современном дошкольном образовании речь рассматривается как одна из основ воспитания и обучения детей.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3880" y="3959352"/>
            <a:ext cx="7208520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630"/>
              </a:spcAft>
            </a:pPr>
            <a:r>
              <a:rPr lang="ru" sz="1900">
                <a:solidFill>
                  <a:srgbClr val="003300"/>
                </a:solidFill>
                <a:latin typeface="Arial"/>
              </a:rPr>
              <a:t>•    Речь - это инструмент развития высших отделов психики.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3880" y="4261104"/>
            <a:ext cx="7979664" cy="4815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355600">
              <a:lnSpc>
                <a:spcPts val="1920"/>
              </a:lnSpc>
              <a:spcAft>
                <a:spcPts val="210"/>
              </a:spcAft>
            </a:pPr>
            <a:r>
              <a:rPr lang="ru" sz="1900">
                <a:solidFill>
                  <a:srgbClr val="003300"/>
                </a:solidFill>
                <a:latin typeface="Arial"/>
              </a:rPr>
              <a:t>•    С развитием речи связано формирование как личности в целом, так и во всех основных психических процессов.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3880" y="4809744"/>
            <a:ext cx="7842504" cy="4693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355600">
              <a:lnSpc>
                <a:spcPts val="1944"/>
              </a:lnSpc>
              <a:spcAft>
                <a:spcPts val="210"/>
              </a:spcAft>
            </a:pPr>
            <a:r>
              <a:rPr lang="ru" sz="1900">
                <a:solidFill>
                  <a:srgbClr val="003300"/>
                </a:solidFill>
                <a:latin typeface="Arial"/>
              </a:rPr>
              <a:t>•    Обучение дошкольников родному языку должно стать одной из главных задач в подготовке детей к школе.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3880" y="5361432"/>
            <a:ext cx="7888224" cy="4815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355600">
              <a:lnSpc>
                <a:spcPts val="1920"/>
              </a:lnSpc>
              <a:spcAft>
                <a:spcPts val="210"/>
              </a:spcAft>
            </a:pPr>
            <a:r>
              <a:rPr lang="ru" sz="1900">
                <a:solidFill>
                  <a:srgbClr val="003300"/>
                </a:solidFill>
                <a:latin typeface="Arial"/>
              </a:rPr>
              <a:t>•    Главной задачей развития связной речи ребенка в дошкольном возрасте является совершенствование монологической речи.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9976" y="5913120"/>
            <a:ext cx="7623048" cy="4785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355600">
              <a:lnSpc>
                <a:spcPts val="1920"/>
              </a:lnSpc>
            </a:pPr>
            <a:r>
              <a:rPr lang="ru" sz="1900">
                <a:solidFill>
                  <a:srgbClr val="003300"/>
                </a:solidFill>
                <a:latin typeface="Arial"/>
              </a:rPr>
              <a:t>Все вышеназванные виды речевой деятельности актуальны при работе над развитием связной речи детей.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952" y="97536"/>
            <a:ext cx="1103376" cy="993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2" y="1219200"/>
            <a:ext cx="8397240" cy="1694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8656" y="408432"/>
            <a:ext cx="6461760" cy="536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3500" b="1">
                <a:solidFill>
                  <a:srgbClr val="053660"/>
                </a:solidFill>
                <a:latin typeface="Arial"/>
              </a:rPr>
              <a:t>Речевое развитие (ФГОС ДО)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0832" y="3654552"/>
            <a:ext cx="2221992" cy="536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088"/>
              </a:lnSpc>
            </a:pPr>
            <a:r>
              <a:rPr lang="ru" sz="1900" dirty="0">
                <a:latin typeface="Arial"/>
              </a:rPr>
              <a:t>Развитие речевого творчества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1464" y="3523488"/>
            <a:ext cx="2414016" cy="8016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064"/>
              </a:lnSpc>
            </a:pPr>
            <a:r>
              <a:rPr lang="ru" sz="1900" dirty="0">
                <a:latin typeface="Arial"/>
              </a:rPr>
              <a:t>Развитие звуковой и интонационной культуры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3536" y="3389376"/>
            <a:ext cx="2435352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064"/>
              </a:lnSpc>
            </a:pPr>
            <a:r>
              <a:rPr lang="ru" sz="1900" dirty="0">
                <a:latin typeface="Arial"/>
              </a:rPr>
              <a:t>Знакомство с книжной культурой и детской литературой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83408" y="5273040"/>
            <a:ext cx="3386328" cy="1063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064"/>
              </a:lnSpc>
            </a:pPr>
            <a:r>
              <a:rPr lang="ru" sz="1900" dirty="0">
                <a:latin typeface="Arial"/>
              </a:rPr>
              <a:t>Формирование звуковой аналитико-синтетической активности как предпосылки обучения грамоте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1094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9432" y="2103120"/>
            <a:ext cx="7525512" cy="35387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776"/>
              </a:lnSpc>
            </a:pPr>
            <a:r>
              <a:rPr lang="ru" sz="3900" b="1" i="1" dirty="0">
                <a:latin typeface="Times New Roman"/>
              </a:rPr>
              <a:t>Целью работы</a:t>
            </a:r>
            <a:r>
              <a:rPr lang="ru" sz="3600" b="1" dirty="0">
                <a:latin typeface="Book Antiqua"/>
              </a:rPr>
              <a:t> воспитателя по развитию речи детей дошкольного возраста является </a:t>
            </a:r>
            <a:r>
              <a:rPr lang="ru" sz="3900" b="1" i="1" dirty="0">
                <a:latin typeface="Times New Roman"/>
              </a:rPr>
              <a:t>становление начальной коммуникативной компетентности ребенка.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36" y="79248"/>
            <a:ext cx="1383792" cy="1048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8160" y="548640"/>
            <a:ext cx="6760464" cy="4206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6090"/>
              </a:spcAft>
            </a:pPr>
            <a:r>
              <a:rPr lang="ru" sz="2800" b="1">
                <a:latin typeface="Arial"/>
              </a:rPr>
              <a:t>Основа речевой развивающей среды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434197"/>
            <a:ext cx="3384376" cy="678952"/>
          </a:xfrm>
          <a:prstGeom prst="rect">
            <a:avLst/>
          </a:prstGeom>
          <a:ln>
            <a:prstDash val="sysDot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 algn="ctr">
              <a:spcBef>
                <a:spcPts val="1260"/>
              </a:spcBef>
              <a:spcAft>
                <a:spcPts val="1260"/>
              </a:spcAft>
            </a:pPr>
            <a:r>
              <a:rPr lang="ru" sz="2800" b="1" dirty="0">
                <a:latin typeface="Arial"/>
              </a:rPr>
              <a:t>Речь педагога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2965891"/>
            <a:ext cx="4680520" cy="772272"/>
          </a:xfrm>
          <a:prstGeom prst="rect">
            <a:avLst/>
          </a:prstGeom>
          <a:ln>
            <a:prstDash val="sysDot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 algn="ctr">
              <a:spcBef>
                <a:spcPts val="3150"/>
              </a:spcBef>
              <a:spcAft>
                <a:spcPts val="4830"/>
              </a:spcAft>
            </a:pPr>
            <a:r>
              <a:rPr lang="ru" sz="2800" b="1" dirty="0">
                <a:latin typeface="Arial"/>
              </a:rPr>
              <a:t>Насыщенность среды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509120"/>
            <a:ext cx="6601920" cy="1386800"/>
          </a:xfrm>
          <a:prstGeom prst="rect">
            <a:avLst/>
          </a:prstGeom>
          <a:ln>
            <a:prstDash val="sysDot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880"/>
              </a:lnSpc>
            </a:pPr>
            <a:endParaRPr lang="ru" sz="800" b="1" dirty="0" smtClean="0">
              <a:latin typeface="Arial"/>
            </a:endParaRPr>
          </a:p>
          <a:p>
            <a:pPr indent="0" algn="ctr">
              <a:lnSpc>
                <a:spcPts val="2880"/>
              </a:lnSpc>
            </a:pPr>
            <a:r>
              <a:rPr lang="ru" sz="2800" b="1" dirty="0" smtClean="0">
                <a:latin typeface="Arial"/>
              </a:rPr>
              <a:t>Методы </a:t>
            </a:r>
            <a:r>
              <a:rPr lang="ru" sz="2800" b="1" dirty="0">
                <a:latin typeface="Arial"/>
              </a:rPr>
              <a:t>и приемы речевого развития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88" y="76200"/>
            <a:ext cx="1383792" cy="10698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68808"/>
            <a:ext cx="7390960" cy="8595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840"/>
              </a:lnSpc>
              <a:spcAft>
                <a:spcPts val="840"/>
              </a:spcAft>
            </a:pPr>
            <a:r>
              <a:rPr lang="ru" sz="3500" b="1" dirty="0">
                <a:latin typeface="Arial"/>
              </a:rPr>
              <a:t>Условия для полноценного речевого развития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4712" y="1556792"/>
            <a:ext cx="6827520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>
              <a:spcAft>
                <a:spcPts val="2940"/>
              </a:spcAft>
            </a:pPr>
            <a:r>
              <a:rPr lang="ru" sz="1900" dirty="0">
                <a:latin typeface="Arial"/>
              </a:rPr>
              <a:t>Обучение на основе комплексно-тематического принципа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9176" y="2193064"/>
            <a:ext cx="5495544" cy="5158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>
              <a:spcBef>
                <a:spcPts val="2940"/>
              </a:spcBef>
            </a:pPr>
            <a:r>
              <a:rPr lang="ru" sz="1900" dirty="0">
                <a:latin typeface="Arial"/>
              </a:rPr>
              <a:t>Обучение на основе принципа интеграции ОО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864736"/>
            <a:ext cx="7416824" cy="492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/>
            <a:r>
              <a:rPr lang="ru" sz="1900" dirty="0" smtClean="0">
                <a:latin typeface="Arial"/>
              </a:rPr>
              <a:t>Создание </a:t>
            </a:r>
            <a:r>
              <a:rPr lang="ru" sz="1900" dirty="0">
                <a:latin typeface="Arial"/>
              </a:rPr>
              <a:t>развивающей предметно-пространственной среды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3573016"/>
            <a:ext cx="7549896" cy="663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1700" dirty="0">
                <a:latin typeface="Arial"/>
              </a:rPr>
              <a:t>Целенаправленная работа воспитателей и специалистов над речевым</a:t>
            </a:r>
          </a:p>
          <a:p>
            <a:pPr indent="0" algn="ctr">
              <a:spcAft>
                <a:spcPts val="1680"/>
              </a:spcAft>
            </a:pPr>
            <a:r>
              <a:rPr lang="ru" sz="1700" dirty="0">
                <a:latin typeface="Arial"/>
              </a:rPr>
              <a:t>развитием во всех видах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1624" y="4495800"/>
            <a:ext cx="7479792" cy="589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>
              <a:spcBef>
                <a:spcPts val="1680"/>
              </a:spcBef>
              <a:spcAft>
                <a:spcPts val="420"/>
              </a:spcAft>
            </a:pPr>
            <a:r>
              <a:rPr lang="ru" sz="1700" dirty="0">
                <a:latin typeface="Arial"/>
              </a:rPr>
              <a:t>Повышение профессионального роста педагогов в вопросах речевого</a:t>
            </a:r>
          </a:p>
          <a:p>
            <a:pPr indent="0" algn="ctr">
              <a:spcAft>
                <a:spcPts val="2310"/>
              </a:spcAft>
            </a:pPr>
            <a:r>
              <a:rPr lang="ru" sz="1700" dirty="0">
                <a:latin typeface="Arial"/>
              </a:rPr>
              <a:t>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25040" y="5229200"/>
            <a:ext cx="4623816" cy="394360"/>
          </a:xfrm>
          <a:prstGeom prst="rect">
            <a:avLst/>
          </a:prstGeom>
          <a:solidFill>
            <a:srgbClr val="C4EDB2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2310"/>
              </a:spcBef>
              <a:spcAft>
                <a:spcPts val="2940"/>
              </a:spcAft>
            </a:pPr>
            <a:r>
              <a:rPr lang="ru" sz="1900" dirty="0">
                <a:latin typeface="Arial"/>
              </a:rPr>
              <a:t>Изучение состояния устной речи детей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64208" y="5877272"/>
            <a:ext cx="5733288" cy="4869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 algn="ctr">
              <a:spcBef>
                <a:spcPts val="2940"/>
              </a:spcBef>
            </a:pPr>
            <a:r>
              <a:rPr lang="ru" sz="1900" dirty="0">
                <a:latin typeface="Arial"/>
              </a:rPr>
              <a:t>Участие родителей в речевом воспитании детей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91440"/>
            <a:ext cx="1146048" cy="996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6320" y="536448"/>
            <a:ext cx="6812280" cy="557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2520"/>
              </a:spcAft>
            </a:pPr>
            <a:r>
              <a:rPr lang="ru" sz="4300" b="1" spc="-50">
                <a:solidFill>
                  <a:srgbClr val="053660"/>
                </a:solidFill>
                <a:latin typeface="Arial"/>
              </a:rPr>
              <a:t>Средства развития речи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68923"/>
              </p:ext>
            </p:extLst>
          </p:nvPr>
        </p:nvGraphicFramePr>
        <p:xfrm>
          <a:off x="467544" y="1268760"/>
          <a:ext cx="8436864" cy="5087112"/>
        </p:xfrm>
        <a:graphic>
          <a:graphicData uri="http://schemas.openxmlformats.org/drawingml/2006/table">
            <a:tbl>
              <a:tblPr/>
              <a:tblGrid>
                <a:gridCol w="402336"/>
                <a:gridCol w="5894832"/>
                <a:gridCol w="2139696"/>
              </a:tblGrid>
              <a:tr h="219456"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ru" sz="2000" b="1" dirty="0">
                          <a:latin typeface="Arial"/>
                        </a:rPr>
                        <a:t>Художественная литература</a:t>
                      </a:r>
                    </a:p>
                  </a:txBody>
                  <a:tcPr marL="0" marR="0" marT="0" marB="0" anchor="b">
                    <a:solidFill>
                      <a:srgbClr val="AAD95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>
                    <a:solidFill>
                      <a:srgbClr val="D5E3DF"/>
                    </a:solidFill>
                  </a:tcPr>
                </a:tc>
              </a:tr>
              <a:tr h="249936"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</a:tr>
              <a:tr h="188976">
                <a:tc gridSpan="3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</a:tr>
              <a:tr h="289560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solidFill>
                      <a:srgbClr val="E4F5F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latin typeface="Arial"/>
                        </a:rPr>
                        <a:t>Изобразительное искусство</a:t>
                      </a:r>
                    </a:p>
                  </a:txBody>
                  <a:tcPr marL="0" marR="0" marT="0" marB="0" anchor="b">
                    <a:solidFill>
                      <a:srgbClr val="AAD95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solidFill>
                      <a:srgbClr val="E4F5F0"/>
                    </a:solidFill>
                  </a:tcPr>
                </a:tc>
              </a:tr>
              <a:tr h="234696"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</a:tr>
              <a:tr h="201168">
                <a:tc gridSpan="3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</a:tr>
              <a:tr h="289560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solidFill>
                      <a:srgbClr val="E4F5F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latin typeface="Arial"/>
                        </a:rPr>
                        <a:t>Музыка и театр</a:t>
                      </a:r>
                    </a:p>
                  </a:txBody>
                  <a:tcPr marL="0" marR="0" marT="0" marB="0" anchor="b">
                    <a:solidFill>
                      <a:srgbClr val="AAD95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solidFill>
                      <a:srgbClr val="E4F5F0"/>
                    </a:solidFill>
                  </a:tcPr>
                </a:tc>
              </a:tr>
              <a:tr h="234696"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</a:tr>
              <a:tr h="192024">
                <a:tc gridSpan="3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</a:tr>
              <a:tr h="295656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solidFill>
                      <a:srgbClr val="D5E3D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latin typeface="Arial"/>
                        </a:rPr>
                        <a:t>Общение взрослого с ребенком</a:t>
                      </a:r>
                    </a:p>
                  </a:txBody>
                  <a:tcPr marL="0" marR="0" marT="0" marB="0" anchor="b">
                    <a:solidFill>
                      <a:srgbClr val="AAD95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</a:tr>
              <a:tr h="216408"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endParaRPr lang="ru" sz="1100" dirty="0">
                        <a:latin typeface="Bookman Old Style"/>
                      </a:endParaRPr>
                    </a:p>
                  </a:txBody>
                  <a:tcPr marL="0" marR="0" marT="0" marB="0" anchor="b">
                    <a:solidFill>
                      <a:srgbClr val="C4EDB2"/>
                    </a:solidFill>
                  </a:tcPr>
                </a:tc>
              </a:tr>
              <a:tr h="210312">
                <a:tc gridSpan="3">
                  <a:txBody>
                    <a:bodyPr/>
                    <a:lstStyle/>
                    <a:p>
                      <a:endParaRPr sz="1000" dirty="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</a:tr>
              <a:tr h="298704">
                <a:tc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ru" sz="2000" b="1" dirty="0">
                          <a:latin typeface="Arial"/>
                        </a:rPr>
                        <a:t>Занятия по речевому развитию</a:t>
                      </a:r>
                    </a:p>
                  </a:txBody>
                  <a:tcPr marL="0" marR="0" marT="0" marB="0" anchor="b">
                    <a:solidFill>
                      <a:srgbClr val="AAD955"/>
                    </a:solidFill>
                  </a:tcPr>
                </a:tc>
                <a:tc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</a:tr>
              <a:tr h="212960">
                <a:tc>
                  <a:txBody>
                    <a:bodyPr/>
                    <a:lstStyle/>
                    <a:p>
                      <a:pPr marL="317500" indent="0"/>
                      <a:endParaRPr lang="ru" sz="2000" b="1" dirty="0">
                        <a:solidFill>
                          <a:srgbClr val="4B8EC3"/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</a:tr>
              <a:tr h="231648">
                <a:tc gridSpan="3">
                  <a:txBody>
                    <a:bodyPr/>
                    <a:lstStyle/>
                    <a:p>
                      <a:endParaRPr sz="1100" dirty="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</a:tr>
              <a:tr h="286512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latin typeface="Arial"/>
                        </a:rPr>
                        <a:t>Культурно языковая среда</a:t>
                      </a:r>
                    </a:p>
                  </a:txBody>
                  <a:tcPr marL="0" marR="0" marT="0" marB="0">
                    <a:solidFill>
                      <a:srgbClr val="AAD95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</a:tr>
              <a:tr h="240792"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</a:tr>
              <a:tr h="192024">
                <a:tc gridSpan="3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</a:tr>
              <a:tr h="292608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ru" sz="20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Занятия по другим разделам программы</a:t>
                      </a:r>
                    </a:p>
                  </a:txBody>
                  <a:tcPr marL="0" marR="0" marT="0" marB="0" anchor="b">
                    <a:solidFill>
                      <a:srgbClr val="AAD95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</a:tr>
              <a:tr h="222504">
                <a:tc>
                  <a:txBody>
                    <a:bodyPr/>
                    <a:lstStyle/>
                    <a:p>
                      <a:pPr indent="0" algn="r"/>
                      <a:r>
                        <a:rPr lang="ru" sz="1100">
                          <a:solidFill>
                            <a:srgbClr val="9DB493"/>
                          </a:solidFill>
                          <a:latin typeface="Bookman Old Style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C4ED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</a:tr>
              <a:tr h="195072">
                <a:tc gridSpan="3">
                  <a:txBody>
                    <a:bodyPr/>
                    <a:lstStyle/>
                    <a:p>
                      <a:endParaRPr sz="1000" dirty="0"/>
                    </a:p>
                  </a:txBody>
                  <a:tcPr marL="0" marR="0" marT="0" marB="0">
                    <a:solidFill>
                      <a:srgbClr val="C4ED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1644" y="280997"/>
            <a:ext cx="7028688" cy="10180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856"/>
              </a:lnSpc>
            </a:pPr>
            <a:r>
              <a:rPr lang="ru" sz="2400" b="1" dirty="0">
                <a:latin typeface="Arial"/>
              </a:rPr>
              <a:t>Психолого - педагогические требования к развивающей предметно - </a:t>
            </a:r>
            <a:r>
              <a:rPr lang="ru" sz="2400" b="1" dirty="0" smtClean="0">
                <a:latin typeface="Arial"/>
              </a:rPr>
              <a:t>пространственной </a:t>
            </a:r>
            <a:r>
              <a:rPr lang="ru" sz="2400" b="1" dirty="0">
                <a:latin typeface="Arial"/>
              </a:rPr>
              <a:t>среде в соответствии с ФГОС ДО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700808"/>
            <a:ext cx="4608512" cy="5523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000" b="1" dirty="0" smtClean="0">
                <a:latin typeface="Arial"/>
              </a:rPr>
              <a:t>ПОЛИФУНКЦИОНАЛЬНОСТЬ</a:t>
            </a:r>
            <a:endParaRPr lang="ru" sz="2000" b="1" dirty="0"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905427"/>
            <a:ext cx="2808312" cy="5523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000" b="1" dirty="0" smtClean="0">
                <a:latin typeface="Arial"/>
              </a:rPr>
              <a:t>ВАРИАТИВНОСТЬ</a:t>
            </a:r>
            <a:endParaRPr lang="ru" sz="2000" b="1" dirty="0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4244797"/>
            <a:ext cx="2808312" cy="5523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000" b="1" dirty="0" smtClean="0">
                <a:latin typeface="Arial"/>
              </a:rPr>
              <a:t>БЕЗОПАСНОСТЬ</a:t>
            </a:r>
            <a:endParaRPr lang="ru" sz="2000" b="1" dirty="0"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5540941"/>
            <a:ext cx="4608512" cy="5523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000" b="1" dirty="0" smtClean="0">
                <a:latin typeface="Arial"/>
              </a:rPr>
              <a:t>ТРАНСФОРМИРУЕМОСТЬ</a:t>
            </a:r>
            <a:endParaRPr lang="ru" sz="2000" b="1" dirty="0"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2312" y="4316805"/>
            <a:ext cx="2808312" cy="5523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000" b="1" dirty="0" smtClean="0">
                <a:latin typeface="Arial"/>
              </a:rPr>
              <a:t>ДОСТУПНОСТЬ</a:t>
            </a:r>
            <a:endParaRPr lang="ru" sz="2000" b="1" dirty="0"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7099" y="2905427"/>
            <a:ext cx="2808312" cy="5523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000" b="1" dirty="0" smtClean="0">
                <a:latin typeface="Arial"/>
              </a:rPr>
              <a:t>НАСЫЩЕНОСТЬ</a:t>
            </a:r>
            <a:endParaRPr lang="ru" sz="2000" b="1" dirty="0">
              <a:latin typeface="Arial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9088332">
            <a:off x="7098048" y="2121001"/>
            <a:ext cx="551728" cy="65992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452320" y="3567594"/>
            <a:ext cx="551728" cy="65992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398244">
            <a:off x="7095782" y="4897278"/>
            <a:ext cx="551728" cy="65992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7999692">
            <a:off x="1643881" y="4971244"/>
            <a:ext cx="551728" cy="65992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0800000">
            <a:off x="1466130" y="3584870"/>
            <a:ext cx="551728" cy="65992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3391006">
            <a:off x="1708939" y="2093590"/>
            <a:ext cx="551728" cy="65992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88" y="3371777"/>
            <a:ext cx="1423416" cy="10515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332" y="280997"/>
            <a:ext cx="1423416" cy="10515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754</Words>
  <Application>Microsoft Office PowerPoint</Application>
  <PresentationFormat>Экран (4:3)</PresentationFormat>
  <Paragraphs>124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HP</cp:lastModifiedBy>
  <cp:revision>20</cp:revision>
  <dcterms:modified xsi:type="dcterms:W3CDTF">2017-12-04T12:39:48Z</dcterms:modified>
</cp:coreProperties>
</file>