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3" r:id="rId15"/>
    <p:sldId id="277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16848B-421F-4C18-8CCD-42909DF0659F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DB4CE1-F0DA-4205-8B7B-4EA2CBCF3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180B-C9F7-4D8D-B444-5874E512180E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6F0A-883A-49FD-A7E5-F2A1C7983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2194-ADA7-40D6-B86C-3481CD325EC2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343A-01E3-45D3-A16B-FC24764BD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3DF0-8129-468D-AA09-A61D09685E83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45EA-9235-41AF-A7CC-520D67DD4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6A8B-5076-4E94-A8CB-A39504D89A06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5DCB-DA88-4726-970B-70E41A087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FBF1-B099-46A5-948A-F716BD08020D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900A-4CEF-49CE-AEE4-EF6AB49D2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2B73-8CF2-4820-845B-493E7895D2CD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3D26-A2F1-4E22-835D-E0A98950E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3921-627F-46E9-8A8E-E11F06FC4C9D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AEC5-77DC-414C-9514-EF4CAE3E1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6B82-D776-49BC-B1BC-1D061CC8DDBF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1697-0638-44EF-BF4B-27486DA81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7225-9915-41D6-933E-2007E3385849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93C6-CB8B-41CC-8CB0-CB5429379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B87D-F215-40F2-BD5C-0D0C9AE2ADFA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B9CE-D61C-4B60-B803-D87B99819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2B5CC-D9B2-4B70-BF76-6D954779ED7C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E45-F135-42AA-8C1B-D12DFA86B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83290-FA5B-4B91-8E3F-774D34397293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2369B8-DF61-4083-BC83-70BB32AB6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ru-RU" b="1" dirty="0" smtClean="0"/>
              <a:t>«Использование </a:t>
            </a:r>
            <a:r>
              <a:rPr lang="ru-RU" b="1" dirty="0" smtClean="0"/>
              <a:t>элементов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Су –</a:t>
            </a:r>
            <a:r>
              <a:rPr lang="ru-RU" b="1" dirty="0" err="1" smtClean="0"/>
              <a:t>Джок</a:t>
            </a:r>
            <a:r>
              <a:rPr lang="ru-RU" b="1" dirty="0" smtClean="0"/>
              <a:t> терапии</a:t>
            </a:r>
            <a:br>
              <a:rPr lang="ru-RU" b="1" dirty="0" smtClean="0"/>
            </a:br>
            <a:r>
              <a:rPr lang="ru-RU" b="1" dirty="0" smtClean="0"/>
              <a:t>в коррекционно-педагогической работе ДОУ»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Составитель: учитель-логопед </a:t>
            </a:r>
            <a:br>
              <a:rPr lang="ru-RU" sz="3600" dirty="0" smtClean="0"/>
            </a:br>
            <a:r>
              <a:rPr lang="en-US" sz="3600" dirty="0" smtClean="0"/>
              <a:t>I </a:t>
            </a:r>
            <a:r>
              <a:rPr lang="ru-RU" sz="3600" dirty="0" err="1" smtClean="0"/>
              <a:t>квал</a:t>
            </a:r>
            <a:r>
              <a:rPr lang="ru-RU" sz="3600" dirty="0" smtClean="0"/>
              <a:t>. категории</a:t>
            </a:r>
            <a:br>
              <a:rPr lang="ru-RU" sz="3600" dirty="0" smtClean="0"/>
            </a:br>
            <a:r>
              <a:rPr lang="ru-RU" sz="3600" dirty="0" smtClean="0"/>
              <a:t> МБДОУ </a:t>
            </a:r>
            <a:r>
              <a:rPr lang="ru-RU" sz="3600" dirty="0" err="1" smtClean="0"/>
              <a:t>д</a:t>
            </a:r>
            <a:r>
              <a:rPr lang="ru-RU" sz="3600" dirty="0" smtClean="0"/>
              <a:t>/с №5 Сидоренко И.В.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4040187" cy="1439863"/>
          </a:xfrm>
        </p:spPr>
        <p:txBody>
          <a:bodyPr/>
          <a:lstStyle/>
          <a:p>
            <a:pPr eaLnBrk="1" hangingPunct="1"/>
            <a:r>
              <a:rPr lang="ru-RU" i="1" smtClean="0"/>
              <a:t>Массаж эластичным кольцом. </a:t>
            </a:r>
          </a:p>
          <a:p>
            <a:pPr eaLnBrk="1" hangingPunct="1"/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260350"/>
            <a:ext cx="4041775" cy="1800225"/>
          </a:xfrm>
        </p:spPr>
        <p:txBody>
          <a:bodyPr/>
          <a:lstStyle/>
          <a:p>
            <a:pPr eaLnBrk="1" hangingPunct="1"/>
            <a:r>
              <a:rPr lang="ru-RU" i="1" smtClean="0"/>
              <a:t>Массаж с помощью аппликатора Кузнецова (ладошки)</a:t>
            </a:r>
          </a:p>
          <a:p>
            <a:pPr eaLnBrk="1" hangingPunct="1"/>
            <a:endParaRPr lang="ru-RU" smtClean="0"/>
          </a:p>
        </p:txBody>
      </p:sp>
      <p:pic>
        <p:nvPicPr>
          <p:cNvPr id="9" name="Содержимое 8" descr="C:\Users\Ирина\AppData\Local\Microsoft\Windows\Temporary Internet Files\Content.Word\IMG_458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068792" cy="283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Ирина\AppData\Local\Microsoft\Windows\Temporary Internet Files\Content.Word\IMG_458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041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2. Коррекция </a:t>
            </a:r>
            <a:r>
              <a:rPr lang="ru-RU" sz="3600" b="1" dirty="0"/>
              <a:t>произношения (автоматизация и дифференциация звуков</a:t>
            </a:r>
            <a:r>
              <a:rPr lang="ru-RU" sz="3600" b="1" dirty="0" smtClean="0"/>
              <a:t>)</a:t>
            </a:r>
            <a:br>
              <a:rPr lang="ru-RU" sz="3600" b="1" dirty="0" smtClean="0"/>
            </a:br>
            <a:r>
              <a:rPr lang="ru-RU" sz="3600" b="1" dirty="0" smtClean="0"/>
              <a:t>Пособия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2459038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76600" y="2565400"/>
            <a:ext cx="2530475" cy="935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6631" name="Содержимое 8"/>
          <p:cNvSpPr>
            <a:spLocks noGrp="1"/>
          </p:cNvSpPr>
          <p:nvPr>
            <p:ph sz="quarter" idx="4"/>
          </p:nvPr>
        </p:nvSpPr>
        <p:spPr>
          <a:xfrm>
            <a:off x="6084888" y="1700213"/>
            <a:ext cx="3059112" cy="576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2" name="Содержимое 11" descr="C:\Users\Ирина\AppData\Local\Microsoft\Windows\Temporary Internet Files\Content.Word\IMG_465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2908" y="200024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Ирина\AppData\Local\Microsoft\Windows\Temporary Internet Files\Content.Word\IMG_4645.jpg"/>
          <p:cNvPicPr/>
          <p:nvPr/>
        </p:nvPicPr>
        <p:blipFill>
          <a:blip r:embed="rId3" cstate="print"/>
          <a:srcRect l="6985" t="8889" r="13728"/>
          <a:stretch>
            <a:fillRect/>
          </a:stretch>
        </p:blipFill>
        <p:spPr bwMode="auto">
          <a:xfrm>
            <a:off x="3286116" y="1643050"/>
            <a:ext cx="27020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Ирина\AppData\Local\Microsoft\Windows\Temporary Internet Files\Content.Word\IMG_46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79396" y="2107290"/>
            <a:ext cx="3857652" cy="250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Ирина\AppData\Local\Microsoft\Windows\Temporary Internet Files\Content.Word\IMG_46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357694"/>
            <a:ext cx="30836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720725"/>
          </a:xfrm>
        </p:spPr>
        <p:txBody>
          <a:bodyPr/>
          <a:lstStyle/>
          <a:p>
            <a:pPr eaLnBrk="1" hangingPunct="1"/>
            <a:r>
              <a:rPr lang="ru-RU" sz="3600" b="1" smtClean="0"/>
              <a:t>3. Развитие фонематического слуха и восприятия</a:t>
            </a:r>
            <a:r>
              <a:rPr lang="ru-RU" sz="3600" smtClean="0"/>
              <a:t> 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2879725" cy="7207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Характеристика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звука</a:t>
            </a:r>
            <a:endParaRPr lang="ru-RU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459038" cy="24066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19475" y="1557338"/>
            <a:ext cx="2447925" cy="18938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Звуковой и слоговой анализ слов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67400" y="3500438"/>
            <a:ext cx="3097213" cy="3603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Связь </a:t>
            </a:r>
            <a:r>
              <a:rPr lang="ru-RU" b="1" i="1" dirty="0"/>
              <a:t>звука с буквой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7654" name="Picture 7" descr="DSCN2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58286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DSCN2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213100"/>
            <a:ext cx="29749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DSCN25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005263"/>
            <a:ext cx="3046413" cy="2284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4. Совершенствование лексико –грамматических категорий 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4040188" cy="7921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/>
              <a:t>Словообразование, словоизменение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858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Совершенствовании </a:t>
            </a:r>
            <a:r>
              <a:rPr lang="ru-RU" i="1" dirty="0"/>
              <a:t>навыков употребления предлогов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1" name="Содержимое 10" descr="C:\Users\Ирина\AppData\Local\Microsoft\Windows\Temporary Internet Files\Content.Word\IMG_4631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18752" y="2667802"/>
            <a:ext cx="4429156" cy="323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C:\Users\Ирина\AppData\Local\Microsoft\Windows\Temporary Internet Files\Content.Word\IMG_465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687" y="2678901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Достоинства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применения 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Су-Джок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терапии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007350" cy="4191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Высокая эффективность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Абсолютная безопасность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Универсальность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Простота применения</a:t>
            </a:r>
          </a:p>
        </p:txBody>
      </p:sp>
      <p:pic>
        <p:nvPicPr>
          <p:cNvPr id="38915" name="Picture 2" descr="C:\Users\ВЛАДИМИР\Pictures\DSCN2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97200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58175" cy="4733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Применение Су–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Джок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терапии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логопедической коррекции является уникальной тактильной гимнастикой и способствует коррекции речевых нарушений у дошкольников</a:t>
            </a:r>
            <a:r>
              <a:rPr lang="ru-RU" sz="2000" dirty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4"/>
          <p:cNvSpPr>
            <a:spLocks noChangeArrowheads="1"/>
          </p:cNvSpPr>
          <p:nvPr/>
        </p:nvSpPr>
        <p:spPr bwMode="auto">
          <a:xfrm>
            <a:off x="838200" y="1219200"/>
            <a:ext cx="7620000" cy="3962400"/>
          </a:xfrm>
          <a:prstGeom prst="cloudCallout">
            <a:avLst>
              <a:gd name="adj1" fmla="val -44750"/>
              <a:gd name="adj2" fmla="val 69991"/>
            </a:avLst>
          </a:prstGeom>
          <a:gradFill rotWithShape="1">
            <a:gsLst>
              <a:gs pos="0">
                <a:schemeClr val="folHlink">
                  <a:alpha val="24001"/>
                </a:schemeClr>
              </a:gs>
              <a:gs pos="100000">
                <a:srgbClr val="FBB3D2">
                  <a:alpha val="39998"/>
                </a:srgbClr>
              </a:gs>
            </a:gsLst>
            <a:lin ang="5400000" scaled="1"/>
          </a:gradFill>
          <a:ln w="254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40962" name="WordArt 6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3810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kern="10">
                <a:ln w="19050">
                  <a:solidFill>
                    <a:srgbClr val="CC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за</a:t>
            </a:r>
          </a:p>
          <a:p>
            <a:pPr algn="ctr"/>
            <a:r>
              <a:rPr lang="ru-RU" sz="3600" kern="10">
                <a:ln w="19050">
                  <a:solidFill>
                    <a:srgbClr val="CC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такое Су-Джок терапия?</a:t>
            </a:r>
          </a:p>
        </p:txBody>
      </p:sp>
      <p:pic>
        <p:nvPicPr>
          <p:cNvPr id="15362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814513"/>
            <a:ext cx="3810000" cy="40957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8501062" cy="1125538"/>
          </a:xfrm>
        </p:spPr>
        <p:txBody>
          <a:bodyPr/>
          <a:lstStyle/>
          <a:p>
            <a:pPr algn="r" eaLnBrk="1" hangingPunct="1"/>
            <a:r>
              <a:rPr lang="ru-RU" sz="2400" i="1" smtClean="0"/>
              <a:t>“Ум ребенка находится на кончиках его пальцев”.</a:t>
            </a:r>
            <a:br>
              <a:rPr lang="ru-RU" sz="2400" i="1" smtClean="0"/>
            </a:br>
            <a:r>
              <a:rPr lang="ru-RU" sz="2400" b="1" i="1" smtClean="0"/>
              <a:t>В.А.Сухомлинский.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41438"/>
            <a:ext cx="8858250" cy="5302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Цель использования </a:t>
            </a:r>
            <a:r>
              <a:rPr lang="ru-RU" sz="2800" b="1" dirty="0" err="1" smtClean="0"/>
              <a:t>Су-Джок</a:t>
            </a:r>
            <a:r>
              <a:rPr lang="ru-RU" sz="2800" b="1" dirty="0" smtClean="0"/>
              <a:t> терапии:</a:t>
            </a:r>
            <a:r>
              <a:rPr lang="ru-RU" sz="2800" dirty="0" smtClean="0"/>
              <a:t> </a:t>
            </a:r>
            <a:r>
              <a:rPr lang="ru-RU" sz="2800" dirty="0"/>
              <a:t>Стимуляция высокоактивных точек соответствия всем органам и систем, расположенных на кистях рук.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Задачи: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 </a:t>
            </a:r>
            <a:r>
              <a:rPr lang="ru-RU" sz="2800" dirty="0"/>
              <a:t>Нормализовать мышечный тонус, симулировать речевые области в коре головного мозга;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Использовать элементы </a:t>
            </a:r>
            <a:r>
              <a:rPr lang="ru-RU" sz="2800" dirty="0" err="1"/>
              <a:t>Су-Джок</a:t>
            </a:r>
            <a:r>
              <a:rPr lang="ru-RU" sz="2800" dirty="0"/>
              <a:t> терапии на различных этапах работы по коррекции речи;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Содействовать снижению двигательной  и эмоциональной расторможенности, нормализовать тонус;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Совершенствовать навыки пространственной ориентации, развивать память, внимание.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	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Направления </a:t>
            </a:r>
            <a:r>
              <a:rPr lang="ru-RU" b="1" dirty="0"/>
              <a:t>и формы 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Развитие фонематического слуха и восприятия;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Коррекция произношения;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Совершенствование навыков пространственной ориентации;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Совершенствование </a:t>
            </a:r>
            <a:r>
              <a:rPr lang="ru-RU" dirty="0" err="1"/>
              <a:t>лексико</a:t>
            </a:r>
            <a:r>
              <a:rPr lang="ru-RU" dirty="0"/>
              <a:t> – грамматических категорий;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Упражнения для развития общей и мелкой моторики.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Методы </a:t>
            </a:r>
            <a:r>
              <a:rPr lang="ru-RU" b="1" dirty="0"/>
              <a:t>и приемы: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Взаимодействие со сказочным персонажем. (ребенку предлагается поиграть в сказку)</a:t>
            </a:r>
          </a:p>
          <a:p>
            <a:pPr eaLnBrk="1" hangingPunct="1"/>
            <a:r>
              <a:rPr lang="ru-RU" smtClean="0"/>
              <a:t>Словесные приемы ( потешки, прибаутки, стихи, вопросы, сказки, загадки)</a:t>
            </a:r>
          </a:p>
          <a:p>
            <a:pPr eaLnBrk="1" hangingPunct="1"/>
            <a:r>
              <a:rPr lang="ru-RU" smtClean="0"/>
              <a:t>Игровые приемы (занятия – игра, игровые упражнения)</a:t>
            </a:r>
          </a:p>
          <a:p>
            <a:pPr eaLnBrk="1" hangingPunct="1"/>
            <a:r>
              <a:rPr lang="ru-RU" smtClean="0"/>
              <a:t>Практические действия (массаж кистей, пальцев рук)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Су-Джок терапии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1 Этап 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Знакомство  детей с массажером , правила его использования.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2 Этап</a:t>
            </a:r>
            <a:r>
              <a:rPr lang="ru-RU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Закрепление знаний в упражнениях, играх.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3 Этап.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Самостоятельное использование массажера в соответствии с потребностями и желаниями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smtClean="0"/>
              <a:t>Массажеры</a:t>
            </a:r>
          </a:p>
        </p:txBody>
      </p:sp>
      <p:pic>
        <p:nvPicPr>
          <p:cNvPr id="4" name="Picture 5" descr="1c31d8e6-1b26-11e1-96e8-008048243fb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3" t="2563"/>
          <a:stretch>
            <a:fillRect/>
          </a:stretch>
        </p:blipFill>
        <p:spPr>
          <a:xfrm>
            <a:off x="755650" y="1052513"/>
            <a:ext cx="2736850" cy="2736850"/>
          </a:xfrm>
          <a:ln w="38100">
            <a:solidFill>
              <a:schemeClr val="hlink"/>
            </a:solidFill>
          </a:ln>
        </p:spPr>
      </p:pic>
      <p:pic>
        <p:nvPicPr>
          <p:cNvPr id="1026" name="Picture 2" descr="C:\Users\ВЛАДИМИР\Pictures\DSCN2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25538"/>
            <a:ext cx="34798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ВЛАДИМИР\Pictures\DSCN2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6464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ВЛАДИМИР\Pictures\DSCN2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33825"/>
            <a:ext cx="3624262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/>
            <a:r>
              <a:rPr lang="ru-RU" b="1" smtClean="0"/>
              <a:t>Формы работы </a:t>
            </a:r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1. Упражнения для развития общей и мелкой моторики.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z="2400" b="1" i="1" smtClean="0"/>
              <a:t>Массаж специальным шариком Су-Джок.</a:t>
            </a:r>
            <a:r>
              <a:rPr lang="ru-RU" sz="2400" i="1" smtClean="0"/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708275"/>
            <a:ext cx="5943600" cy="3889375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4040188" cy="865188"/>
          </a:xfrm>
        </p:spPr>
        <p:txBody>
          <a:bodyPr/>
          <a:lstStyle/>
          <a:p>
            <a:pPr eaLnBrk="1" hangingPunct="1"/>
            <a:r>
              <a:rPr lang="ru-RU" i="1" smtClean="0"/>
              <a:t>Пальчиковая гимнастика в стихах, сказках.</a:t>
            </a:r>
            <a:r>
              <a:rPr lang="ru-RU" smtClean="0"/>
              <a:t>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b="1" i="1" smtClean="0"/>
          </a:p>
          <a:p>
            <a:pPr eaLnBrk="1" hangingPunct="1"/>
            <a:endParaRPr lang="ru-RU" b="1" i="1" smtClean="0"/>
          </a:p>
          <a:p>
            <a:pPr eaLnBrk="1" hangingPunct="1"/>
            <a:endParaRPr lang="ru-RU" b="1" i="1" smtClean="0"/>
          </a:p>
          <a:p>
            <a:pPr eaLnBrk="1" hangingPunct="1">
              <a:buFont typeface="Arial" charset="0"/>
              <a:buNone/>
            </a:pPr>
            <a:endParaRPr lang="ru-RU" b="1" i="1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476250"/>
            <a:ext cx="4041775" cy="9366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Прокатывание шарика по дорожкам различной </a:t>
            </a:r>
            <a:r>
              <a:rPr lang="ru-RU" i="1" dirty="0" smtClean="0"/>
              <a:t>конфигурации</a:t>
            </a:r>
            <a:endParaRPr lang="ru-RU" dirty="0"/>
          </a:p>
        </p:txBody>
      </p:sp>
      <p:pic>
        <p:nvPicPr>
          <p:cNvPr id="9" name="Рисунок 8" descr="C:\Users\Ирина\AppData\Local\Microsoft\Windows\Temporary Internet Files\Content.Word\IMG_45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C:\Users\Ирина\AppData\Local\Microsoft\Windows\Temporary Internet Files\Content.Word\IMG_457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11321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311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«Использование элементов  Су –Джок терапии в коррекционно-педагогической работе ДОУ»   Составитель: учитель-логопед  I квал. категории  МБДОУ д/с №5 Сидоренко И.В. </vt:lpstr>
      <vt:lpstr>Что такое Су-Джок терапия?</vt:lpstr>
      <vt:lpstr>“Ум ребенка находится на кончиках его пальцев”. В.А.Сухомлинский.</vt:lpstr>
      <vt:lpstr>Направления и формы работы: </vt:lpstr>
      <vt:lpstr>Методы и приемы: </vt:lpstr>
      <vt:lpstr>Этапы Су-Джок терапии</vt:lpstr>
      <vt:lpstr>Массажеры</vt:lpstr>
      <vt:lpstr>Формы работы </vt:lpstr>
      <vt:lpstr>Слайд 9</vt:lpstr>
      <vt:lpstr>Слайд 10</vt:lpstr>
      <vt:lpstr> 2. Коррекция произношения (автоматизация и дифференциация звуков) Пособия </vt:lpstr>
      <vt:lpstr>3. Развитие фонематического слуха и восприятия  </vt:lpstr>
      <vt:lpstr>4. Совершенствование лексико –грамматических категорий  </vt:lpstr>
      <vt:lpstr>Достоинства применения  Су-Джок терапии</vt:lpstr>
      <vt:lpstr>Вывод: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Су – Джок терапии  в коррекционно – педагогическом процессе»   Составитель: учитель-логопед   МДОУ д/с №5 Сафонова И.В.</dc:title>
  <dc:creator>ВЛАДИМИР</dc:creator>
  <cp:lastModifiedBy>Ирина</cp:lastModifiedBy>
  <cp:revision>34</cp:revision>
  <dcterms:created xsi:type="dcterms:W3CDTF">2013-02-14T16:01:58Z</dcterms:created>
  <dcterms:modified xsi:type="dcterms:W3CDTF">2017-11-02T12:13:46Z</dcterms:modified>
</cp:coreProperties>
</file>