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81" r:id="rId8"/>
    <p:sldId id="280" r:id="rId9"/>
    <p:sldId id="282" r:id="rId10"/>
    <p:sldId id="283" r:id="rId11"/>
    <p:sldId id="284" r:id="rId12"/>
    <p:sldId id="289" r:id="rId13"/>
    <p:sldId id="286" r:id="rId14"/>
    <p:sldId id="287" r:id="rId15"/>
    <p:sldId id="288" r:id="rId16"/>
    <p:sldId id="269" r:id="rId17"/>
    <p:sldId id="296" r:id="rId18"/>
    <p:sldId id="300" r:id="rId19"/>
    <p:sldId id="299" r:id="rId20"/>
    <p:sldId id="298" r:id="rId21"/>
    <p:sldId id="272" r:id="rId22"/>
    <p:sldId id="274" r:id="rId23"/>
    <p:sldId id="290" r:id="rId24"/>
    <p:sldId id="306" r:id="rId25"/>
    <p:sldId id="302" r:id="rId26"/>
    <p:sldId id="303" r:id="rId27"/>
    <p:sldId id="305" r:id="rId28"/>
    <p:sldId id="295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87" d="100"/>
          <a:sy n="87" d="100"/>
        </p:scale>
        <p:origin x="-106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92696"/>
            <a:ext cx="7846640" cy="268761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«Системно-</a:t>
            </a:r>
            <a:r>
              <a:rPr lang="ru-RU" b="1" dirty="0" err="1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деятельностный</a:t>
            </a:r>
            <a:r>
              <a:rPr lang="ru-RU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 подход как основа организации </a:t>
            </a:r>
            <a:r>
              <a:rPr lang="ru-RU" b="1" dirty="0" err="1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воспитательно</a:t>
            </a:r>
            <a:r>
              <a:rPr lang="ru-RU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-образовательного процесса в ДОУ»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>
              <a:spcAft>
                <a:spcPts val="0"/>
              </a:spcAft>
            </a:pPr>
            <a:r>
              <a:rPr lang="ru-RU" b="1" i="1" dirty="0">
                <a:latin typeface="Times New Roman"/>
                <a:ea typeface="Calibri"/>
                <a:cs typeface="Times New Roman"/>
              </a:rPr>
              <a:t>Единственный путь, ведущий к знанию,- это деятельность.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r">
              <a:spcAft>
                <a:spcPts val="0"/>
              </a:spcAft>
            </a:pPr>
            <a:r>
              <a:rPr lang="ru-RU" b="1" i="1" dirty="0">
                <a:latin typeface="Times New Roman"/>
                <a:ea typeface="Calibri"/>
                <a:cs typeface="Times New Roman"/>
              </a:rPr>
              <a:t>Б. Шоу</a:t>
            </a: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2286000" y="4306163"/>
            <a:ext cx="61024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Arial"/>
                <a:ea typeface="Times New Roman"/>
              </a:rPr>
              <a:t>«Скажи мне, и я забуду,</a:t>
            </a:r>
            <a:endParaRPr lang="ru-RU" b="1" i="1" dirty="0">
              <a:solidFill>
                <a:schemeClr val="accent1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Arial"/>
                <a:ea typeface="Times New Roman"/>
              </a:rPr>
              <a:t>покажи мне, и я запомню,</a:t>
            </a:r>
            <a:endParaRPr lang="ru-RU" b="1" i="1" dirty="0">
              <a:solidFill>
                <a:schemeClr val="accent1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Arial"/>
                <a:ea typeface="Times New Roman"/>
              </a:rPr>
              <a:t>дай мне действовать самому - и я научусь»</a:t>
            </a:r>
            <a:endParaRPr lang="ru-RU" b="1" i="1" dirty="0">
              <a:solidFill>
                <a:schemeClr val="accent1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Arial"/>
                <a:ea typeface="Times New Roman"/>
              </a:rPr>
              <a:t>Китайская мудрость.</a:t>
            </a:r>
            <a:endParaRPr lang="ru-RU" b="1" i="1" dirty="0">
              <a:solidFill>
                <a:schemeClr val="accent1">
                  <a:lumMod val="5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7879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1218125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Times New Roman"/>
                <a:ea typeface="Calibri"/>
                <a:cs typeface="+mn-cs"/>
              </a:rPr>
              <a:t>Принцип обязательной результативности каждого вида деятельности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868333" y="1700808"/>
            <a:ext cx="3818467" cy="3816423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/>
                <a:ea typeface="Calibri"/>
              </a:rPr>
              <a:t>предполагает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/>
                <a:ea typeface="Calibri"/>
              </a:rPr>
              <a:t>, что ребёнок должен видеть результаты своей деятельности, уметь применять полученные знания в повседневной жизни( например: бумажный домик не выдержал испытаний водой, ветром, значит, он не прочный; лесные цветы исчезают и занесены в Красную книгу, значит, я не буду их рвать и скажу друзьям, чтобы не рвали).</a:t>
            </a:r>
            <a:endParaRPr lang="ru-RU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pic>
        <p:nvPicPr>
          <p:cNvPr id="4098" name="Picture 2" descr="C:\Users\Artem\Desktop\SAM_49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3672408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791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1290133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Times New Roman"/>
                <a:ea typeface="Calibri"/>
                <a:cs typeface="+mn-cs"/>
              </a:rPr>
              <a:t>Принцип высокой </a:t>
            </a:r>
            <a:r>
              <a:rPr lang="ru-RU" sz="2000" b="1" dirty="0" err="1">
                <a:solidFill>
                  <a:srgbClr val="C00000"/>
                </a:solidFill>
                <a:latin typeface="Times New Roman"/>
                <a:ea typeface="Calibri"/>
                <a:cs typeface="+mn-cs"/>
              </a:rPr>
              <a:t>мотивированности</a:t>
            </a:r>
            <a:r>
              <a:rPr lang="ru-RU" sz="2000" b="1" dirty="0">
                <a:solidFill>
                  <a:srgbClr val="C00000"/>
                </a:solidFill>
                <a:latin typeface="Times New Roman"/>
                <a:ea typeface="Calibri"/>
                <a:cs typeface="+mn-cs"/>
              </a:rPr>
              <a:t> любых видов деятельности.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868333" y="2060848"/>
            <a:ext cx="3818467" cy="3888432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/>
                <a:ea typeface="Calibri"/>
              </a:rPr>
              <a:t>Согласно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/>
                <a:ea typeface="Calibri"/>
              </a:rPr>
              <a:t>данному принципу у ребёнка должен быть мотив к выполнению того или иного действия, он должен знать, для чего но это делает. Например, он отправляется в путешествие, украшает салфетку, лепит утят, строит забор не потому, что так сказал воспитатель, а потому , что надо выручать Фею сказок, вернуть утят маме - утки, построить заборчик, чтобы волк не смог пробраться к зайчатам.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pic>
        <p:nvPicPr>
          <p:cNvPr id="1026" name="Picture 2" descr="C:\Users\Artem\Desktop\SAM_51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4248472" cy="340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52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463560"/>
            <a:ext cx="8064896" cy="3701744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2000" dirty="0">
                <a:solidFill>
                  <a:srgbClr val="C6E7FC">
                    <a:lumMod val="10000"/>
                  </a:srgbClr>
                </a:solidFill>
                <a:latin typeface="Times New Roman"/>
                <a:ea typeface="Calibri"/>
                <a:cs typeface="+mn-cs"/>
              </a:rPr>
              <a:t>При подведении итогов рефлексии вопросы педагога не должны быть направленны только на пересказ детьми основных этапов образовательного мероприятия ( « Где мы были?», « Чем мы занимались?», « Кто приходил к нам в гости?»,  и т.д.). Они должны быть проблемного характера, типа: « </a:t>
            </a:r>
            <a:r>
              <a:rPr lang="ru-RU" sz="2200" dirty="0">
                <a:solidFill>
                  <a:srgbClr val="C6E7FC">
                    <a:lumMod val="10000"/>
                  </a:srgbClr>
                </a:solidFill>
                <a:latin typeface="Times New Roman"/>
                <a:ea typeface="Calibri"/>
                <a:cs typeface="+mn-cs"/>
              </a:rPr>
              <a:t>Зачем</a:t>
            </a:r>
            <a:r>
              <a:rPr lang="ru-RU" sz="1800" dirty="0">
                <a:solidFill>
                  <a:srgbClr val="C6E7FC">
                    <a:lumMod val="10000"/>
                  </a:srgbClr>
                </a:solidFill>
                <a:latin typeface="Times New Roman"/>
                <a:ea typeface="Calibri"/>
                <a:cs typeface="+mn-cs"/>
              </a:rPr>
              <a:t> </a:t>
            </a:r>
            <a:r>
              <a:rPr lang="ru-RU" sz="2000" dirty="0">
                <a:solidFill>
                  <a:srgbClr val="C6E7FC">
                    <a:lumMod val="10000"/>
                  </a:srgbClr>
                </a:solidFill>
                <a:latin typeface="Times New Roman"/>
                <a:ea typeface="Calibri"/>
                <a:cs typeface="+mn-cs"/>
              </a:rPr>
              <a:t>мы это делали?», « Важно ли то,  что мы сегодня узнали?», « Для чего это пригодится нам в жизни?», « Какое задание было для вас самым трудным? Почему?», « Что нам надо будет сделать на следующий раз?», « Что вы расскажите родителям о нашей сегодняшней игре?» и т. д. Так ребёнок учится анализировать - что у него получилось, а что можно было сделать по другому.</a:t>
            </a:r>
            <a:r>
              <a:rPr lang="ru-RU" sz="1800" dirty="0">
                <a:solidFill>
                  <a:srgbClr val="C6E7FC">
                    <a:lumMod val="10000"/>
                  </a:srgbClr>
                </a:solidFill>
                <a:ea typeface="+mn-ea"/>
                <a:cs typeface="+mn-cs"/>
              </a:rPr>
              <a:t/>
            </a:r>
            <a:br>
              <a:rPr lang="ru-RU" sz="1800" dirty="0">
                <a:solidFill>
                  <a:srgbClr val="C6E7FC">
                    <a:lumMod val="10000"/>
                  </a:srgbClr>
                </a:solidFill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7365" y="620689"/>
            <a:ext cx="6417734" cy="1296144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/>
                <a:ea typeface="Calibri"/>
                <a:cs typeface="+mj-cs"/>
              </a:rPr>
              <a:t>Принцип обязательной рефлективности любой деятельности.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1658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1434149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Times New Roman"/>
                <a:ea typeface="Calibri"/>
                <a:cs typeface="+mn-cs"/>
              </a:rPr>
              <a:t>Принцип нравственного обогащения используемых в качестве средства видов деятельности</a:t>
            </a:r>
            <a:r>
              <a:rPr lang="ru-RU" sz="2000" dirty="0">
                <a:solidFill>
                  <a:srgbClr val="C00000"/>
                </a:solidFill>
                <a:latin typeface="Times New Roman"/>
                <a:ea typeface="Calibri"/>
                <a:cs typeface="+mn-cs"/>
              </a:rPr>
              <a:t>-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860032" y="1988840"/>
            <a:ext cx="3818467" cy="3816424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/>
                <a:ea typeface="Calibri"/>
              </a:rPr>
              <a:t>это 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/>
                <a:ea typeface="Calibri"/>
              </a:rPr>
              <a:t>воспитательное значение деятельности ( оказывая кому- то помощь, мы воспитываем доброту, отзывчивость , толерантность) и социально - коммуникативное развитие( умение договариваться, работая в парах и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/>
                <a:ea typeface="Calibri"/>
              </a:rPr>
              <a:t>микрогруппах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/>
                <a:ea typeface="Calibri"/>
              </a:rPr>
              <a:t>, не мешать друг другу, не перебивать, слушать высказывания товарищей и т.д.).</a:t>
            </a:r>
            <a:endParaRPr lang="ru-RU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pic>
        <p:nvPicPr>
          <p:cNvPr id="6146" name="Picture 2" descr="C:\Users\Artem\Desktop\SAM_51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4320480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156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1434149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/>
                <a:ea typeface="Calibri"/>
                <a:cs typeface="+mn-cs"/>
              </a:rPr>
              <a:t>Принцип сотрудничества при организации и управлении различными видами деятельности.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868333" y="1916833"/>
            <a:ext cx="3818467" cy="3290168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/>
                <a:ea typeface="Calibri"/>
              </a:rPr>
              <a:t>Педагог 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/>
                <a:ea typeface="Calibri"/>
              </a:rPr>
              <a:t>должен умело, не навязчиво организовывать и руководить деятельностью детей ( « Давайте вместе придумаем транспорт, на котором можно отправится к Снежной Королеве»), находиться рядом а не « над детьми».</a:t>
            </a:r>
            <a:endParaRPr lang="ru-RU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1" name="Picture 6" descr="http://graphnet.ru/images/1740521_kartinki-po-professii-vospitatel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1" r="9581"/>
          <a:stretch>
            <a:fillRect/>
          </a:stretch>
        </p:blipFill>
        <p:spPr bwMode="auto">
          <a:xfrm>
            <a:off x="395536" y="1371600"/>
            <a:ext cx="4008824" cy="320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9329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1218125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Times New Roman"/>
                <a:ea typeface="Calibri"/>
                <a:cs typeface="+mn-cs"/>
              </a:rPr>
              <a:t>Принцип активности ребёнка в образовательном процессе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868333" y="1700808"/>
            <a:ext cx="3818467" cy="3960440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/>
                <a:ea typeface="Calibri"/>
              </a:rPr>
              <a:t>заключается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/>
                <a:ea typeface="Calibri"/>
              </a:rPr>
              <a:t>в целенаправленном активном восприятии им изучаемых явлений, их осмыслении, переработке и применении. Для того чтобы активизировать детей, педагог задаёт им вопросы ( « А как ты думаешь, Саша, на чём нам лучше отправится к Снежной Королеве?», « Маша, что ты можешь предложить, чтобы волк не забрался в дом к зайчикам?» и т.д.), отмечает конкретные заслуги каждого ребёнка( « Марина замечательно выполнила трудное задание»).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pic>
        <p:nvPicPr>
          <p:cNvPr id="2050" name="Picture 2" descr="C:\Users\Artem\Desktop\SAM_51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410445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9284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7" y="2463560"/>
            <a:ext cx="8066895" cy="1524000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Образовательная деятельность 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на основе системно-</a:t>
            </a:r>
            <a:r>
              <a:rPr lang="ru-RU" sz="2200" dirty="0" err="1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деятельностного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подхода имеет определенную структуру. Рассмотрим каждый из этапов.</a:t>
            </a:r>
            <a:r>
              <a:rPr lang="ru-RU" sz="14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14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692697"/>
            <a:ext cx="7920880" cy="1368152"/>
          </a:xfrm>
        </p:spPr>
        <p:txBody>
          <a:bodyPr>
            <a:noAutofit/>
          </a:bodyPr>
          <a:lstStyle/>
          <a:p>
            <a:r>
              <a:rPr lang="ru-RU" sz="3200" b="1" i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Структура образовательной деятельности на основе системно-</a:t>
            </a:r>
            <a:r>
              <a:rPr lang="ru-RU" sz="3200" b="1" i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деятельностного</a:t>
            </a:r>
            <a:r>
              <a:rPr lang="ru-RU" sz="3200" b="1" i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подхода</a:t>
            </a:r>
            <a:endParaRPr lang="ru-RU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861048"/>
            <a:ext cx="7273925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786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539552" y="2204864"/>
            <a:ext cx="3727648" cy="4176464"/>
          </a:xfrm>
        </p:spPr>
        <p:txBody>
          <a:bodyPr>
            <a:normAutofit fontScale="92500"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dirty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 </a:t>
            </a:r>
            <a:r>
              <a:rPr lang="ru-RU" dirty="0">
                <a:solidFill>
                  <a:srgbClr val="002060"/>
                </a:solidFill>
                <a:latin typeface="Helvetica"/>
                <a:ea typeface="Times New Roman"/>
                <a:cs typeface="Times New Roman"/>
              </a:rPr>
              <a:t>предполагает создание психологи­ческой направленности на игровую деятельность. Педагог использует те приемы, которые соответ­ствуют ситуации и особенностям данной возраст­ной группы. Например, к детям кто-то приходит в го­сти, включается аудиозапись птичьих голосов, звуков леса, в группу вносится что-то новое (Красная книга, энциклопедия, игра, игрушка).</a:t>
            </a:r>
            <a:endParaRPr lang="ru-RU" sz="20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692696"/>
            <a:ext cx="3799656" cy="1152128"/>
          </a:xfrm>
        </p:spPr>
        <p:txBody>
          <a:bodyPr/>
          <a:lstStyle/>
          <a:p>
            <a:r>
              <a:rPr lang="ru-RU" sz="1800" b="1" i="1" dirty="0">
                <a:solidFill>
                  <a:srgbClr val="7030A0"/>
                </a:solidFill>
                <a:latin typeface="Helvetica"/>
                <a:ea typeface="Times New Roman"/>
                <a:cs typeface="Times New Roman"/>
              </a:rPr>
              <a:t>Введение в образовательную ситуацию</a:t>
            </a:r>
            <a:r>
              <a:rPr lang="ru-RU" sz="1800" b="1" dirty="0">
                <a:solidFill>
                  <a:srgbClr val="7030A0"/>
                </a:solidFill>
                <a:latin typeface="Helvetica"/>
                <a:ea typeface="Times New Roman"/>
                <a:cs typeface="Times New Roman"/>
              </a:rPr>
              <a:t> </a:t>
            </a:r>
            <a:r>
              <a:rPr lang="ru-RU" sz="1800" b="1" i="1" dirty="0">
                <a:solidFill>
                  <a:srgbClr val="7030A0"/>
                </a:solidFill>
                <a:latin typeface="Helvetica"/>
                <a:ea typeface="Times New Roman"/>
                <a:cs typeface="Times New Roman"/>
              </a:rPr>
              <a:t>(орга­низация детей)</a:t>
            </a:r>
            <a:endParaRPr lang="ru-RU" sz="6000" b="1" dirty="0">
              <a:solidFill>
                <a:srgbClr val="7030A0"/>
              </a:solidFill>
            </a:endParaRPr>
          </a:p>
        </p:txBody>
      </p:sp>
      <p:pic>
        <p:nvPicPr>
          <p:cNvPr id="5" name="Объект 4" descr="http://www.maam.ru/upload/blogs/c8f78d15814373f07ab5bc254f1a1845.jpg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75" y="2271081"/>
            <a:ext cx="3905250" cy="29254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28974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395536" y="1844824"/>
            <a:ext cx="4392488" cy="4752528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64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r>
              <a:rPr lang="ru-RU" sz="72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Чтобы тема образовательной деятельности не была на­вязана воспитателем, он дает детям возможность действовать в хорошо знакомой ситуации, а затем создает проблемную ситуацию (затруднение), кото­рая активизирует воспитанников и вызывает у них интерес к теме. Например: «</a:t>
            </a:r>
            <a:r>
              <a:rPr lang="ru-RU" sz="72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Лунтик</a:t>
            </a:r>
            <a:r>
              <a:rPr lang="ru-RU" sz="72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любит гулять в лесу. Ребята, а вы любите гулять в весеннем лесу? А что вам там нравится? Какие цветы растут в лесу? Назовите их. А вы рвете цветы, дарите их маме? А вот </a:t>
            </a:r>
            <a:r>
              <a:rPr lang="ru-RU" sz="72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Лунтик</a:t>
            </a:r>
            <a:r>
              <a:rPr lang="ru-RU" sz="72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мне сказал, что он хотел нарвать цве­тов и подарить бабе Капе на праздник, но на полян­ке растет только трава. Куда же исчезли все цветы? Мы можем помочь </a:t>
            </a:r>
            <a:r>
              <a:rPr lang="ru-RU" sz="72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Лунтику</a:t>
            </a:r>
            <a:r>
              <a:rPr lang="ru-RU" sz="72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? Хотите узнать, куда ис­чезли цветы?».</a:t>
            </a:r>
            <a:endParaRPr lang="ru-RU" sz="7200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476672"/>
            <a:ext cx="4896544" cy="1368152"/>
          </a:xfrm>
        </p:spPr>
        <p:txBody>
          <a:bodyPr/>
          <a:lstStyle/>
          <a:p>
            <a:r>
              <a:rPr lang="ru-RU" sz="1600" dirty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Важным этапом образовательной деятельно­сти на основе системно-</a:t>
            </a:r>
            <a:r>
              <a:rPr lang="ru-RU" sz="1600" dirty="0" err="1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деятельностного</a:t>
            </a:r>
            <a:r>
              <a:rPr lang="ru-RU" sz="1600" dirty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 подхода является</a:t>
            </a:r>
            <a:r>
              <a:rPr lang="ru-RU" sz="1800" dirty="0">
                <a:solidFill>
                  <a:srgbClr val="7030A0"/>
                </a:solidFill>
                <a:latin typeface="Helvetica"/>
                <a:ea typeface="Times New Roman"/>
                <a:cs typeface="Times New Roman"/>
              </a:rPr>
              <a:t> </a:t>
            </a:r>
            <a:r>
              <a:rPr lang="ru-RU" sz="1600" b="1" i="1" dirty="0">
                <a:solidFill>
                  <a:srgbClr val="7030A0"/>
                </a:solidFill>
                <a:latin typeface="Helvetica"/>
                <a:ea typeface="Times New Roman"/>
                <a:cs typeface="Times New Roman"/>
              </a:rPr>
              <a:t>создание проблемной ситуации, поста­новка цели, мотивирование к деятельности</a:t>
            </a:r>
            <a:r>
              <a:rPr lang="ru-RU" sz="1400" b="1" i="1" dirty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.</a:t>
            </a:r>
            <a:endParaRPr lang="ru-RU" sz="54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88840"/>
            <a:ext cx="4107634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09633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467544" y="1916832"/>
            <a:ext cx="3799656" cy="4464496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Педагог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 помощью подводяще­го диалога помогает воспитанникам самостоятельно выйти из проблемной ситуации, найти пути ее реше­ния. Например: «Где мы можем узнать, куда исчезли цветы? Вы можете спросить у взрослых. Спросите у меня. Хотите, я познакомлю вас с Красной книгой, куда занесены эти цветы?». На этом этапе важно не оценивать ответы детей, а предлагать им делать что- то на выбор, опираться на их личный опыт.</a:t>
            </a:r>
            <a:endParaRPr lang="ru-RU" sz="2000" dirty="0">
              <a:solidFill>
                <a:srgbClr val="002060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476672"/>
            <a:ext cx="3943672" cy="1296144"/>
          </a:xfrm>
        </p:spPr>
        <p:txBody>
          <a:bodyPr/>
          <a:lstStyle/>
          <a:p>
            <a:r>
              <a:rPr lang="ru-RU" sz="2000" dirty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Следующий этап - </a:t>
            </a:r>
            <a:r>
              <a:rPr lang="ru-RU" sz="2000" b="1" i="1" dirty="0">
                <a:solidFill>
                  <a:srgbClr val="7030A0"/>
                </a:solidFill>
                <a:latin typeface="Helvetica"/>
                <a:ea typeface="Times New Roman"/>
                <a:cs typeface="Times New Roman"/>
              </a:rPr>
              <a:t>проектирование решения про­блемной ситуации</a:t>
            </a:r>
            <a:r>
              <a:rPr lang="ru-RU" sz="2000" dirty="0">
                <a:solidFill>
                  <a:srgbClr val="7030A0"/>
                </a:solidFill>
                <a:latin typeface="Helvetica"/>
                <a:ea typeface="Times New Roman"/>
                <a:cs typeface="Times New Roman"/>
              </a:rPr>
              <a:t>.</a:t>
            </a:r>
            <a:endParaRPr lang="ru-RU" sz="6600" dirty="0">
              <a:solidFill>
                <a:srgbClr val="7030A0"/>
              </a:solidFill>
            </a:endParaRPr>
          </a:p>
        </p:txBody>
      </p:sp>
      <p:pic>
        <p:nvPicPr>
          <p:cNvPr id="5" name="Объект 5" descr="http://4.bp.blogspot.com/-BNqcraxmLZA/UpyS63EAbNI/AAAAAAAAESk/LWxRhVpLUKw/s1600/30idey-dlya-uma-eksperiment-s-bumagoq-i-raznotsvetnoy-zhidkostiyu-aistbox5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75" y="2308558"/>
            <a:ext cx="3905250" cy="28504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1561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028343"/>
            <a:ext cx="83529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 В условиях новых социальных преобразований в России образование становится важнейшим ресурсом социально-экономического, политического и культурного развития страны. «Развивающемуся обществу, – подчёркивается в «Концепции модернизации Российского образования», – нужны современные образованные, нравственные, предприимчивые люди, которые могут самостоятельно принимать решения, прогнозируя их возможные последствия, отличающиеся мобильностью… способные к сотрудничеству…обладающие чувством ответственности за судьбу страны, её социально-экономическое процветание».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4059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323528" y="1628800"/>
            <a:ext cx="4248472" cy="4824536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4000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r>
              <a:rPr lang="ru-RU" sz="6400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составляется но­вый алгоритм деятельности на основе старого и про­исходит возвращение в проблемную ситуацию.</a:t>
            </a:r>
            <a:endParaRPr lang="ru-RU" sz="7200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6400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Для решения проблемной ситуации использу­ются дидактический материал, разные формы ор­ганизации детей. Например, педагог организует об­суждение детьми проблемы в </a:t>
            </a:r>
            <a:r>
              <a:rPr lang="ru-RU" sz="6400" dirty="0" err="1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микрогруппах</a:t>
            </a:r>
            <a:r>
              <a:rPr lang="ru-RU" sz="6400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«Что люди могут сделать, чтобы не исчезали цветы, жи­вотные, птицы? Что конкретно мы можем для этого сделать?». Воспитанники выбирают из предложенных воспитателем знаки, которые подходят для решения проблемы в их </a:t>
            </a:r>
            <a:r>
              <a:rPr lang="ru-RU" sz="6400" dirty="0" err="1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микрогруппе</a:t>
            </a:r>
            <a:r>
              <a:rPr lang="ru-RU" sz="6400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рассказывают, что они обозначают: «Не рвите цветы</a:t>
            </a:r>
            <a:r>
              <a:rPr lang="ru-RU" sz="6400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», </a:t>
            </a:r>
            <a:r>
              <a:rPr lang="ru-RU" sz="6400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«Не уносите детенышей животных домой», «Не разо­ряйте птичьи гнезда».</a:t>
            </a:r>
            <a:endParaRPr lang="ru-RU" sz="7200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548680"/>
            <a:ext cx="3784848" cy="864096"/>
          </a:xfrm>
        </p:spPr>
        <p:txBody>
          <a:bodyPr/>
          <a:lstStyle/>
          <a:p>
            <a:r>
              <a:rPr lang="ru-RU" sz="2000" b="1" dirty="0">
                <a:solidFill>
                  <a:srgbClr val="7030A0"/>
                </a:solidFill>
                <a:latin typeface="Helvetica"/>
                <a:ea typeface="Times New Roman"/>
                <a:cs typeface="Times New Roman"/>
              </a:rPr>
              <a:t>На</a:t>
            </a:r>
            <a:r>
              <a:rPr lang="ru-RU" sz="2000" dirty="0">
                <a:solidFill>
                  <a:srgbClr val="7030A0"/>
                </a:solidFill>
                <a:latin typeface="Helvetica"/>
                <a:ea typeface="Times New Roman"/>
                <a:cs typeface="Times New Roman"/>
              </a:rPr>
              <a:t> </a:t>
            </a:r>
            <a:r>
              <a:rPr lang="ru-RU" sz="2000" b="1" i="1" dirty="0">
                <a:solidFill>
                  <a:srgbClr val="7030A0"/>
                </a:solidFill>
                <a:latin typeface="Helvetica"/>
                <a:ea typeface="Times New Roman"/>
                <a:cs typeface="Times New Roman"/>
              </a:rPr>
              <a:t>этапе выполнения действий</a:t>
            </a:r>
            <a:endParaRPr lang="ru-RU" sz="8800" dirty="0">
              <a:solidFill>
                <a:srgbClr val="7030A0"/>
              </a:solidFill>
            </a:endParaRPr>
          </a:p>
        </p:txBody>
      </p:sp>
      <p:pic>
        <p:nvPicPr>
          <p:cNvPr id="5" name="Объект 4" descr="http://moimir.org/wp-content/uploads/2015/11/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75" y="2269331"/>
            <a:ext cx="3905250" cy="29289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23515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8923"/>
            <a:ext cx="8352928" cy="467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885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49424"/>
            <a:ext cx="7848872" cy="448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139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2232248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3100" b="1" dirty="0">
                <a:solidFill>
                  <a:srgbClr val="C00000"/>
                </a:solidFill>
                <a:latin typeface="Helvetica"/>
                <a:ea typeface="Times New Roman"/>
                <a:cs typeface="Times New Roman"/>
              </a:rPr>
              <a:t>Развивающая предметно- пространственная образовательная среда для реализации системно-­</a:t>
            </a:r>
            <a:r>
              <a:rPr lang="ru-RU" sz="3100" b="1" dirty="0" err="1">
                <a:solidFill>
                  <a:srgbClr val="C00000"/>
                </a:solidFill>
                <a:latin typeface="Helvetica"/>
                <a:ea typeface="Times New Roman"/>
                <a:cs typeface="Times New Roman"/>
              </a:rPr>
              <a:t>деятельностного</a:t>
            </a:r>
            <a:r>
              <a:rPr lang="ru-RU" sz="3100" b="1" dirty="0">
                <a:solidFill>
                  <a:srgbClr val="C00000"/>
                </a:solidFill>
                <a:latin typeface="Helvetica"/>
                <a:ea typeface="Times New Roman"/>
                <a:cs typeface="Times New Roman"/>
              </a:rPr>
              <a:t> подхода</a:t>
            </a:r>
            <a:r>
              <a:rPr lang="ru-RU" sz="3100" b="1" dirty="0" smtClean="0">
                <a:solidFill>
                  <a:srgbClr val="C00000"/>
                </a:solidFill>
                <a:latin typeface="Helvetica"/>
                <a:ea typeface="Times New Roman"/>
                <a:cs typeface="Times New Roman"/>
              </a:rPr>
              <a:t>.</a:t>
            </a:r>
            <a:r>
              <a:rPr lang="ru-RU" sz="4800" dirty="0">
                <a:latin typeface="Calibri"/>
                <a:ea typeface="Calibri"/>
                <a:cs typeface="Times New Roman"/>
              </a:rPr>
              <a:t/>
            </a:r>
            <a:br>
              <a:rPr lang="ru-RU" sz="48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3140968"/>
            <a:ext cx="7560840" cy="2334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2000" dirty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Немаловажное значение для 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Helvetica"/>
                <a:ea typeface="Times New Roman"/>
                <a:cs typeface="Times New Roman"/>
              </a:rPr>
              <a:t>реализации системно-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  <a:latin typeface="Helvetica"/>
                <a:ea typeface="Times New Roman"/>
                <a:cs typeface="Times New Roman"/>
              </a:rPr>
              <a:t>деятельностного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Helvetica"/>
                <a:ea typeface="Times New Roman"/>
                <a:cs typeface="Times New Roman"/>
              </a:rPr>
              <a:t> подхода</a:t>
            </a:r>
            <a:r>
              <a:rPr lang="ru-RU" sz="2400" dirty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 </a:t>
            </a:r>
            <a:r>
              <a:rPr lang="ru-RU" sz="2000" dirty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имеет развиваю­щая предметно-пространственная образовательная среда, в которой ребенок чувствует себя комфортно и без труда включается в любую деятельность (игру, проектирование или художественное творчество).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692943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3456384"/>
          </a:xfrm>
        </p:spPr>
        <p:txBody>
          <a:bodyPr>
            <a:normAutofit fontScale="90000"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750"/>
              </a:spcAft>
            </a:pPr>
            <a:r>
              <a:rPr lang="ru-RU" sz="1800" dirty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Для этого в группы детского сада должны быть оборудованы зоной </a:t>
            </a:r>
            <a:r>
              <a:rPr lang="ru-RU" sz="2200" dirty="0">
                <a:solidFill>
                  <a:srgbClr val="C00000"/>
                </a:solidFill>
                <a:latin typeface="Helvetica"/>
                <a:ea typeface="Times New Roman"/>
                <a:cs typeface="Times New Roman"/>
              </a:rPr>
              <a:t>экспери­ментальной деятельности</a:t>
            </a:r>
            <a:r>
              <a:rPr lang="ru-RU" sz="2000" dirty="0">
                <a:solidFill>
                  <a:srgbClr val="C00000"/>
                </a:solidFill>
                <a:latin typeface="Helvetica"/>
                <a:ea typeface="Times New Roman"/>
                <a:cs typeface="Times New Roman"/>
              </a:rPr>
              <a:t> </a:t>
            </a:r>
            <a:r>
              <a:rPr lang="ru-RU" sz="1800" dirty="0" smtClean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Где </a:t>
            </a:r>
            <a:r>
              <a:rPr lang="ru-RU" sz="1800" dirty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дети могут просеять крупу через сито и определить, почему одна крупа просеялась, а другая нет. А также построить замки из влажного песка и сравнить, как ведут себя на воде резиновый и металлический шарики, выяснить, что тяжелее: деревянный брусок или камень такого же размера и т. д. Специально для проведения деть­ми опытов педагоги разработали схемы-алгоритмы («Как сделать, чтобы грязная вода в стакане стала чи­стой?», «Что быстрее осядет в воде: песок, глина или земля?», «Как самому сделать раствор для мыльных пузырей?» и т. п.).</a:t>
            </a:r>
            <a:r>
              <a:rPr lang="ru-RU" sz="20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0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4" name="Объект 3" descr="http://fotoham.ru/img/picture/May/30/ffed8da708b9185b9bbc640dfedd8007/mini_5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212976"/>
            <a:ext cx="5328592" cy="3456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81700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" y="836712"/>
            <a:ext cx="3352800" cy="648072"/>
          </a:xfrm>
        </p:spPr>
        <p:txBody>
          <a:bodyPr/>
          <a:lstStyle/>
          <a:p>
            <a:r>
              <a:rPr lang="ru-RU" sz="2400" dirty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В </a:t>
            </a:r>
            <a:r>
              <a:rPr lang="ru-RU" sz="2400" dirty="0">
                <a:solidFill>
                  <a:srgbClr val="C00000"/>
                </a:solidFill>
                <a:latin typeface="Helvetica"/>
                <a:ea typeface="Times New Roman"/>
                <a:cs typeface="Times New Roman"/>
              </a:rPr>
              <a:t>уголке природы</a:t>
            </a:r>
            <a:endParaRPr lang="ru-RU" sz="40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292080" y="1340768"/>
            <a:ext cx="3456384" cy="5040560"/>
          </a:xfrm>
        </p:spPr>
        <p:txBody>
          <a:bodyPr/>
          <a:lstStyle/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None/>
            </a:pPr>
            <a:r>
              <a:rPr lang="ru-RU" sz="2000" dirty="0" smtClean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собраны </a:t>
            </a:r>
            <a:r>
              <a:rPr lang="ru-RU" sz="2000" dirty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карточки с алгорит­мом ухода за определенными растениями, пред­метные картинки для составления алгоритма: се­мечка - растение. Используя их, ребенок заполняет недостающие этапы соответствующими карточками.</a:t>
            </a:r>
            <a:endParaRPr lang="ru-RU" sz="2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5" name="Рисунок 4" descr="http://ds17mr.ucoz.ru/_ph/2/47029019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64904"/>
            <a:ext cx="4104456" cy="35350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51840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" y="980728"/>
            <a:ext cx="3352800" cy="1152128"/>
          </a:xfrm>
        </p:spPr>
        <p:txBody>
          <a:bodyPr/>
          <a:lstStyle/>
          <a:p>
            <a:r>
              <a:rPr lang="ru-RU" sz="2800" dirty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В </a:t>
            </a:r>
            <a:r>
              <a:rPr lang="ru-RU" sz="2800" dirty="0">
                <a:solidFill>
                  <a:srgbClr val="C00000"/>
                </a:solidFill>
                <a:latin typeface="Helvetica"/>
                <a:ea typeface="Times New Roman"/>
                <a:cs typeface="Times New Roman"/>
              </a:rPr>
              <a:t>познавательном уголке</a:t>
            </a:r>
            <a:endParaRPr lang="ru-RU" sz="44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651962" y="1412776"/>
            <a:ext cx="3904076" cy="4933548"/>
          </a:xfrm>
        </p:spPr>
        <p:txBody>
          <a:bodyPr/>
          <a:lstStyle/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None/>
            </a:pPr>
            <a:r>
              <a:rPr lang="ru-RU" sz="2000" dirty="0" smtClean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находятся </a:t>
            </a:r>
            <a:r>
              <a:rPr lang="ru-RU" sz="2000" dirty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различные игры: лабиринты, предметные картинки для состав­ления логической цепочки («Как хлеб на стол при­шел?», «Как рубашка в поле выросла?», «Как тарелка появилась на столе?») и т. д.</a:t>
            </a:r>
            <a:endParaRPr lang="ru-RU" sz="2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5" name="Рисунок 4" descr="http://el-mikheeva.ru/wp-content/uploads/2012/06/matsred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48880"/>
            <a:ext cx="4176464" cy="34213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5751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4104456"/>
          </a:xfrm>
        </p:spPr>
        <p:txBody>
          <a:bodyPr>
            <a:norm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750"/>
              </a:spcAft>
            </a:pPr>
            <a:r>
              <a:rPr lang="ru-RU" sz="2200" dirty="0">
                <a:solidFill>
                  <a:srgbClr val="C00000"/>
                </a:solidFill>
                <a:latin typeface="Helvetica"/>
                <a:ea typeface="Times New Roman"/>
                <a:cs typeface="Times New Roman"/>
              </a:rPr>
              <a:t>В зоне художественного творчества </a:t>
            </a:r>
            <a:r>
              <a:rPr lang="ru-RU" sz="1800" dirty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имеются модельные схемы для развития мышления, с помо­щью которых воспитанники решают разные задачи, например: «Как получить оранжевую, фиолетовую, коричневую, зеленую краски, имея краски только четырех цветов?». В ходе эксперимента дети полу­чают заданный цвет, затем закрепляют свои знания, используя цветовую арифметику: чтобы получить оранжевый кружок, нужно к красному кружочку прибавить желтый и т. п. Также продуманы схема­тические задания: как из двух кругов получить цы­пленка, страуса, фламинго, зайца и т. д.</a:t>
            </a:r>
            <a:r>
              <a:rPr lang="ru-RU" sz="20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0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4" name="Объект 3" descr="http://fincrisis.ru/img/19093801-video-lokalnaya-pokraska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501008"/>
            <a:ext cx="5187645" cy="3240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94213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96751"/>
            <a:ext cx="8640960" cy="2106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dirty="0" smtClean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Мягкие модули, игровые экраны, расположенные в игровой зоне, позволяют детям реализовать заду­манный игровой сюжет.</a:t>
            </a:r>
            <a:endParaRPr lang="ru-RU" sz="2000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dirty="0" smtClean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Используя составляющие развивающей </a:t>
            </a:r>
            <a:r>
              <a:rPr lang="ru-RU" dirty="0" smtClean="0">
                <a:solidFill>
                  <a:srgbClr val="C00000"/>
                </a:solidFill>
                <a:latin typeface="Helvetica"/>
                <a:ea typeface="Times New Roman"/>
                <a:cs typeface="Times New Roman"/>
              </a:rPr>
              <a:t>предметно-пространственной образовательной среды</a:t>
            </a:r>
            <a:r>
              <a:rPr lang="ru-RU" dirty="0" smtClean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 в группе, дети получают новые знания, учатся вы­страивать их в систему, применять на практике ал­горитмы, пытаются самостоятельно выходить из за­труднительных ситуаций, рефлексировать.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3302969"/>
            <a:ext cx="5832648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750"/>
              </a:spcAft>
            </a:pPr>
            <a:r>
              <a:rPr lang="ru-RU" dirty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При этом </a:t>
            </a:r>
            <a:r>
              <a:rPr lang="ru-RU" dirty="0">
                <a:solidFill>
                  <a:srgbClr val="C00000"/>
                </a:solidFill>
                <a:latin typeface="Helvetica"/>
                <a:ea typeface="Times New Roman"/>
                <a:cs typeface="Times New Roman"/>
              </a:rPr>
              <a:t>задача педагога </a:t>
            </a:r>
            <a:r>
              <a:rPr lang="ru-RU" dirty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- делать обучение мотивированным, учить ребенка самостоятельно ставить перед собой цель и находить пути, сред­ства ее достижения; помогать сформировать уме­ния контроля и самоконтроля, оценки и </a:t>
            </a:r>
            <a:r>
              <a:rPr lang="ru-RU" dirty="0" smtClean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самооцен­ки.</a:t>
            </a:r>
            <a:endParaRPr lang="ru-RU" sz="20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9430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980728"/>
            <a:ext cx="79928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В основу ФГОС ДО  заложен системно-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деятельностный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 подход, который  базируется на обеспечении соответствия образовательной деятельности возрасту воспитанников, их индивидуальным особенностям, предусматривает разнообразие индивидуальных образовательных траекторий и индивидуальное развитие каждого ребенка (включая одаренных детей и детей с ОВЗ) обеспечивает рост творческого потенциала, познавательных мотивов, обогащение форм образовательного сотрудничества и расширение зоны ближайшего развития.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0103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980729"/>
            <a:ext cx="79208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>
                <a:solidFill>
                  <a:srgbClr val="C00000"/>
                </a:solidFill>
                <a:latin typeface="Times New Roman"/>
                <a:ea typeface="Times New Roman"/>
              </a:rPr>
              <a:t>Системно-</a:t>
            </a:r>
            <a:r>
              <a:rPr lang="ru-RU" sz="2400" b="1" i="1" dirty="0" err="1">
                <a:solidFill>
                  <a:srgbClr val="C00000"/>
                </a:solidFill>
                <a:latin typeface="Times New Roman"/>
                <a:ea typeface="Times New Roman"/>
              </a:rPr>
              <a:t>деятельностный</a:t>
            </a:r>
            <a:r>
              <a:rPr lang="ru-RU" sz="2400" b="1" i="1" dirty="0">
                <a:solidFill>
                  <a:srgbClr val="C00000"/>
                </a:solidFill>
                <a:latin typeface="Times New Roman"/>
                <a:ea typeface="Times New Roman"/>
              </a:rPr>
              <a:t> подход к </a:t>
            </a:r>
            <a:r>
              <a:rPr lang="ru-RU" sz="2400" b="1" i="1" dirty="0" err="1">
                <a:solidFill>
                  <a:srgbClr val="C00000"/>
                </a:solidFill>
                <a:latin typeface="Times New Roman"/>
                <a:ea typeface="Times New Roman"/>
              </a:rPr>
              <a:t>воспитательно</a:t>
            </a:r>
            <a:r>
              <a:rPr lang="ru-RU" sz="2400" b="1" i="1" dirty="0">
                <a:solidFill>
                  <a:srgbClr val="C00000"/>
                </a:solidFill>
                <a:latin typeface="Times New Roman"/>
                <a:ea typeface="Times New Roman"/>
              </a:rPr>
              <a:t>-образовательному процессу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позволяет создать условия, в которых дети выступают активными участниками образовательной деятельности, учатся самостоятельно добывать знания и применять их на практике. Именно знания и умения, которые ребенок получил не в готовом виде, а в ходе активного взаимодействия с окружающим миром, становятся для него бесценным опытом, определяющем его успешность на последующих этапах обучения.</a:t>
            </a:r>
            <a:endParaRPr lang="ru-RU" sz="20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8486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836712"/>
            <a:ext cx="849694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b="1" i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Цель системно-</a:t>
            </a:r>
            <a:r>
              <a:rPr lang="ru-RU" sz="2400" b="1" i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деятельностного</a:t>
            </a:r>
            <a:r>
              <a:rPr lang="ru-RU" sz="2400" b="1" i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подхода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к организации </a:t>
            </a:r>
            <a:r>
              <a:rPr lang="ru-RU" sz="2400" dirty="0" err="1">
                <a:latin typeface="Times New Roman"/>
                <a:ea typeface="Calibri"/>
                <a:cs typeface="Times New Roman"/>
              </a:rPr>
              <a:t>воспитательно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-образовательного процесса – воспитание личности ребенка как субъекта жизнедеятельности, т.е. активно участвующего в сознательной деятельности. Он предусматривает 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развитие умения: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- </a:t>
            </a:r>
            <a:r>
              <a:rPr lang="ru-RU" sz="2400" b="1" u="sng" dirty="0">
                <a:latin typeface="Times New Roman"/>
                <a:ea typeface="Calibri"/>
                <a:cs typeface="Times New Roman"/>
              </a:rPr>
              <a:t>ставить цель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 (например, узнать, почему на лесной полянке исчезли цветы);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- </a:t>
            </a:r>
            <a:r>
              <a:rPr lang="ru-RU" sz="2400" b="1" u="sng" dirty="0">
                <a:latin typeface="Times New Roman"/>
                <a:ea typeface="Calibri"/>
                <a:cs typeface="Times New Roman"/>
              </a:rPr>
              <a:t>решать задачи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 (например, как сберечь лесные цветы, чтобы они не исчезли: сделать запрещающие знаки, не рвать самому цветы в лесу, вырастить цветы в горшке и высадить их на лесной полянке);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- </a:t>
            </a:r>
            <a:r>
              <a:rPr lang="ru-RU" sz="2400" b="1" u="sng" dirty="0">
                <a:latin typeface="Times New Roman"/>
                <a:ea typeface="Calibri"/>
                <a:cs typeface="Times New Roman"/>
              </a:rPr>
              <a:t>отвечать за результат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 (все эти действия помогут сохранить цветы, если о них рассказать друзьям, родителям и т.д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.)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1517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u="sng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Принципы реализации системно-</a:t>
            </a:r>
            <a:r>
              <a:rPr lang="ru-RU" b="1" i="1" u="sng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деятельностного</a:t>
            </a:r>
            <a:r>
              <a:rPr lang="ru-RU" b="1" i="1" u="sng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подхода</a:t>
            </a:r>
            <a:r>
              <a:rPr lang="ru-RU" sz="3600" dirty="0">
                <a:latin typeface="Calibri"/>
                <a:ea typeface="Calibri"/>
                <a:cs typeface="Times New Roman"/>
              </a:rPr>
              <a:t/>
            </a:r>
            <a:br>
              <a:rPr lang="ru-RU" sz="36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latin typeface="Times New Roman"/>
                <a:ea typeface="Calibri"/>
              </a:rPr>
              <a:t> При реализации данного подхода необходимо учитывать ряд принципов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79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imes New Roman"/>
                <a:ea typeface="Calibri"/>
                <a:cs typeface="+mn-cs"/>
              </a:rPr>
              <a:t>Принцип </a:t>
            </a:r>
            <a:r>
              <a:rPr lang="ru-RU" sz="3200" b="1" dirty="0" err="1">
                <a:solidFill>
                  <a:srgbClr val="C00000"/>
                </a:solidFill>
                <a:latin typeface="Times New Roman"/>
                <a:ea typeface="Calibri"/>
                <a:cs typeface="+mn-cs"/>
              </a:rPr>
              <a:t>субъектности</a:t>
            </a:r>
            <a:r>
              <a:rPr lang="ru-RU" sz="3200" b="1" dirty="0">
                <a:solidFill>
                  <a:srgbClr val="C00000"/>
                </a:solidFill>
                <a:latin typeface="Times New Roman"/>
                <a:ea typeface="Calibri"/>
                <a:cs typeface="+mn-cs"/>
              </a:rPr>
              <a:t> воспитания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860032" y="2780928"/>
            <a:ext cx="3818467" cy="2421467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</a:rPr>
              <a:t>заключается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</a:rPr>
              <a:t>в том, что каждый ребёнок- участник образовательных отношений - способен планировать действия, выстраивать алгоритм деятельности, предполагать, оценивать свои действия и поступки</a:t>
            </a:r>
            <a:r>
              <a:rPr lang="ru-RU" sz="2000" dirty="0">
                <a:latin typeface="Times New Roman"/>
                <a:ea typeface="Calibri"/>
              </a:rPr>
              <a:t>.</a:t>
            </a:r>
            <a:endParaRPr lang="ru-RU" sz="2000" dirty="0"/>
          </a:p>
        </p:txBody>
      </p:sp>
      <p:pic>
        <p:nvPicPr>
          <p:cNvPr id="7170" name="Picture 2" descr="http://dddeti.ru/sites/default/files/styles/large/public/writing.jpg?itok=79wx4m98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0" r="595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rtem\Desktop\SAM_49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5556" y="1232756"/>
            <a:ext cx="396044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0980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01021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/>
                <a:ea typeface="Calibri"/>
              </a:rPr>
              <a:t>Принцип учёта ведущих видов деятельности и законов их смены в формировании личности ребёнка.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788025" y="2420889"/>
            <a:ext cx="3898776" cy="4176464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Gungsuh" pitchFamily="18" charset="-127"/>
                <a:cs typeface="Tahoma" pitchFamily="34" charset="0"/>
              </a:rPr>
              <a:t>Если в раннем детстве- это манипуляция с предметами(катится - не катится, звенит - не звенит и т.д.)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Gungsuh" pitchFamily="18" charset="-127"/>
                <a:cs typeface="Tahoma" pitchFamily="34" charset="0"/>
              </a:rPr>
              <a:t>тов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Gungsuh" pitchFamily="18" charset="-127"/>
                <a:cs typeface="Tahoma" pitchFamily="34" charset="0"/>
              </a:rPr>
              <a:t> дошкольном возрасте - игра. В процессе игры дошкольники становятся спасателями, строителями , путешественниками и решают возникающие проблемы ( например, из чего построить прочный дом для поросят, если в лесу нет кирпичей; как переправиться на другой берег, если нет лодки и т.п.).</a:t>
            </a:r>
          </a:p>
        </p:txBody>
      </p:sp>
      <p:sp>
        <p:nvSpPr>
          <p:cNvPr id="5" name="AutoShape 2" descr="http://ringtonymp3.ru/photos/dlya-chego-nujna-igra-v-detskom-sadu-89338-large.jpg"/>
          <p:cNvSpPr>
            <a:spLocks noGrp="1" noChangeAspect="1" noChangeArrowheads="1"/>
          </p:cNvSpPr>
          <p:nvPr>
            <p:ph type="pic"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1" name="Picture 5" descr="http://www.repair-d-nexia.ru/kfukolfegu/397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4176464" cy="351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169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1650173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Times New Roman"/>
                <a:ea typeface="Calibri"/>
                <a:cs typeface="+mn-cs"/>
              </a:rPr>
              <a:t>Принцип преодоления зоны ближайшего развития и организации в ней совместной деятельности детей и взрослых.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/>
                <a:ea typeface="Calibri"/>
              </a:rPr>
              <a:t>Ребёнок 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/>
                <a:ea typeface="Calibri"/>
              </a:rPr>
              <a:t>узнаёт новое, ещё неизведанное вместе с педагогом ( например, выясняет в ходе эксперимента,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/>
                <a:ea typeface="Calibri"/>
              </a:rPr>
              <a:t>что такое снег? Из чего состоит и куда исчезает? 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/>
                <a:ea typeface="Calibri"/>
              </a:rPr>
              <a:t>почему мыльные пузыри только круглой формы и т.п.)</a:t>
            </a:r>
            <a:endParaRPr lang="ru-RU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pic>
        <p:nvPicPr>
          <p:cNvPr id="5122" name="Picture 2" descr="C:\Users\Artem\Desktop\Фото\дети 2017\463PHOTO\SAM_47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403244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00611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847</TotalTime>
  <Words>1518</Words>
  <Application>Microsoft Office PowerPoint</Application>
  <PresentationFormat>Экран (4:3)</PresentationFormat>
  <Paragraphs>56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Волна</vt:lpstr>
      <vt:lpstr>«Системно-деятельностный подход как основа организации воспитательно-образовательного процесса в ДОУ»</vt:lpstr>
      <vt:lpstr>Презентация PowerPoint</vt:lpstr>
      <vt:lpstr>Презентация PowerPoint</vt:lpstr>
      <vt:lpstr>Презентация PowerPoint</vt:lpstr>
      <vt:lpstr>Презентация PowerPoint</vt:lpstr>
      <vt:lpstr>Принципы реализации системно-деятельностного подхода </vt:lpstr>
      <vt:lpstr>Принцип субъектности воспитания</vt:lpstr>
      <vt:lpstr>Принцип учёта ведущих видов деятельности и законов их смены в формировании личности ребёнка. </vt:lpstr>
      <vt:lpstr>Принцип преодоления зоны ближайшего развития и организации в ней совместной деятельности детей и взрослых.</vt:lpstr>
      <vt:lpstr>Принцип обязательной результативности каждого вида деятельности</vt:lpstr>
      <vt:lpstr>Принцип высокой мотивированности любых видов деятельности.</vt:lpstr>
      <vt:lpstr>При подведении итогов рефлексии вопросы педагога не должны быть направленны только на пересказ детьми основных этапов образовательного мероприятия ( « Где мы были?», « Чем мы занимались?», « Кто приходил к нам в гости?»,  и т.д.). Они должны быть проблемного характера, типа: « Зачем мы это делали?», « Важно ли то,  что мы сегодня узнали?», « Для чего это пригодится нам в жизни?», « Какое задание было для вас самым трудным? Почему?», « Что нам надо будет сделать на следующий раз?», « Что вы расскажите родителям о нашей сегодняшней игре?» и т. д. Так ребёнок учится анализировать - что у него получилось, а что можно было сделать по другому. </vt:lpstr>
      <vt:lpstr>Принцип нравственного обогащения используемых в качестве средства видов деятельности-</vt:lpstr>
      <vt:lpstr>Принцип сотрудничества при организации и управлении различными видами деятельности.</vt:lpstr>
      <vt:lpstr>Принцип активности ребёнка в образовательном процессе</vt:lpstr>
      <vt:lpstr>Образовательная деятельность на основе системно-деятельностного подхода имеет определенную структуру. Рассмотрим каждый из этапов. </vt:lpstr>
      <vt:lpstr>Введение в образовательную ситуацию (орга­низация детей)</vt:lpstr>
      <vt:lpstr>Важным этапом образовательной деятельно­сти на основе системно-деятельностного подхода является создание проблемной ситуации, поста­новка цели, мотивирование к деятельности.</vt:lpstr>
      <vt:lpstr>Следующий этап - проектирование решения про­блемной ситуации.</vt:lpstr>
      <vt:lpstr>На этапе выполнения действий</vt:lpstr>
      <vt:lpstr>Презентация PowerPoint</vt:lpstr>
      <vt:lpstr>Презентация PowerPoint</vt:lpstr>
      <vt:lpstr>Развивающая предметно- пространственная образовательная среда для реализации системно-­деятельностного подхода. </vt:lpstr>
      <vt:lpstr>Для этого в группы детского сада должны быть оборудованы зоной экспери­ментальной деятельности Где дети могут просеять крупу через сито и определить, почему одна крупа просеялась, а другая нет. А также построить замки из влажного песка и сравнить, как ведут себя на воде резиновый и металлический шарики, выяснить, что тяжелее: деревянный брусок или камень такого же размера и т. д. Специально для проведения деть­ми опытов педагоги разработали схемы-алгоритмы («Как сделать, чтобы грязная вода в стакане стала чи­стой?», «Что быстрее осядет в воде: песок, глина или земля?», «Как самому сделать раствор для мыльных пузырей?» и т. п.). </vt:lpstr>
      <vt:lpstr>В уголке природы</vt:lpstr>
      <vt:lpstr>В познавательном уголке</vt:lpstr>
      <vt:lpstr>В зоне художественного творчества имеются модельные схемы для развития мышления, с помо­щью которых воспитанники решают разные задачи, например: «Как получить оранжевую, фиолетовую, коричневую, зеленую краски, имея краски только четырех цветов?». В ходе эксперимента дети полу­чают заданный цвет, затем закрепляют свои знания, используя цветовую арифметику: чтобы получить оранжевый кружок, нужно к красному кружочку прибавить желтый и т. п. Также продуманы схема­тические задания: как из двух кругов получить цы­пленка, страуса, фламинго, зайца и т. д.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«Системно-деятельностный подход как основа организации воспитательно-образовательного процесса в ДОУ»</dc:title>
  <dc:creator>Artem</dc:creator>
  <cp:lastModifiedBy>Artem</cp:lastModifiedBy>
  <cp:revision>39</cp:revision>
  <dcterms:created xsi:type="dcterms:W3CDTF">2017-02-13T15:43:49Z</dcterms:created>
  <dcterms:modified xsi:type="dcterms:W3CDTF">2017-03-13T13:43:46Z</dcterms:modified>
</cp:coreProperties>
</file>