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4" r:id="rId7"/>
    <p:sldId id="268" r:id="rId8"/>
    <p:sldId id="269" r:id="rId9"/>
    <p:sldId id="265" r:id="rId10"/>
    <p:sldId id="266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4-01T19:17:41.0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C5303B2-28AF-4C4F-9A8B-7FC689F645C9}" emma:medium="tactile" emma:mode="ink">
          <msink:context xmlns:msink="http://schemas.microsoft.com/ink/2010/main" type="writingRegion" rotatedBoundingBox="5262,16640 11656,16674 11654,17071 5260,17038"/>
        </emma:interpretation>
      </emma:emma>
    </inkml:annotationXML>
    <inkml:traceGroup>
      <inkml:annotationXML>
        <emma:emma xmlns:emma="http://www.w3.org/2003/04/emma" version="1.0">
          <emma:interpretation id="{F92E07C4-9822-4B00-B8F9-A80392D7197A}" emma:medium="tactile" emma:mode="ink">
            <msink:context xmlns:msink="http://schemas.microsoft.com/ink/2010/main" type="paragraph" rotatedBoundingBox="5262,16640 11656,16674 11654,17071 5260,170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7ADE3F-F017-4506-9107-0CCC67D00234}" emma:medium="tactile" emma:mode="ink">
              <msink:context xmlns:msink="http://schemas.microsoft.com/ink/2010/main" type="line" rotatedBoundingBox="5262,16640 11656,16674 11654,17071 5260,17038"/>
            </emma:interpretation>
          </emma:emma>
        </inkml:annotationXML>
        <inkml:traceGroup>
          <inkml:annotationXML>
            <emma:emma xmlns:emma="http://www.w3.org/2003/04/emma" version="1.0">
              <emma:interpretation id="{C673D8C8-40DF-4FD5-A54B-5D0702A9DF45}" emma:medium="tactile" emma:mode="ink">
                <msink:context xmlns:msink="http://schemas.microsoft.com/ink/2010/main" type="inkWord" rotatedBoundingBox="5262,16640 11656,16674 11654,17071 5260,17038"/>
              </emma:interpretation>
              <emma:one-of disjunction-type="recognition" id="oneOf0">
                <emma:interpretation id="interp0" emma:lang="" emma:confidence="0">
                  <emma:literal>чт.</emma:literal>
                </emma:interpretation>
                <emma:interpretation id="interp1" emma:lang="" emma:confidence="0">
                  <emma:literal>чти</emma:literal>
                </emma:interpretation>
                <emma:interpretation id="interp2" emma:lang="" emma:confidence="0">
                  <emma:literal>чтя</emma:literal>
                </emma:interpretation>
                <emma:interpretation id="interp3" emma:lang="" emma:confidence="0">
                  <emma:literal>что</emma:literal>
                </emma:interpretation>
                <emma:interpretation id="interp4" emma:lang="" emma:confidence="0">
                  <emma:literal>ст</emma:literal>
                </emma:interpretation>
              </emma:one-of>
            </emma:emma>
          </inkml:annotationXML>
          <inkml:trace contextRef="#ctx0" brushRef="#br0">0 297 0,'0'0'452,"0"0"-436,0 0 15,0-23-15,0 1-1,0 22-15,0-23 16,0 23-1,0-23 17,0 23-32,22-22 31,-22-1-16,0 23-15,0-23 16,0 23 0,23-22 15,-23-1-31,23 23 15,-23 0 63,0-23-15,22 23-63,-22 0 15,23 0 1,0 0 0,-23 0-16,22 0 15,-22-22 1,23 22 15,-23 0 16,23 0-32,-1 0 17,-22 0 14,23 0-30,-23 0 15,23 0-31,-23 0 16,22 0-16,-22 0 15,23 0-15,0 0 16,-1 0 0,-22 0-1,23 0 1,-23 22-16,0-22 15,23 0-15,-1 0 16,-22 23-16,0-23 16,23 23 62,-23-23-63,23 0-15,-23 0 16,23 22 15,-23-22-31,0 0 16,22 0-1,-22 23-15,0-23 16,0 23-1,0-23 1,23 22 0,-23-22-1,0 0 1,0 23-16,23-23 15,-1 0 1,-22 0 15,0 23-31,23-23 16,-23 22-16,23-22 15,-1 0 32,-22 0-47,23 0 78,-23 23-46,0-23-17,0 0 16,0 23 1,23-23 46,-23 22-63,0-22 32,22 0-31,1 0-16,-23 0 15,23 0 1,-23 0 31,22 0-16,1 0-31,-23 0 15,23 0 1,-1 0-16,1 0 16,-23 0-1,23 0 1,-23 0-1,22 0-15,-22 0 32,23 0 14,0 0-30,-23 0 0,22 0 15,-22 0-16,23 0 1,0 0 0,-23-22-16,22 22 15,-22 0-15,23 0 16,-23 0-1,23 0-15,0 0 16,-23-23 0,0 23-1,22 0 1,-22 0-1,23 0 1,-23-23-16,23 23 16,-23-22 77,0 22-62,22 0 16,1 0-31,-23-23-16,23 23 31,-23-23-31,22 23 16,-22-22-16,0 22 15,23 0 1,-23-23 15,23 23-15,-1 0 15,-22 0-16,0 0-15,0-23 32,23 23-17,-23 0 16,0 0-31,0-22 32,23 22 30,-1 0 0,-22 0-46,23 0 46,-23-23 32,0 23-47,23 0 0,-23 0-47,22 0 15,1 0-15,0 0 16,-23 0-16,22 23 15,1-23-15,-23 0 16,23 0-16,-23 0 16,22 0-1,1 22-15,-23-22 31,0 0-15,23 0 0,-23 23 46,22-23-46,-22 0-1,0 0 1,0 23-16,23-23 15,0 0-15,-23 0 32,0 22-32,23-22 15,-1 23-15,1-23 31,0 0-15,-23 0 0,0 23-1,22-1 1,-22-22 77,23 0-61,-23 23-17,0-23 32,0 0-16,23 0-15,-23 0 46,22 23-46,1-23-1,-23 22 1,23-22-16,-23 0 31,22 0-15,-22 0 15,23 0 16,0 0-47,-23 0 93,22 0-46,-22 0 62,0 0-109,23 0 16,0 0 0,-23 0-16,22-22 15,-22 22 16,23 0-15,-23 0-16,23 0 16,-1 0-1,-22 0 16,23 0-15,-23-23 0,0 23-1,23 0 1,-1 0-16,-22-23 15,0 23 1,23 0-16,0 0 16,-1 0-1,-22-22 1,23 22-1,-23 0 1,23 0 0,-23-23-1,23 23 48,-23 0-63,22-23 31,-22 23-16,0 0-15,23 0 16,-23-22 31,0-1-32,23 23 1,-1-23 0,-22 23 30,0 0 1,23 0-47,-23 0 78,0-22-62,23 22 15,-23-23 94,22 23-16,1 0 16,-23 0-94,23 0-15,-23 0 15,22 0-16,1 0-15,-23 0 16,23 0-16,22 0 16,-45 0-16,23 23 15,-23-23-15,0 0 16,0 22-1,22-22 1,1 0 62,-23 23-47,45 0 0,-45-1 63,0-22-63,23 0-15,-23 23-1,0 0-15,0-23 16,23 0-16,-23 0 31,22 0-15,1 0 46,-23 0-31,0 22 47,23-22-46,-23 0 14,0 0-30,0 23 78,22-23-79,1 23 1,-23-23-1,23 0 1,-23 22 15,45 1 0,-45 0 1,0-23-32,0 0 31,23 0-16,-23 0 157,23 0-172,-1 0 47,-22 0 0,23 0 15,-23 0-62,23 0 31,-23 0-31,0 0 47,22 0-16,-22 0-15,23 0 124,-23-23-140,0 23 16,23 0 31,-23 0-16,0-23-16,22 23 32,-22 0 16,0 0 30,23 0-77,-23-22-1,23 22 1,-23 0 31,0-23-32,0 23-15,22 0 47,-22-23-47,0 23 16,0 0 15,0-22-31,23 22 16,-23 0 15,23-23 16,-23 0-16,0 23 16,0 0 15,22 0-46,-22-22 15,0 22-16,0 0 1,0-23 31,23 23-47,-23 0 47,0-23-32,0 23 1,23 0-1,-1 0 1,-22 0 15,0-22-31,23 22 47,-23 0-47,0-23 62,0 23-46,23 0 15,-1 0-15,-22 0-1,0 0-15,23 0 16,-23 0 0,0-23-16,23 23 15,-1 0-15,1 0 31,-23 0 1,23 0-17,-23 0 16,0 0-15,23 0 0,-1 0-1,-22 0-15,23 0 16,-23 0-1,0 0-15,23 0 16,-1 0-16,-22 0 16,23 0-1,-23 23 63,23-23-47,-23 0-31,0 0 32,45 23-17,-45-23 1,0 22-1,23-22-15,-23 0 63,0 0-48,22 23 1,1-23 0,-23 0-1,0 0 1,23 0 15,-23 23-15,0-23 15,0 22 0,0-22-15,22 0 46,-22 23-46,23-23-16,-23 0 15,0 0 1,23 0 15,-23 23 31,0-23-46,22 0 0,-22 0 62,0 0-16,0 22-46,23-22-1,0 23 1,-23-23-1,0 0 1,22 23 31,-22-23 0,23 22-1,0 1 204,-23-23-203,22 0-16,-22 0 16,23 0 15,-23 0-15,0 0-31,45 0-1,-45 23 1,0-23-1,23 0-15,-23 0 16,23 0 62,-23 0-78,23 0 16,-23 0 30,22 0 17,-22 0 46,23 0-93,0 0 15,-23 0-31,22 0 15,-22 0 1,46 0 0,-46 0 15,0 0-31,22 0 15,-22 0 1,0 0 0,23 0-1,-23-23-15,0 0 16,0 23-16,23-22 15,-23 22 17,0-23 30,22 23-46,-22-23-1,0 23 1,0-22-1,23 22 1,-23 0 15,0-23-31,0 23 16,23 0-1,-1-23-15,-22 1 16,0 22 0,23-23-1,-23 23-15,0 0 16,0-23-16,0 1 15,23 22-15,-1 0 16,1 0-16,-23 0 16,23-23-1,-23 23-15,45 0 16,-45 0-1,45 0-15,-45-23 0,23 23 16,-23 0-16,23-22 16,-23 22-1,22 0-15,1 0 16,0-23-16,-23 23 15,45 0 1,-45-23 15,23 23 32,-23 0-63,23 0 15,-1 0 1,-22 0-1,23 0 1,-23 0 0,23 0 30,-1 0-14,-22 0-32,23 0 93,-23 0-62,23 0-15,-23 0-16,0 0 16,22 0-1,1 0 1,-23 0-1,23 23-15,-23-23 16,0 23 15,22-23-15,1 22-1,-23-22 1,23 0 0,-23 0-16,22 0 15,-22 0 16,0 23-31,0-23 16,23 0-16,-23 23 16,0-23-1,23 22 1,-23 1-16,0-23 15,22 0 17,-22 23-17,0-23-15,23 0 78,-23 0-62,0 0-1,0 22 1,23 1 0,-23-23-1,22 0-15,-22 23 16,0-23-1,0 22-15,0-22 16,0 0 0,23 0-1,-23 23-15,0-23 63,23 0-17,-23 23 1,22-23-16,-22 0 1,23 0-17,-23 0 1,23 22-16,-23-22 15,23 0 32,-1 0-16,-22 0-31,23 23 16,-23-23 0,23 0-1,-1 0 32,-22 0-31,23 0-1,-23 0 16,23 0-31,-23 23 47,45-23-31,-45 0-1,45 0 1,-45 0 0,23 0-16,-23 0 15,23 0 1,-1 0-16,1 0 15,-23 0 1,23 0-16,-23 0 16,22 0 15,1 0-31,-23 0 15,0 0 32,23 0-31,-23 0 15,22 0 0,1 0-15,-23 0-16,23 0 31,-23-23-31,22 23 31,-22 0-15,0 0 15,0-23-15,23 23-16,-23 0 62,23 0-15,-23-22-32,22 22-15,-22-23 16,0 23 0,23 0-16,0-23 15,-23 23 1,0-22-16,23 22 15,-23 0-15,22-23 16,-22 23 0,23-23-16,0 23 15,-23-22 1,0 22-1,0 0-15,0-23 16,22 23 0,-22-23-1,0 23 63,0 0-47,0-22 16,23 22-47,-23 0 16,0-23 31,0 23-47,23 0 31,-1 0-16,-22 0 79,23-23-32,-23 1 32,0 22 62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3F1D-332D-407B-A4AD-BCEDE6650AC9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002B-990D-44D6-8090-6109479A49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5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0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6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4AD7-6884-4246-85D2-791157A04BE1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D641C-20B1-491A-8294-9B749D983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1.infourok.ru/images/doc/74/90018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0"/>
            <a:ext cx="909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91225" y="2200275"/>
            <a:ext cx="1885950" cy="1228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1 – а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класс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/>
              <a:t>Спасибо за урок!</a:t>
            </a:r>
            <a:endParaRPr lang="ru-RU" sz="6000" b="1" i="1" dirty="0"/>
          </a:p>
        </p:txBody>
      </p:sp>
      <p:pic>
        <p:nvPicPr>
          <p:cNvPr id="4" name="Объект 3" descr="http://www.fizmatschool2.ru/documents/20181/105603/sun.png/0458a142-e964-438f-abb6-e5ad88864882?t=148984724360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52" y="1762125"/>
            <a:ext cx="4026416" cy="370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http://nachalo4ka.ru/wp-content/uploads/2014/08/globus-kolokolchik-knig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846078"/>
            <a:ext cx="3606800" cy="37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49" y="4030436"/>
            <a:ext cx="8596668" cy="12957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2.bp.blogspot.com/-6n0ijh2tK-A/UAwY6Z3odlI/AAAAAAAAAZ8/aHXcGnPPuaA/s1600/Boards+background+PPT+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3" y="246844"/>
            <a:ext cx="9000964" cy="625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9624" y="-72457"/>
            <a:ext cx="7339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Девиз урока</a:t>
            </a:r>
            <a:endParaRPr lang="ru-RU" sz="7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950" y="1793449"/>
            <a:ext cx="6586753" cy="1938992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«Если будет труд, </a:t>
            </a:r>
          </a:p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будет и успех»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usafirova.ucoz.ru/Metod_kopilka/Pomosh/Dlja_prezent/1sentjabrja_2/slaj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1000"/>
            <a:ext cx="8717772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6" y="609600"/>
            <a:ext cx="6273626" cy="1076325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Минутка чистописания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75" y="2607052"/>
            <a:ext cx="4729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 smtClean="0">
                <a:solidFill>
                  <a:srgbClr val="0070C0"/>
                </a:solidFill>
                <a:latin typeface="Propisi" panose="02000508030000020003" pitchFamily="2" charset="0"/>
              </a:rPr>
              <a:t>Кк</a:t>
            </a:r>
            <a:r>
              <a:rPr lang="ru-RU" sz="96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 ко </a:t>
            </a:r>
            <a:r>
              <a:rPr lang="ru-RU" sz="9600" b="1" dirty="0" err="1" smtClean="0">
                <a:solidFill>
                  <a:srgbClr val="0070C0"/>
                </a:solidFill>
                <a:latin typeface="Propisi" panose="02000508030000020003" pitchFamily="2" charset="0"/>
              </a:rPr>
              <a:t>ке</a:t>
            </a:r>
            <a:r>
              <a:rPr lang="ru-RU" sz="96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 </a:t>
            </a:r>
            <a:r>
              <a:rPr lang="ru-RU" sz="9600" b="1" dirty="0" err="1" smtClean="0">
                <a:solidFill>
                  <a:srgbClr val="0070C0"/>
                </a:solidFill>
                <a:latin typeface="Propisi" panose="02000508030000020003" pitchFamily="2" charset="0"/>
              </a:rPr>
              <a:t>кя</a:t>
            </a:r>
            <a:endParaRPr lang="ru-RU" sz="9600" b="1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6325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Propisi" panose="02000508030000020003" pitchFamily="2" charset="0"/>
              </a:rPr>
              <a:t>Словарная работа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54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5925"/>
            <a:ext cx="8596668" cy="4355437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/>
              <a:t> </a:t>
            </a:r>
            <a:r>
              <a:rPr lang="ru-RU" sz="6000" dirty="0" smtClean="0"/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Г</a:t>
            </a:r>
            <a:r>
              <a:rPr lang="ru-RU" sz="6000" b="1" dirty="0">
                <a:solidFill>
                  <a:srgbClr val="FF0000"/>
                </a:solidFill>
              </a:rPr>
              <a:t>= </a:t>
            </a:r>
            <a:r>
              <a:rPr lang="ru-RU" sz="6000" b="1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7875" y="3391436"/>
            <a:ext cx="2511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8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 </a:t>
            </a:r>
            <a:r>
              <a:rPr lang="ru-RU" sz="8000" b="1" i="1" dirty="0" smtClean="0">
                <a:solidFill>
                  <a:srgbClr val="C00000"/>
                </a:solidFill>
              </a:rPr>
              <a:t>’</a:t>
            </a:r>
            <a:r>
              <a:rPr lang="ru-RU" sz="8000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im0-tub-ru.yandex.net/i?id=fdda2b3900d00950c96efb1b2e2972f1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3975"/>
            <a:ext cx="2476500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43126" y="5467633"/>
            <a:ext cx="4478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70C0"/>
                </a:solidFill>
              </a:rPr>
              <a:t>К    </a:t>
            </a:r>
            <a:r>
              <a:rPr lang="ru-RU" sz="6600" b="1" i="1" dirty="0" err="1" smtClean="0">
                <a:solidFill>
                  <a:srgbClr val="0070C0"/>
                </a:solidFill>
              </a:rPr>
              <a:t>рабль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4075" y="5183259"/>
            <a:ext cx="438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О</a:t>
            </a:r>
          </a:p>
          <a:p>
            <a:r>
              <a:rPr lang="ru-RU" sz="4400" b="1" dirty="0" smtClean="0"/>
              <a:t>а</a:t>
            </a:r>
            <a:endParaRPr lang="ru-RU" sz="4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87875" y="5972175"/>
            <a:ext cx="631650" cy="65763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264075" y="5972175"/>
            <a:ext cx="555450" cy="6034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 descr="http://www.laboratoriorojan.com.br/admin/s_filial/templates/matterhorn-mountain-facts-i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536982"/>
            <a:ext cx="3162300" cy="211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8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609600"/>
            <a:ext cx="9629775" cy="1320800"/>
          </a:xfrm>
        </p:spPr>
        <p:txBody>
          <a:bodyPr>
            <a:noAutofit/>
          </a:bodyPr>
          <a:lstStyle/>
          <a:p>
            <a:endParaRPr lang="ru-RU" sz="8800" dirty="0">
              <a:solidFill>
                <a:srgbClr val="0070C0"/>
              </a:solidFill>
              <a:latin typeface="Propisi" panose="02000508030000020003" pitchFamily="2" charset="0"/>
            </a:endParaRPr>
          </a:p>
        </p:txBody>
      </p:sp>
      <p:pic>
        <p:nvPicPr>
          <p:cNvPr id="4104" name="Picture 8" descr="http://danilgubanov.narod.ru/photogallery/2/ds_photo_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4" y="0"/>
            <a:ext cx="7707086" cy="425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2719" y="4164078"/>
            <a:ext cx="95189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0070C0"/>
                </a:solidFill>
                <a:latin typeface="Propisi" panose="02000508030000020003" pitchFamily="2" charset="0"/>
              </a:rPr>
              <a:t>На горизонте показался            </a:t>
            </a:r>
            <a:endParaRPr lang="ru-RU" sz="6600" b="1" dirty="0" smtClean="0">
              <a:solidFill>
                <a:srgbClr val="0070C0"/>
              </a:solidFill>
              <a:latin typeface="Propisi" panose="02000508030000020003" pitchFamily="2" charset="0"/>
            </a:endParaRPr>
          </a:p>
          <a:p>
            <a:r>
              <a:rPr lang="ru-RU" sz="6600" b="1" dirty="0" smtClean="0">
                <a:solidFill>
                  <a:srgbClr val="0070C0"/>
                </a:solidFill>
                <a:latin typeface="Propisi" panose="02000508030000020003" pitchFamily="2" charset="0"/>
              </a:rPr>
              <a:t>   </a:t>
            </a:r>
            <a:r>
              <a:rPr lang="ru-RU" sz="6600" b="1" dirty="0">
                <a:solidFill>
                  <a:srgbClr val="0070C0"/>
                </a:solidFill>
                <a:latin typeface="Propisi" panose="02000508030000020003" pitchFamily="2" charset="0"/>
              </a:rPr>
              <a:t>военный корабль.</a:t>
            </a:r>
            <a:endParaRPr lang="ru-RU" sz="6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08714" y="6090557"/>
            <a:ext cx="1943100" cy="8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347607" y="5061857"/>
            <a:ext cx="2579914" cy="8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04757" y="5200650"/>
            <a:ext cx="2473779" cy="8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Рукописный ввод 18"/>
              <p14:cNvContentPartPr/>
              <p14:nvPr/>
            </p14:nvContentPartPr>
            <p14:xfrm>
              <a:off x="1894269" y="5999927"/>
              <a:ext cx="2302560" cy="14220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2389" y="5988047"/>
                <a:ext cx="2326320" cy="1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usafirova.ucoz.ru/Metod_kopilka/Pomosh/Dlja_prezent/1sentjabrja_2/slajd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2425"/>
            <a:ext cx="8717772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6" y="609600"/>
            <a:ext cx="6273626" cy="1076325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Тема урока: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«Группы слов»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7457" y="222549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Цели урока: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1153" y="2905011"/>
            <a:ext cx="802397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1. Узнать</a:t>
            </a: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, какие бывают группы </a:t>
            </a: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слов;</a:t>
            </a:r>
            <a:endParaRPr lang="ru-RU" sz="2800" b="1" dirty="0" smtClean="0">
              <a:solidFill>
                <a:srgbClr val="0070C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2. Научиться задавать вопросы к слову;</a:t>
            </a:r>
            <a:endParaRPr lang="ru-RU" sz="2800" b="1" dirty="0" smtClean="0">
              <a:solidFill>
                <a:srgbClr val="0070C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3.Научиться </a:t>
            </a:r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распределять слова в </a:t>
            </a:r>
            <a:r>
              <a:rPr lang="ru-RU" sz="2800" b="1" dirty="0" smtClean="0">
                <a:solidFill>
                  <a:srgbClr val="0070C0"/>
                </a:solidFill>
                <a:latin typeface="Bookman Old Style" panose="02050604050505020204" pitchFamily="18" charset="0"/>
                <a:ea typeface="SchoolBookC"/>
                <a:cs typeface="Times New Roman" panose="02020603050405020304" pitchFamily="18" charset="0"/>
              </a:rPr>
              <a:t>группы.</a:t>
            </a:r>
            <a:endParaRPr lang="ru-RU" sz="2800" b="1" dirty="0">
              <a:solidFill>
                <a:srgbClr val="0070C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0259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Ключи – подсказки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6425"/>
            <a:ext cx="8596668" cy="525331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Кто? Что? : </a:t>
            </a:r>
            <a:r>
              <a:rPr lang="ru-RU" sz="3200" dirty="0">
                <a:solidFill>
                  <a:srgbClr val="0070C0"/>
                </a:solidFill>
              </a:rPr>
              <a:t>предметы.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Например:</a:t>
            </a:r>
            <a:r>
              <a:rPr lang="ru-RU" sz="3200" dirty="0">
                <a:solidFill>
                  <a:srgbClr val="0070C0"/>
                </a:solidFill>
              </a:rPr>
              <a:t> рыба, пенал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Какой? Какая? Какое? Какие? </a:t>
            </a:r>
            <a:r>
              <a:rPr lang="ru-RU" sz="3200" dirty="0">
                <a:solidFill>
                  <a:srgbClr val="0070C0"/>
                </a:solidFill>
              </a:rPr>
              <a:t>признаки предметов.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Например: </a:t>
            </a:r>
            <a:r>
              <a:rPr lang="ru-RU" sz="3200" dirty="0">
                <a:solidFill>
                  <a:srgbClr val="0070C0"/>
                </a:solidFill>
              </a:rPr>
              <a:t>синий, вкусная, голубое, душистые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Что делать? Что делает? Что делали? </a:t>
            </a:r>
            <a:r>
              <a:rPr lang="ru-RU" sz="3200" dirty="0">
                <a:solidFill>
                  <a:srgbClr val="0070C0"/>
                </a:solidFill>
              </a:rPr>
              <a:t>действия </a:t>
            </a:r>
            <a:r>
              <a:rPr lang="ru-RU" sz="3200" dirty="0" smtClean="0">
                <a:solidFill>
                  <a:srgbClr val="0070C0"/>
                </a:solidFill>
              </a:rPr>
              <a:t>предметов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Например: </a:t>
            </a:r>
            <a:r>
              <a:rPr lang="ru-RU" sz="3200" dirty="0">
                <a:solidFill>
                  <a:srgbClr val="0070C0"/>
                </a:solidFill>
              </a:rPr>
              <a:t>дуть, играет, пели.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3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76893"/>
            <a:ext cx="9323614" cy="10559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«Собери схему – правила»</a:t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Соедини стрелочками</a:t>
            </a:r>
            <a:r>
              <a:rPr lang="ru-RU" sz="31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одного цвета кирпичики</a:t>
            </a:r>
            <a:r>
              <a:rPr lang="ru-RU" dirty="0">
                <a:solidFill>
                  <a:srgbClr val="0070C0"/>
                </a:solidFill>
              </a:rPr>
              <a:t>, относящиеся к одному </a:t>
            </a:r>
            <a:r>
              <a:rPr lang="ru-RU" dirty="0" smtClean="0">
                <a:solidFill>
                  <a:srgbClr val="0070C0"/>
                </a:solidFill>
              </a:rPr>
              <a:t>правилу</a:t>
            </a: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2024" y="1807907"/>
            <a:ext cx="2740150" cy="1259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Слова, обозначающие предмет</a:t>
            </a:r>
            <a:endParaRPr lang="ru-RU" sz="2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0458" y="1792513"/>
            <a:ext cx="2949956" cy="13115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обозначающие  признак предмета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00046" y="1768022"/>
            <a:ext cx="3008055" cy="136796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Слова, обозначающие действие предмета 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993" y="3384549"/>
            <a:ext cx="1511300" cy="111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055" y="3663141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Какой?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9654" y="4952072"/>
            <a:ext cx="1511300" cy="1125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06272" y="3408552"/>
            <a:ext cx="1636483" cy="10804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05312" y="5021643"/>
            <a:ext cx="2019165" cy="1097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77542" y="3422492"/>
            <a:ext cx="1511300" cy="10804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92863" y="4952571"/>
            <a:ext cx="1818430" cy="1097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23629" y="3444844"/>
            <a:ext cx="1511300" cy="1020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Какой?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1225" y="5237086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Что?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3622" y="366122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Кто?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509" y="5021643"/>
            <a:ext cx="1468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Что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делает?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2020" y="3682114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Какая?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7498" y="3682114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Какие?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5210" y="4952571"/>
            <a:ext cx="164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Что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сделает?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2498238" y="2632725"/>
            <a:ext cx="443390" cy="2705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933199" y="2622252"/>
            <a:ext cx="935956" cy="1161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672552" y="2913113"/>
            <a:ext cx="463423" cy="9018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57850" y="2898718"/>
            <a:ext cx="2661557" cy="9288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568597" y="2902965"/>
            <a:ext cx="4067138" cy="9077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0" idx="3"/>
          </p:cNvCxnSpPr>
          <p:nvPr/>
        </p:nvCxnSpPr>
        <p:spPr>
          <a:xfrm flipH="1">
            <a:off x="5773181" y="2980540"/>
            <a:ext cx="2518183" cy="25181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8241693" y="2994212"/>
            <a:ext cx="77714" cy="243541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59" y="295275"/>
            <a:ext cx="8596668" cy="93345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/>
              <a:t>Рефлексия </a:t>
            </a:r>
            <a:endParaRPr lang="ru-RU" sz="4800" b="1" i="1" dirty="0"/>
          </a:p>
        </p:txBody>
      </p:sp>
      <p:pic>
        <p:nvPicPr>
          <p:cNvPr id="4" name="Объект 3" descr="https://ds02.infourok.ru/uploads/ex/0636/0001041d-2f6e887b/hello_html_m4801dd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9" y="1304925"/>
            <a:ext cx="7031831" cy="529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6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186</Words>
  <Application>Microsoft Office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Bookman Old Style</vt:lpstr>
      <vt:lpstr>Calibri</vt:lpstr>
      <vt:lpstr>Century Gothic</vt:lpstr>
      <vt:lpstr>Propisi</vt:lpstr>
      <vt:lpstr>SchoolBookC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Минутка чистописания</vt:lpstr>
      <vt:lpstr>Словарная работа </vt:lpstr>
      <vt:lpstr>Презентация PowerPoint</vt:lpstr>
      <vt:lpstr>Тема урока: «Группы слов»</vt:lpstr>
      <vt:lpstr>Ключи – подсказки </vt:lpstr>
      <vt:lpstr>Задание «Собери схему – правила» Соедини стрелочками одного цвета кирпичики, относящиеся к одному правилу </vt:lpstr>
      <vt:lpstr>Рефлексия </vt:lpstr>
      <vt:lpstr>Спасибо за урок!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32</cp:revision>
  <cp:lastPrinted>2017-04-02T09:30:43Z</cp:lastPrinted>
  <dcterms:created xsi:type="dcterms:W3CDTF">2017-04-01T15:15:12Z</dcterms:created>
  <dcterms:modified xsi:type="dcterms:W3CDTF">2017-04-02T18:35:16Z</dcterms:modified>
</cp:coreProperties>
</file>