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600" y="84"/>
      </p:cViewPr>
      <p:guideLst>
        <p:guide orient="horz" pos="2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1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6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455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02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990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17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57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38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07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5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24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62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1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64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8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48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7DCA4-1507-4429-8026-B6EDB7BDE270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F7DA13D-6926-4DBC-98DE-3D31B666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8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6336" y="69564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Заключительный урок математики в 5 классе </a:t>
            </a:r>
            <a:br>
              <a:rPr lang="ru-RU" sz="4800" dirty="0" smtClean="0"/>
            </a:br>
            <a:r>
              <a:rPr lang="ru-RU" sz="4800" dirty="0" smtClean="0"/>
              <a:t>по теме «Натуральные</a:t>
            </a:r>
            <a:r>
              <a:rPr lang="ru-RU" sz="4800" dirty="0"/>
              <a:t> </a:t>
            </a:r>
            <a:r>
              <a:rPr lang="ru-RU" sz="4800" dirty="0" smtClean="0"/>
              <a:t>числа».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89120"/>
            <a:ext cx="8839200" cy="1682496"/>
          </a:xfrm>
        </p:spPr>
        <p:txBody>
          <a:bodyPr/>
          <a:lstStyle/>
          <a:p>
            <a:pPr algn="ctr"/>
            <a:r>
              <a:rPr lang="ru-RU" dirty="0" smtClean="0"/>
              <a:t>Учитель математики МБОУ «Школа- интернат №1» </a:t>
            </a:r>
            <a:r>
              <a:rPr lang="ru-RU" err="1" smtClean="0"/>
              <a:t>г</a:t>
            </a:r>
            <a:r>
              <a:rPr lang="ru-RU" smtClean="0"/>
              <a:t>. Рязань</a:t>
            </a:r>
            <a:endParaRPr lang="ru-RU" dirty="0" smtClean="0"/>
          </a:p>
          <a:p>
            <a:pPr algn="ctr"/>
            <a:r>
              <a:rPr lang="ru-RU" dirty="0" smtClean="0"/>
              <a:t>Климкова Л.Н.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496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01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 </a:t>
            </a:r>
            <a:br>
              <a:rPr lang="ru-RU" sz="3200" dirty="0"/>
            </a:br>
            <a:r>
              <a:rPr lang="ru-RU" sz="4000" dirty="0"/>
              <a:t>Историческая справка.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5232"/>
            <a:ext cx="10515600" cy="4701731"/>
          </a:xfrm>
        </p:spPr>
        <p:txBody>
          <a:bodyPr>
            <a:noAutofit/>
          </a:bodyPr>
          <a:lstStyle/>
          <a:p>
            <a:r>
              <a:rPr lang="ru-RU" sz="2000" dirty="0"/>
              <a:t>Цифры 1,2,3,4,5,6,7,8,9,0 называются арабскими, хотя арабы лишь передали в Европу способ записи чисел, разработанный индусами. Об этом пишет один из великих математиков эпохи Возрождения Леонардо Пизанский в книге об абаке, написанной в 1202 году. У древних славян были такие числа: тысяча-1000, тьма-10 000, легион-1 000 000 000 000, леорд-10 с 24 нулями, ворон-10 с 48 нулями, колода- 10 с 49 нулями.</a:t>
            </a:r>
          </a:p>
          <a:p>
            <a:r>
              <a:rPr lang="ru-RU" sz="2000" dirty="0"/>
              <a:t>В Древней Руси числа обозначали буквами с особым знаком ~ (титло), который писали над буквами. Первые девять букв алфавита обозначали единицы, следующие девять букв – десятки, а последние девять букв – сотни. Число десять тысяч называли словом «тьма».</a:t>
            </a:r>
          </a:p>
          <a:p>
            <a:r>
              <a:rPr lang="ru-RU" sz="2000" dirty="0"/>
              <a:t>Современная достаточно простая и удобная десятичная система записи чисел была введена в Европе примерно в 1120 году английским учёным-путешественником   </a:t>
            </a:r>
            <a:r>
              <a:rPr lang="ru-RU" sz="2000" dirty="0" err="1"/>
              <a:t>Аделардом</a:t>
            </a:r>
            <a:r>
              <a:rPr lang="ru-RU" sz="2000" dirty="0" smtClean="0"/>
              <a:t>. </a:t>
            </a:r>
            <a:r>
              <a:rPr lang="ru-RU" sz="2000" dirty="0"/>
              <a:t>К 1600 году</a:t>
            </a:r>
          </a:p>
          <a:p>
            <a:r>
              <a:rPr lang="ru-RU" sz="2000" dirty="0"/>
              <a:t>она была принята в </a:t>
            </a:r>
            <a:r>
              <a:rPr lang="ru-RU" sz="2000" dirty="0" smtClean="0"/>
              <a:t>большинстве </a:t>
            </a:r>
            <a:r>
              <a:rPr lang="ru-RU" sz="2000" dirty="0"/>
              <a:t>стран мира.</a:t>
            </a:r>
          </a:p>
        </p:txBody>
      </p:sp>
    </p:spTree>
    <p:extLst>
      <p:ext uri="{BB962C8B-B14F-4D97-AF65-F5344CB8AC3E}">
        <p14:creationId xmlns:p14="http://schemas.microsoft.com/office/powerpoint/2010/main" val="33657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736" y="304165"/>
            <a:ext cx="10515600" cy="65900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Викторина.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1.Может </a:t>
            </a:r>
            <a:r>
              <a:rPr lang="ru-RU" dirty="0"/>
              <a:t>ли сумма двух чисел равняться разности этих чисел?</a:t>
            </a:r>
          </a:p>
          <a:p>
            <a:pPr marL="0" lvl="0" indent="0">
              <a:buNone/>
            </a:pPr>
            <a:r>
              <a:rPr lang="ru-RU" dirty="0" smtClean="0"/>
              <a:t>2.Может </a:t>
            </a:r>
            <a:r>
              <a:rPr lang="ru-RU" dirty="0"/>
              <a:t>ли произведение двух чисел равняться частному этих чисел?</a:t>
            </a:r>
          </a:p>
          <a:p>
            <a:pPr marL="0" lvl="0" indent="0">
              <a:buNone/>
            </a:pPr>
            <a:r>
              <a:rPr lang="ru-RU" dirty="0" smtClean="0"/>
              <a:t>3.Может </a:t>
            </a:r>
            <a:r>
              <a:rPr lang="ru-RU" dirty="0"/>
              <a:t>ли сумма быть равной слагаемому?</a:t>
            </a:r>
          </a:p>
          <a:p>
            <a:pPr marL="0" lvl="0" indent="0">
              <a:buNone/>
            </a:pPr>
            <a:r>
              <a:rPr lang="ru-RU" dirty="0" smtClean="0"/>
              <a:t>4.Как </a:t>
            </a:r>
            <a:r>
              <a:rPr lang="ru-RU" dirty="0"/>
              <a:t>изменится число, если к нему прибавить нуль?</a:t>
            </a:r>
          </a:p>
          <a:p>
            <a:pPr marL="0" lvl="0" indent="0">
              <a:buNone/>
            </a:pPr>
            <a:r>
              <a:rPr lang="ru-RU" dirty="0" smtClean="0"/>
              <a:t>5.Какое </a:t>
            </a:r>
            <a:r>
              <a:rPr lang="ru-RU" dirty="0"/>
              <a:t>число получается при прибавлении к натуральному числу единицы?</a:t>
            </a:r>
          </a:p>
          <a:p>
            <a:pPr marL="0" lvl="0" indent="0">
              <a:buNone/>
            </a:pPr>
            <a:r>
              <a:rPr lang="ru-RU" dirty="0" smtClean="0"/>
              <a:t>6.Существует </a:t>
            </a:r>
            <a:r>
              <a:rPr lang="ru-RU" dirty="0"/>
              <a:t>ли такое натуральное число, которое равно сумме всех предшествующих чисел?</a:t>
            </a:r>
          </a:p>
          <a:p>
            <a:pPr marL="0" lvl="0" indent="0">
              <a:buNone/>
            </a:pPr>
            <a:r>
              <a:rPr lang="ru-RU" dirty="0" smtClean="0"/>
              <a:t>7.Как </a:t>
            </a:r>
            <a:r>
              <a:rPr lang="ru-RU" dirty="0"/>
              <a:t>изменится частное, если делимое оставить без изменения, а делитель увеличить в два раза?</a:t>
            </a:r>
          </a:p>
          <a:p>
            <a:pPr marL="0" lvl="0" indent="0">
              <a:buNone/>
            </a:pPr>
            <a:r>
              <a:rPr lang="ru-RU" dirty="0" smtClean="0"/>
              <a:t>8.Как </a:t>
            </a:r>
            <a:r>
              <a:rPr lang="ru-RU" dirty="0"/>
              <a:t>изменится частное, если делитель оставить без изменения, а делимое увеличить в три раза?</a:t>
            </a:r>
          </a:p>
          <a:p>
            <a:pPr marL="0" lvl="0" indent="0">
              <a:buNone/>
            </a:pPr>
            <a:r>
              <a:rPr lang="ru-RU" dirty="0" smtClean="0"/>
              <a:t>9.Сумма </a:t>
            </a:r>
            <a:r>
              <a:rPr lang="ru-RU" dirty="0"/>
              <a:t>и произведение трёх натуральных чисел равна 6. Какие это числа?</a:t>
            </a:r>
          </a:p>
          <a:p>
            <a:pPr marL="0" indent="0">
              <a:buNone/>
            </a:pPr>
            <a:r>
              <a:rPr lang="ru-RU" dirty="0" smtClean="0"/>
              <a:t>10.Найти </a:t>
            </a:r>
            <a:r>
              <a:rPr lang="ru-RU" dirty="0"/>
              <a:t>произведение наименьшего четырёхзначного числа и 10. Найти частное этих же чисел</a:t>
            </a:r>
          </a:p>
        </p:txBody>
      </p:sp>
    </p:spTree>
    <p:extLst>
      <p:ext uri="{BB962C8B-B14F-4D97-AF65-F5344CB8AC3E}">
        <p14:creationId xmlns:p14="http://schemas.microsoft.com/office/powerpoint/2010/main" val="39833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Самостоятельная работа.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2624"/>
            <a:ext cx="10515600" cy="4994339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/>
              <a:t>1 вариант.</a:t>
            </a:r>
          </a:p>
          <a:p>
            <a:pPr lvl="0"/>
            <a:r>
              <a:rPr lang="ru-RU" dirty="0"/>
              <a:t>Решить уравнения: а) (х-8) ·12=132</a:t>
            </a:r>
            <a:r>
              <a:rPr lang="ru-RU" dirty="0" smtClean="0"/>
              <a:t>,         </a:t>
            </a:r>
            <a:r>
              <a:rPr lang="ru-RU" dirty="0"/>
              <a:t>б)510-9у=438</a:t>
            </a:r>
            <a:r>
              <a:rPr lang="ru-RU" dirty="0" smtClean="0"/>
              <a:t>.</a:t>
            </a:r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r>
              <a:rPr lang="ru-RU" dirty="0"/>
              <a:t>2 вариант.</a:t>
            </a:r>
          </a:p>
          <a:p>
            <a:pPr lvl="0"/>
            <a:r>
              <a:rPr lang="ru-RU" dirty="0"/>
              <a:t>Решить уравнения: а) 84:х +5=17,    б) 18·(15-х)=216.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9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Итоги соревнования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619869"/>
              </p:ext>
            </p:extLst>
          </p:nvPr>
        </p:nvGraphicFramePr>
        <p:xfrm>
          <a:off x="838200" y="1341438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408"/>
                <a:gridCol w="3633216"/>
                <a:gridCol w="43799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нолики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крестики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1.Теория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2.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Уравнения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4.Самостоятельная</a:t>
                      </a:r>
                    </a:p>
                    <a:p>
                      <a:r>
                        <a:rPr lang="ru-RU" dirty="0" smtClean="0"/>
                        <a:t>   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 Викторина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 smtClean="0"/>
          </a:p>
          <a:p>
            <a:pPr algn="ctr"/>
            <a:r>
              <a:rPr lang="ru-RU" sz="4800" dirty="0" smtClean="0"/>
              <a:t>ДО НОВЫХ ВСТРЕЧ!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524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5474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урока: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1.Обобщить </a:t>
            </a:r>
            <a:r>
              <a:rPr lang="ru-RU" sz="2800" dirty="0" smtClean="0"/>
              <a:t>и систематизировать знания по теме «Натуральные числа».</a:t>
            </a:r>
            <a:br>
              <a:rPr lang="ru-RU" sz="2800" dirty="0" smtClean="0"/>
            </a:br>
            <a:r>
              <a:rPr lang="ru-RU" sz="2800" dirty="0" smtClean="0"/>
              <a:t>2. Научить обобщать знания, осмысливать материал, делать выводы.</a:t>
            </a:r>
            <a:br>
              <a:rPr lang="ru-RU" sz="2800" dirty="0" smtClean="0"/>
            </a:br>
            <a:r>
              <a:rPr lang="ru-RU" sz="2800" dirty="0" smtClean="0"/>
              <a:t>3. Провести диагностика усвоения системы знаний и умений.</a:t>
            </a:r>
            <a:br>
              <a:rPr lang="ru-RU" sz="2800" dirty="0" smtClean="0"/>
            </a:br>
            <a:r>
              <a:rPr lang="ru-RU" sz="2800" dirty="0" smtClean="0"/>
              <a:t>4. Развивать познавательные процессы, память, мышление.</a:t>
            </a:r>
            <a:br>
              <a:rPr lang="ru-RU" sz="2800" dirty="0" smtClean="0"/>
            </a:br>
            <a:r>
              <a:rPr lang="ru-RU" sz="2800" dirty="0" smtClean="0"/>
              <a:t>5. Содействовать рациональной организации труда; введением игровой ситуации.</a:t>
            </a:r>
            <a:br>
              <a:rPr lang="ru-RU" sz="2800" dirty="0" smtClean="0"/>
            </a:br>
            <a:r>
              <a:rPr lang="ru-RU" sz="2800" dirty="0" smtClean="0"/>
              <a:t>6.Развитие коллективизма в классе и самооценки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645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673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План урока.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2281"/>
            <a:ext cx="8596668" cy="4369081"/>
          </a:xfrm>
        </p:spPr>
        <p:txBody>
          <a:bodyPr/>
          <a:lstStyle/>
          <a:p>
            <a:r>
              <a:rPr lang="ru-RU" dirty="0" smtClean="0"/>
              <a:t>1.Мотивиционная беседа с последующей постановкой цели.</a:t>
            </a:r>
          </a:p>
          <a:p>
            <a:r>
              <a:rPr lang="ru-RU" dirty="0" smtClean="0"/>
              <a:t>2. Актуализация опорных знаний –устная работа  по теории с группами.</a:t>
            </a:r>
          </a:p>
          <a:p>
            <a:r>
              <a:rPr lang="ru-RU" dirty="0" smtClean="0"/>
              <a:t>3. Решение задач.</a:t>
            </a:r>
          </a:p>
          <a:p>
            <a:r>
              <a:rPr lang="ru-RU" dirty="0" smtClean="0"/>
              <a:t>4. Решение уравнений.</a:t>
            </a:r>
          </a:p>
          <a:p>
            <a:r>
              <a:rPr lang="ru-RU" dirty="0" smtClean="0"/>
              <a:t>5. Рубрика «Это надо знать».</a:t>
            </a:r>
          </a:p>
          <a:p>
            <a:r>
              <a:rPr lang="ru-RU" dirty="0" smtClean="0"/>
              <a:t>6.  Историческая справка.</a:t>
            </a:r>
          </a:p>
          <a:p>
            <a:r>
              <a:rPr lang="ru-RU" dirty="0" smtClean="0"/>
              <a:t>7.  Викторина.</a:t>
            </a:r>
          </a:p>
          <a:p>
            <a:r>
              <a:rPr lang="ru-RU" dirty="0" smtClean="0"/>
              <a:t>8.  Самостоятельная работа.</a:t>
            </a:r>
          </a:p>
          <a:p>
            <a:r>
              <a:rPr lang="ru-RU" dirty="0" smtClean="0"/>
              <a:t>9. Подведение итогов соревнования.</a:t>
            </a:r>
          </a:p>
          <a:p>
            <a:r>
              <a:rPr lang="ru-RU" dirty="0" smtClean="0"/>
              <a:t>10. Рефлексия.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357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</a:t>
            </a:r>
            <a:r>
              <a:rPr lang="ru-RU" sz="3200" dirty="0" smtClean="0"/>
              <a:t>.Беседа учителя с классом.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0432"/>
            <a:ext cx="10515600" cy="500653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Какие числа используют для счёта предметов?</a:t>
            </a:r>
          </a:p>
          <a:p>
            <a:pPr lvl="0"/>
            <a:r>
              <a:rPr lang="ru-RU" dirty="0" smtClean="0"/>
              <a:t>Назовите натуральный </a:t>
            </a:r>
            <a:r>
              <a:rPr lang="ru-RU" dirty="0"/>
              <a:t>ряд чисел: 1, 2, 3, 4, …</a:t>
            </a:r>
          </a:p>
          <a:p>
            <a:pPr lvl="0"/>
            <a:r>
              <a:rPr lang="ru-RU" dirty="0"/>
              <a:t>Свойство натурального ряда:</a:t>
            </a:r>
          </a:p>
          <a:p>
            <a:pPr lvl="0"/>
            <a:r>
              <a:rPr lang="ru-RU" dirty="0"/>
              <a:t>Натуральный ряд начинается с числа 1,</a:t>
            </a:r>
          </a:p>
          <a:p>
            <a:pPr lvl="0"/>
            <a:r>
              <a:rPr lang="ru-RU" dirty="0"/>
              <a:t>Следующее число на 1 больше предыдущего,</a:t>
            </a:r>
          </a:p>
          <a:p>
            <a:pPr lvl="0"/>
            <a:r>
              <a:rPr lang="ru-RU" dirty="0"/>
              <a:t>Натуральный ряд бесконечен</a:t>
            </a:r>
          </a:p>
          <a:p>
            <a:pPr lvl="0"/>
            <a:r>
              <a:rPr lang="ru-RU" dirty="0" smtClean="0"/>
              <a:t>С помощью каких знаков записывают </a:t>
            </a:r>
            <a:r>
              <a:rPr lang="ru-RU" dirty="0"/>
              <a:t>натуральные числа?</a:t>
            </a:r>
          </a:p>
          <a:p>
            <a:pPr lvl="0"/>
            <a:r>
              <a:rPr lang="ru-RU" dirty="0"/>
              <a:t>Цифры – это знаки, с помощью которых записывают числа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Зависит ли число от места цифры в числе?</a:t>
            </a:r>
            <a:endParaRPr lang="ru-RU" dirty="0"/>
          </a:p>
          <a:p>
            <a:pPr lvl="0"/>
            <a:r>
              <a:rPr lang="ru-RU" dirty="0"/>
              <a:t>Нумерация называется позиционной, если в записи числа важно то, какую позицию занимает цифра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Как называется место на котором стоит цифра?</a:t>
            </a:r>
          </a:p>
          <a:p>
            <a:pPr lvl="0"/>
            <a:r>
              <a:rPr lang="ru-RU" dirty="0" smtClean="0"/>
              <a:t>Место</a:t>
            </a:r>
            <a:r>
              <a:rPr lang="ru-RU" dirty="0"/>
              <a:t>, на котором стоит цифра в записи числа, называют разрядом числа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Как объединяются разряды?</a:t>
            </a:r>
            <a:endParaRPr lang="ru-RU" dirty="0"/>
          </a:p>
          <a:p>
            <a:pPr lvl="0"/>
            <a:r>
              <a:rPr lang="ru-RU" dirty="0"/>
              <a:t>Для записи чисел разряды объединяют в группы по три разряда, которые называются классом.</a:t>
            </a:r>
          </a:p>
          <a:p>
            <a:pPr lvl="0"/>
            <a:r>
              <a:rPr lang="ru-RU" dirty="0"/>
              <a:t>Назовите классы:</a:t>
            </a:r>
          </a:p>
          <a:p>
            <a:r>
              <a:rPr lang="ru-RU" dirty="0"/>
              <a:t>Единиц, тысяч, миллионов, миллиардов, триллионов, квадриллионов, </a:t>
            </a:r>
            <a:r>
              <a:rPr lang="ru-RU" dirty="0" smtClean="0"/>
              <a:t>квинтиллионов.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7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02824" cy="854075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 </a:t>
            </a:r>
            <a:br>
              <a:rPr lang="ru-RU" sz="2400" dirty="0"/>
            </a:br>
            <a:r>
              <a:rPr lang="en-US" sz="2400" dirty="0" smtClean="0"/>
              <a:t>II</a:t>
            </a:r>
            <a:r>
              <a:rPr lang="ru-RU" sz="2400" dirty="0" smtClean="0"/>
              <a:t>.Устные </a:t>
            </a:r>
            <a:r>
              <a:rPr lang="ru-RU" sz="2400" dirty="0"/>
              <a:t>вопросы для 1 группы (нечётные), для 2 группы (чётные).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424" y="1365504"/>
            <a:ext cx="10381488" cy="502310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dirty="0" smtClean="0"/>
              <a:t>1.Какие </a:t>
            </a:r>
            <a:r>
              <a:rPr lang="ru-RU" dirty="0"/>
              <a:t>числа применяются для счёта предметов?</a:t>
            </a:r>
          </a:p>
          <a:p>
            <a:pPr marL="0" lvl="0" indent="0">
              <a:buNone/>
            </a:pPr>
            <a:r>
              <a:rPr lang="ru-RU" dirty="0" smtClean="0"/>
              <a:t>2.Назовите </a:t>
            </a:r>
            <a:r>
              <a:rPr lang="ru-RU" dirty="0"/>
              <a:t>все цифры.</a:t>
            </a:r>
          </a:p>
          <a:p>
            <a:pPr marL="0" lvl="0" indent="0">
              <a:buNone/>
            </a:pPr>
            <a:r>
              <a:rPr lang="ru-RU" dirty="0" smtClean="0"/>
              <a:t>3.Приведите </a:t>
            </a:r>
            <a:r>
              <a:rPr lang="ru-RU" dirty="0"/>
              <a:t>примеры двузначных чисел, шестизначных чисел.</a:t>
            </a:r>
          </a:p>
          <a:p>
            <a:pPr marL="0" lvl="0" indent="0">
              <a:buNone/>
            </a:pPr>
            <a:r>
              <a:rPr lang="ru-RU" dirty="0" smtClean="0"/>
              <a:t>4.Какое </a:t>
            </a:r>
            <a:r>
              <a:rPr lang="ru-RU" dirty="0"/>
              <a:t>из натуральных чисел наименьшее?</a:t>
            </a:r>
          </a:p>
          <a:p>
            <a:pPr marL="0" lvl="0" indent="0">
              <a:buNone/>
            </a:pPr>
            <a:r>
              <a:rPr lang="ru-RU" dirty="0" smtClean="0"/>
              <a:t>5.Какое </a:t>
            </a:r>
            <a:r>
              <a:rPr lang="ru-RU" dirty="0"/>
              <a:t>число меньше 1.</a:t>
            </a:r>
          </a:p>
          <a:p>
            <a:pPr marL="0" lvl="0" indent="0">
              <a:buNone/>
            </a:pPr>
            <a:r>
              <a:rPr lang="ru-RU" dirty="0" smtClean="0"/>
              <a:t>6.Какое </a:t>
            </a:r>
            <a:r>
              <a:rPr lang="ru-RU" dirty="0"/>
              <a:t>число больше –двузначное или пятизначное?</a:t>
            </a:r>
          </a:p>
          <a:p>
            <a:pPr marL="0" lvl="0" indent="0">
              <a:buNone/>
            </a:pPr>
            <a:r>
              <a:rPr lang="ru-RU" dirty="0" smtClean="0"/>
              <a:t>7.Какое </a:t>
            </a:r>
            <a:r>
              <a:rPr lang="ru-RU" dirty="0"/>
              <a:t>число надо прибавить к натуральному числу, чтобы получить следующее за ним число?</a:t>
            </a:r>
          </a:p>
          <a:p>
            <a:pPr marL="0" lvl="0" indent="0">
              <a:buNone/>
            </a:pPr>
            <a:r>
              <a:rPr lang="ru-RU" dirty="0" smtClean="0"/>
              <a:t>8.Как </a:t>
            </a:r>
            <a:r>
              <a:rPr lang="ru-RU" dirty="0"/>
              <a:t>называют числа, которые складывают?</a:t>
            </a:r>
          </a:p>
          <a:p>
            <a:pPr marL="0" lvl="0" indent="0">
              <a:buNone/>
            </a:pPr>
            <a:r>
              <a:rPr lang="ru-RU" dirty="0" smtClean="0"/>
              <a:t>9.Как </a:t>
            </a:r>
            <a:r>
              <a:rPr lang="ru-RU" dirty="0"/>
              <a:t>называется результат сложения?</a:t>
            </a:r>
          </a:p>
          <a:p>
            <a:pPr marL="0" lvl="0" indent="0">
              <a:buNone/>
            </a:pPr>
            <a:r>
              <a:rPr lang="ru-RU" dirty="0" smtClean="0"/>
              <a:t>10.Как </a:t>
            </a:r>
            <a:r>
              <a:rPr lang="ru-RU" dirty="0"/>
              <a:t>найти неизвестное слагаемое?</a:t>
            </a:r>
          </a:p>
          <a:p>
            <a:pPr marL="0" lvl="0" indent="0">
              <a:buNone/>
            </a:pPr>
            <a:r>
              <a:rPr lang="ru-RU" dirty="0" smtClean="0"/>
              <a:t>11.Изменится </a:t>
            </a:r>
            <a:r>
              <a:rPr lang="ru-RU" dirty="0"/>
              <a:t>ли число, если к нему прибавить нуль?</a:t>
            </a:r>
          </a:p>
          <a:p>
            <a:pPr marL="0" lvl="0" indent="0">
              <a:buNone/>
            </a:pPr>
            <a:r>
              <a:rPr lang="ru-RU" dirty="0" smtClean="0"/>
              <a:t>12.Чему </a:t>
            </a:r>
            <a:r>
              <a:rPr lang="ru-RU" dirty="0"/>
              <a:t>равна сумма нуля и числа?</a:t>
            </a:r>
          </a:p>
          <a:p>
            <a:pPr marL="0" lvl="0" indent="0">
              <a:buNone/>
            </a:pPr>
            <a:r>
              <a:rPr lang="ru-RU" dirty="0" smtClean="0"/>
              <a:t>13.Какое </a:t>
            </a:r>
            <a:r>
              <a:rPr lang="ru-RU" dirty="0"/>
              <a:t>число называют уменьшаемым?</a:t>
            </a:r>
          </a:p>
          <a:p>
            <a:pPr marL="0" lvl="0" indent="0">
              <a:buNone/>
            </a:pPr>
            <a:r>
              <a:rPr lang="ru-RU" dirty="0" smtClean="0"/>
              <a:t>14.Как </a:t>
            </a:r>
            <a:r>
              <a:rPr lang="ru-RU" dirty="0"/>
              <a:t>найти неизвестное уменьшаемое?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3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6411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 </a:t>
            </a:r>
            <a:br>
              <a:rPr lang="ru-RU" sz="3600" dirty="0"/>
            </a:br>
            <a:r>
              <a:rPr lang="en-US" sz="3600" dirty="0" smtClean="0"/>
              <a:t>II</a:t>
            </a:r>
            <a:r>
              <a:rPr lang="ru-RU" sz="3600" dirty="0" smtClean="0"/>
              <a:t>.Устные </a:t>
            </a:r>
            <a:r>
              <a:rPr lang="ru-RU" sz="3600" dirty="0"/>
              <a:t>вопросы для 1 группы (нечётные), для 2 группы (чётные).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271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600" dirty="0" smtClean="0"/>
              <a:t>15.Какое </a:t>
            </a:r>
            <a:r>
              <a:rPr lang="ru-RU" sz="1600" dirty="0"/>
              <a:t>число называют вычитаемым?</a:t>
            </a:r>
          </a:p>
          <a:p>
            <a:pPr marL="0" lvl="0" indent="0">
              <a:buNone/>
            </a:pPr>
            <a:r>
              <a:rPr lang="ru-RU" sz="1600" dirty="0" smtClean="0"/>
              <a:t>16.Как </a:t>
            </a:r>
            <a:r>
              <a:rPr lang="ru-RU" sz="1600" dirty="0"/>
              <a:t>найти неизвестное вычитаемое?</a:t>
            </a:r>
          </a:p>
          <a:p>
            <a:pPr marL="0" lvl="0" indent="0">
              <a:buNone/>
            </a:pPr>
            <a:r>
              <a:rPr lang="ru-RU" sz="1600" dirty="0" smtClean="0"/>
              <a:t>17.Как </a:t>
            </a:r>
            <a:r>
              <a:rPr lang="ru-RU" sz="1600" dirty="0"/>
              <a:t>называют результат вычитания?</a:t>
            </a:r>
          </a:p>
          <a:p>
            <a:pPr marL="0" lvl="0" indent="0">
              <a:buNone/>
            </a:pPr>
            <a:r>
              <a:rPr lang="ru-RU" sz="1600" dirty="0" smtClean="0"/>
              <a:t>18.Как </a:t>
            </a:r>
            <a:r>
              <a:rPr lang="ru-RU" sz="1600" dirty="0"/>
              <a:t>узнать, на сколько одно число больше другого?</a:t>
            </a:r>
          </a:p>
          <a:p>
            <a:pPr marL="0" lvl="0" indent="0">
              <a:buNone/>
            </a:pPr>
            <a:r>
              <a:rPr lang="ru-RU" sz="1600" dirty="0" smtClean="0"/>
              <a:t>19.Как </a:t>
            </a:r>
            <a:r>
              <a:rPr lang="ru-RU" sz="1600" dirty="0"/>
              <a:t>называются числа, которые умножают?</a:t>
            </a:r>
          </a:p>
          <a:p>
            <a:pPr marL="0" lvl="0" indent="0">
              <a:buNone/>
            </a:pPr>
            <a:r>
              <a:rPr lang="ru-RU" sz="1600" dirty="0" smtClean="0"/>
              <a:t>20.Как </a:t>
            </a:r>
            <a:r>
              <a:rPr lang="ru-RU" sz="1600" dirty="0"/>
              <a:t>называют результат умножения?</a:t>
            </a:r>
          </a:p>
          <a:p>
            <a:pPr marL="0" lvl="0" indent="0">
              <a:buNone/>
            </a:pPr>
            <a:r>
              <a:rPr lang="ru-RU" sz="1600" dirty="0" smtClean="0"/>
              <a:t>21.Как </a:t>
            </a:r>
            <a:r>
              <a:rPr lang="ru-RU" sz="1600" dirty="0"/>
              <a:t>найти неизвестный множитель?</a:t>
            </a:r>
          </a:p>
          <a:p>
            <a:pPr marL="0" lvl="0" indent="0">
              <a:buNone/>
            </a:pPr>
            <a:r>
              <a:rPr lang="ru-RU" sz="1600" dirty="0" smtClean="0"/>
              <a:t>22.Что </a:t>
            </a:r>
            <a:r>
              <a:rPr lang="ru-RU" sz="1600" dirty="0"/>
              <a:t>значит умножить одно натуральное число на другое?</a:t>
            </a:r>
          </a:p>
          <a:p>
            <a:pPr marL="0" lvl="0" indent="0">
              <a:buNone/>
            </a:pPr>
            <a:r>
              <a:rPr lang="ru-RU" sz="1600" dirty="0" smtClean="0"/>
              <a:t>23.С </a:t>
            </a:r>
            <a:r>
              <a:rPr lang="ru-RU" sz="1600" dirty="0"/>
              <a:t>помощью какого действия находят неизвестный множитель?</a:t>
            </a:r>
          </a:p>
          <a:p>
            <a:pPr marL="0" lvl="0" indent="0">
              <a:buNone/>
            </a:pPr>
            <a:r>
              <a:rPr lang="ru-RU" sz="1600" dirty="0" smtClean="0"/>
              <a:t>24.Как </a:t>
            </a:r>
            <a:r>
              <a:rPr lang="ru-RU" sz="1600" dirty="0"/>
              <a:t>называют число, которое делят?</a:t>
            </a:r>
          </a:p>
          <a:p>
            <a:pPr marL="0" lvl="0" indent="0">
              <a:buNone/>
            </a:pPr>
            <a:r>
              <a:rPr lang="ru-RU" sz="1600" dirty="0" smtClean="0"/>
              <a:t>25.Что </a:t>
            </a:r>
            <a:r>
              <a:rPr lang="ru-RU" sz="1600" dirty="0"/>
              <a:t>такое делитель?</a:t>
            </a:r>
          </a:p>
          <a:p>
            <a:pPr marL="0" lvl="0" indent="0">
              <a:buNone/>
            </a:pPr>
            <a:r>
              <a:rPr lang="ru-RU" sz="1600" dirty="0" smtClean="0"/>
              <a:t>26.Как </a:t>
            </a:r>
            <a:r>
              <a:rPr lang="ru-RU" sz="1600" dirty="0"/>
              <a:t>называется результат деления?</a:t>
            </a:r>
          </a:p>
          <a:p>
            <a:pPr marL="0" lvl="0" indent="0">
              <a:buNone/>
            </a:pPr>
            <a:r>
              <a:rPr lang="ru-RU" sz="1600" dirty="0" smtClean="0"/>
              <a:t>27.Как </a:t>
            </a:r>
            <a:r>
              <a:rPr lang="ru-RU" sz="1600" dirty="0"/>
              <a:t>найти неизвестный делитель?</a:t>
            </a:r>
          </a:p>
          <a:p>
            <a:pPr marL="0" lvl="0" indent="0">
              <a:buNone/>
            </a:pPr>
            <a:r>
              <a:rPr lang="ru-RU" sz="1600" dirty="0" smtClean="0"/>
              <a:t>28.Как </a:t>
            </a:r>
            <a:r>
              <a:rPr lang="ru-RU" sz="1600" dirty="0"/>
              <a:t>найти неизвестное делимое?</a:t>
            </a:r>
          </a:p>
          <a:p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567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05288" cy="805307"/>
          </a:xfrm>
        </p:spPr>
        <p:txBody>
          <a:bodyPr>
            <a:noAutofit/>
          </a:bodyPr>
          <a:lstStyle/>
          <a:p>
            <a:r>
              <a:rPr lang="en-US" sz="3600" dirty="0" smtClean="0"/>
              <a:t>III</a:t>
            </a:r>
            <a:r>
              <a:rPr lang="ru-RU" sz="3600" dirty="0" smtClean="0"/>
              <a:t>.Устные </a:t>
            </a:r>
            <a:r>
              <a:rPr lang="ru-RU" sz="3600" dirty="0"/>
              <a:t>задачи для 1 группы (нечётные), для 2 группы (чётные).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sz="2000" dirty="0" smtClean="0"/>
              <a:t>1.До </a:t>
            </a:r>
            <a:r>
              <a:rPr lang="ru-RU" sz="2000" dirty="0"/>
              <a:t>обеда в магазине продано 150 кг яблок, а после обеда в 3 раза меньше. Сколько яблок продано после обеда? Сколько продано яблок за весь день?</a:t>
            </a:r>
          </a:p>
          <a:p>
            <a:pPr marL="0" lvl="0" indent="0">
              <a:buNone/>
            </a:pPr>
            <a:r>
              <a:rPr lang="ru-RU" sz="2000" dirty="0" smtClean="0"/>
              <a:t>2. </a:t>
            </a:r>
            <a:r>
              <a:rPr lang="ru-RU" sz="2000" dirty="0"/>
              <a:t>Сапожки стоят 1400 рублей, а туфли 700 рублей. Во сколько раз туфли дешевле сапожек?</a:t>
            </a:r>
          </a:p>
          <a:p>
            <a:pPr marL="0" lvl="0" indent="0">
              <a:buNone/>
            </a:pPr>
            <a:r>
              <a:rPr lang="ru-RU" sz="2000" dirty="0" smtClean="0"/>
              <a:t>3. </a:t>
            </a:r>
            <a:r>
              <a:rPr lang="ru-RU" sz="2000" dirty="0"/>
              <a:t>В театре в партере 630 мест, это в 3 раза больше, чем на балконе. Сколько мест на балконе?</a:t>
            </a:r>
          </a:p>
          <a:p>
            <a:pPr marL="0" lvl="0" indent="0">
              <a:buNone/>
            </a:pPr>
            <a:r>
              <a:rPr lang="ru-RU" sz="2000" dirty="0" smtClean="0"/>
              <a:t>4.Скорость </a:t>
            </a:r>
            <a:r>
              <a:rPr lang="ru-RU" sz="2000" dirty="0"/>
              <a:t>катера 46 км в час, что в 2раза больше, чем у теплохода. Найти скорость теплохода.</a:t>
            </a:r>
          </a:p>
          <a:p>
            <a:pPr marL="0" lvl="0" indent="0">
              <a:buNone/>
            </a:pPr>
            <a:r>
              <a:rPr lang="ru-RU" sz="2000" dirty="0" smtClean="0"/>
              <a:t>5.Туристы </a:t>
            </a:r>
            <a:r>
              <a:rPr lang="ru-RU" sz="2000" dirty="0"/>
              <a:t>проплыли 27 км, что на 9 км меньше, чем они проплыли на лодке. Сколько км туристы проплыли на лодке?</a:t>
            </a:r>
          </a:p>
          <a:p>
            <a:pPr marL="0" lvl="0" indent="0">
              <a:buNone/>
            </a:pPr>
            <a:r>
              <a:rPr lang="ru-RU" sz="2000" dirty="0" smtClean="0"/>
              <a:t>6.Кит </a:t>
            </a:r>
            <a:r>
              <a:rPr lang="ru-RU" sz="2000" dirty="0"/>
              <a:t>длиннее акулы на 20 м. Какова длина акулы, если длина кита 33 м?</a:t>
            </a:r>
          </a:p>
        </p:txBody>
      </p:sp>
    </p:spTree>
    <p:extLst>
      <p:ext uri="{BB962C8B-B14F-4D97-AF65-F5344CB8AC3E}">
        <p14:creationId xmlns:p14="http://schemas.microsoft.com/office/powerpoint/2010/main" val="8924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Устное решение уравнений (1 группа-нечетные,2 группа-чётные).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736" y="1973389"/>
            <a:ext cx="10515600" cy="488461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dirty="0" smtClean="0"/>
              <a:t>1.Х+12=100</a:t>
            </a:r>
            <a:r>
              <a:rPr lang="ru-RU" sz="2800" dirty="0"/>
              <a:t>,                                           </a:t>
            </a:r>
            <a:r>
              <a:rPr lang="ru-RU" sz="2800" dirty="0" smtClean="0"/>
              <a:t> </a:t>
            </a:r>
            <a:r>
              <a:rPr lang="ru-RU" sz="2800" dirty="0"/>
              <a:t>5.  Х:3=24,</a:t>
            </a:r>
          </a:p>
          <a:p>
            <a:pPr marL="0" lvl="0" indent="0">
              <a:buNone/>
            </a:pPr>
            <a:r>
              <a:rPr lang="ru-RU" sz="2800" dirty="0" smtClean="0"/>
              <a:t>2.138-х=101</a:t>
            </a:r>
            <a:r>
              <a:rPr lang="ru-RU" sz="2800" dirty="0"/>
              <a:t>,                                           </a:t>
            </a:r>
            <a:r>
              <a:rPr lang="ru-RU" sz="2800" dirty="0" smtClean="0"/>
              <a:t>6</a:t>
            </a:r>
            <a:r>
              <a:rPr lang="ru-RU" sz="2800" dirty="0"/>
              <a:t>. 140·х=7,</a:t>
            </a:r>
          </a:p>
          <a:p>
            <a:pPr marL="0" lvl="0" indent="0">
              <a:buNone/>
            </a:pPr>
            <a:r>
              <a:rPr lang="ru-RU" sz="2800" dirty="0" smtClean="0"/>
              <a:t>3.4</a:t>
            </a:r>
            <a:r>
              <a:rPr lang="en-US" sz="2800" dirty="0"/>
              <a:t>·</a:t>
            </a:r>
            <a:r>
              <a:rPr lang="ru-RU" sz="2800" dirty="0"/>
              <a:t>х=1000,                                            </a:t>
            </a:r>
            <a:r>
              <a:rPr lang="ru-RU" sz="2800" dirty="0" smtClean="0"/>
              <a:t> </a:t>
            </a:r>
            <a:r>
              <a:rPr lang="ru-RU" sz="2800" dirty="0"/>
              <a:t>7. 800:х=20</a:t>
            </a:r>
          </a:p>
          <a:p>
            <a:pPr marL="0" lvl="0" indent="0">
              <a:buNone/>
            </a:pPr>
            <a:r>
              <a:rPr lang="ru-RU" sz="2800" dirty="0" smtClean="0"/>
              <a:t>4.Х:150 </a:t>
            </a:r>
            <a:r>
              <a:rPr lang="ru-RU" sz="2800" dirty="0"/>
              <a:t>=30,                                          </a:t>
            </a:r>
            <a:r>
              <a:rPr lang="ru-RU" sz="2800" dirty="0" smtClean="0"/>
              <a:t>  </a:t>
            </a:r>
            <a:r>
              <a:rPr lang="ru-RU" sz="2800" dirty="0"/>
              <a:t>8. Х-16=105</a:t>
            </a:r>
          </a:p>
        </p:txBody>
      </p:sp>
    </p:spTree>
    <p:extLst>
      <p:ext uri="{BB962C8B-B14F-4D97-AF65-F5344CB8AC3E}">
        <p14:creationId xmlns:p14="http://schemas.microsoft.com/office/powerpoint/2010/main" val="7277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4347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Рубрика «Это надо знать!».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0576"/>
            <a:ext cx="10515600" cy="4616387"/>
          </a:xfrm>
        </p:spPr>
        <p:txBody>
          <a:bodyPr/>
          <a:lstStyle/>
          <a:p>
            <a:r>
              <a:rPr lang="ru-RU" sz="3200" dirty="0"/>
              <a:t>Как умножить двузначное число на 11?</a:t>
            </a:r>
          </a:p>
          <a:p>
            <a:r>
              <a:rPr lang="ru-RU" sz="3200" dirty="0"/>
              <a:t>Ответ: При умножении двузначного числа на 11 получается трёхзначное число. Между цифрами, образующими двузначное число, помещаем цифру, которая обозначает сумму двух крайних цифр.</a:t>
            </a:r>
          </a:p>
          <a:p>
            <a:r>
              <a:rPr lang="ru-RU" sz="3200" dirty="0"/>
              <a:t>1 3х11=143,           78х11=858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dirty="0"/>
              <a:t>1 (1+3) 3                   7 (7+8=15) 8</a:t>
            </a:r>
          </a:p>
        </p:txBody>
      </p:sp>
    </p:spTree>
    <p:extLst>
      <p:ext uri="{BB962C8B-B14F-4D97-AF65-F5344CB8AC3E}">
        <p14:creationId xmlns:p14="http://schemas.microsoft.com/office/powerpoint/2010/main" val="10939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900</Words>
  <Application>Microsoft Office PowerPoint</Application>
  <PresentationFormat>Широкоэкранный</PresentationFormat>
  <Paragraphs>120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Заключительный урок математики в 5 классе  по теме «Натуральные числа».</vt:lpstr>
      <vt:lpstr>Цель урока:  1.Обобщить и систематизировать знания по теме «Натуральные числа». 2. Научить обобщать знания, осмысливать материал, делать выводы. 3. Провести диагностика усвоения системы знаний и умений. 4. Развивать познавательные процессы, память, мышление. 5. Содействовать рациональной организации труда; введением игровой ситуации. 6.Развитие коллективизма в классе и самооценки </vt:lpstr>
      <vt:lpstr>План урока.</vt:lpstr>
      <vt:lpstr>I.Беседа учителя с классом.</vt:lpstr>
      <vt:lpstr>  II.Устные вопросы для 1 группы (нечётные), для 2 группы (чётные).</vt:lpstr>
      <vt:lpstr>  II.Устные вопросы для 1 группы (нечётные), для 2 группы (чётные).</vt:lpstr>
      <vt:lpstr>III.Устные задачи для 1 группы (нечётные), для 2 группы (чётные).</vt:lpstr>
      <vt:lpstr>Устное решение уравнений (1 группа-нечетные,2 группа-чётные).</vt:lpstr>
      <vt:lpstr>Рубрика «Это надо знать!».</vt:lpstr>
      <vt:lpstr>  Историческая справка.</vt:lpstr>
      <vt:lpstr>Викторина.</vt:lpstr>
      <vt:lpstr>Самостоятельная работа.</vt:lpstr>
      <vt:lpstr>Итоги соревнования</vt:lpstr>
      <vt:lpstr>Спасибо за урок!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Заключительный урок математики в 5 классе  по теме «Натуральные числа».</dc:title>
  <dc:creator>Sergei</dc:creator>
  <cp:lastModifiedBy>Сергей</cp:lastModifiedBy>
  <cp:revision>27</cp:revision>
  <dcterms:created xsi:type="dcterms:W3CDTF">2016-11-22T16:07:41Z</dcterms:created>
  <dcterms:modified xsi:type="dcterms:W3CDTF">2017-03-05T17:06:52Z</dcterms:modified>
</cp:coreProperties>
</file>