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3" r:id="rId2"/>
    <p:sldId id="264" r:id="rId3"/>
    <p:sldId id="265" r:id="rId4"/>
    <p:sldId id="257" r:id="rId5"/>
    <p:sldId id="256" r:id="rId6"/>
    <p:sldId id="258" r:id="rId7"/>
    <p:sldId id="259" r:id="rId8"/>
    <p:sldId id="260" r:id="rId9"/>
    <p:sldId id="261" r:id="rId10"/>
    <p:sldId id="262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5" autoAdjust="0"/>
    <p:restoredTop sz="94750" autoAdjust="0"/>
  </p:normalViewPr>
  <p:slideViewPr>
    <p:cSldViewPr>
      <p:cViewPr varScale="1">
        <p:scale>
          <a:sx n="48" d="100"/>
          <a:sy n="48" d="100"/>
        </p:scale>
        <p:origin x="-5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62700-DA43-4C6B-BC4D-652AB76F596C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25FC8-6DDA-4A3E-B339-D8CD98681E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25FC8-6DDA-4A3E-B339-D8CD98681E4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C419-96A0-4EA3-9DB6-6F2794501861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2281338-075F-4618-9B9D-3C9C585365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C419-96A0-4EA3-9DB6-6F2794501861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1338-075F-4618-9B9D-3C9C585365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C419-96A0-4EA3-9DB6-6F2794501861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1338-075F-4618-9B9D-3C9C585365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C419-96A0-4EA3-9DB6-6F2794501861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2281338-075F-4618-9B9D-3C9C585365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C419-96A0-4EA3-9DB6-6F2794501861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1338-075F-4618-9B9D-3C9C585365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C419-96A0-4EA3-9DB6-6F2794501861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1338-075F-4618-9B9D-3C9C585365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C419-96A0-4EA3-9DB6-6F2794501861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2281338-075F-4618-9B9D-3C9C585365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C419-96A0-4EA3-9DB6-6F2794501861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1338-075F-4618-9B9D-3C9C585365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C419-96A0-4EA3-9DB6-6F2794501861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1338-075F-4618-9B9D-3C9C585365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C419-96A0-4EA3-9DB6-6F2794501861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1338-075F-4618-9B9D-3C9C585365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C419-96A0-4EA3-9DB6-6F2794501861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1338-075F-4618-9B9D-3C9C585365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E87C419-96A0-4EA3-9DB6-6F2794501861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2281338-075F-4618-9B9D-3C9C585365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idx="1"/>
          </p:nvPr>
        </p:nvSpPr>
        <p:spPr>
          <a:xfrm>
            <a:off x="684213" y="685800"/>
            <a:ext cx="8136259" cy="5549900"/>
          </a:xfrm>
        </p:spPr>
        <p:txBody>
          <a:bodyPr>
            <a:normAutofit/>
          </a:bodyPr>
          <a:lstStyle/>
          <a:p>
            <a:pPr marL="0" indent="0">
              <a:buFont typeface="Wingdings 3" pitchFamily="18" charset="2"/>
              <a:buNone/>
            </a:pPr>
            <a:r>
              <a:rPr lang="ru-RU" sz="3600" b="1" dirty="0" smtClean="0"/>
              <a:t>«Император сделал много, очень много; его имя теперь уже стоит выше всех его предшественников. Он боролся во имя человеческих прав, во имя сострадания против хищной толпы закоснелых негодяев и сломил их. Мы при­ветствуем его именем Освободителя…».</a:t>
            </a:r>
          </a:p>
          <a:p>
            <a:pPr marL="0" indent="0" algn="r">
              <a:buFont typeface="Wingdings 3" pitchFamily="18" charset="2"/>
              <a:buNone/>
            </a:pPr>
            <a:r>
              <a:rPr lang="ru-RU" sz="3600" b="1" dirty="0" smtClean="0"/>
              <a:t>А. И. Герцен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bryans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214422"/>
            <a:ext cx="5921212" cy="515145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bryans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7072" y="1554163"/>
            <a:ext cx="5202255" cy="452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Александр II Николаевич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340767"/>
            <a:ext cx="3456384" cy="470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548680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cs typeface="FrankRuehl" pitchFamily="34" charset="-79"/>
              </a:rPr>
              <a:t>Отмена крепостного права на </a:t>
            </a:r>
            <a:r>
              <a:rPr lang="ru-RU" sz="3600" b="1" dirty="0" err="1" smtClean="0">
                <a:solidFill>
                  <a:schemeClr val="accent1">
                    <a:lumMod val="50000"/>
                  </a:schemeClr>
                </a:solidFill>
                <a:cs typeface="FrankRuehl" pitchFamily="34" charset="-79"/>
              </a:rPr>
              <a:t>Брянщине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cs typeface="FrankRuehl" pitchFamily="34" charset="-79"/>
              </a:rPr>
              <a:t>.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cs typeface="FrankRuehl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3688" y="6093296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  Александр </a:t>
            </a:r>
            <a:r>
              <a:rPr lang="en-US" sz="2800" b="1" dirty="0" smtClean="0"/>
              <a:t> II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332656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ЗАДАНИЯ ДЛЯ ГРУПП: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268760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/>
              <a:t>1 группе:</a:t>
            </a:r>
          </a:p>
          <a:p>
            <a:r>
              <a:rPr lang="ru-RU" sz="2400" b="1" dirty="0" smtClean="0"/>
              <a:t>Крестьянство накануне реформы 1861 года.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2276872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/>
              <a:t>2 группе:</a:t>
            </a:r>
          </a:p>
          <a:p>
            <a:r>
              <a:rPr lang="ru-RU" sz="2400" b="1" dirty="0" smtClean="0"/>
              <a:t>Суждения   дворянства  России и </a:t>
            </a:r>
            <a:r>
              <a:rPr lang="ru-RU" sz="2400" b="1" dirty="0" err="1" smtClean="0"/>
              <a:t>Брянщины</a:t>
            </a:r>
            <a:r>
              <a:rPr lang="ru-RU" sz="2400" b="1" dirty="0" smtClean="0"/>
              <a:t>  по поводу отмены крепостного права.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3573016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/>
              <a:t>3 группе:</a:t>
            </a:r>
          </a:p>
          <a:p>
            <a:r>
              <a:rPr lang="ru-RU" sz="2400" b="1" dirty="0" smtClean="0"/>
              <a:t>Понятия, появившиеся в годы реформы.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39552" y="4437112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/>
              <a:t>4 группе:</a:t>
            </a:r>
          </a:p>
          <a:p>
            <a:r>
              <a:rPr lang="ru-RU" sz="2400" b="1" dirty="0" smtClean="0"/>
              <a:t>Ход реформы на </a:t>
            </a:r>
            <a:r>
              <a:rPr lang="ru-RU" sz="2400" b="1" dirty="0" err="1" smtClean="0"/>
              <a:t>Брянщине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67544" y="5445224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/>
              <a:t>5 группе:</a:t>
            </a:r>
          </a:p>
          <a:p>
            <a:r>
              <a:rPr lang="ru-RU" sz="2400" b="1" dirty="0" smtClean="0"/>
              <a:t>Последствия реформы  на </a:t>
            </a:r>
            <a:r>
              <a:rPr lang="ru-RU" sz="2400" b="1" dirty="0" err="1" smtClean="0"/>
              <a:t>Брянщине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ПОЗЕМЕЛЬНОЕ  УСТРОЙСТВО  НА  БРЯНЩИНЕ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cs typeface="Cordia New" pitchFamily="34" charset="-34"/>
              </a:rPr>
              <a:t>Крестьяне – сохранить земельные наделы.</a:t>
            </a:r>
          </a:p>
          <a:p>
            <a:endParaRPr lang="ru-RU" sz="3600" dirty="0" smtClean="0">
              <a:cs typeface="Cordia New" pitchFamily="34" charset="-34"/>
            </a:endParaRPr>
          </a:p>
          <a:p>
            <a:r>
              <a:rPr lang="ru-RU" sz="3600" dirty="0" smtClean="0">
                <a:cs typeface="Cordia New" pitchFamily="34" charset="-34"/>
              </a:rPr>
              <a:t>Государство – установило высшие надельные нормы, которые были намеренно занижены -  </a:t>
            </a:r>
          </a:p>
          <a:p>
            <a:pPr>
              <a:buNone/>
            </a:pPr>
            <a:r>
              <a:rPr lang="ru-RU" sz="3600" dirty="0" smtClean="0">
                <a:cs typeface="Cordia New" pitchFamily="34" charset="-34"/>
              </a:rPr>
              <a:t>    появились </a:t>
            </a:r>
            <a:r>
              <a:rPr lang="ru-RU" sz="3600" b="1" dirty="0" smtClean="0">
                <a:cs typeface="Cordia New" pitchFamily="34" charset="-34"/>
              </a:rPr>
              <a:t>ОТРЕЗКИ.</a:t>
            </a:r>
            <a:endParaRPr lang="ru-RU" sz="3600" b="1" dirty="0"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bryans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0"/>
            <a:ext cx="7620000" cy="6858000"/>
          </a:xfrm>
          <a:prstGeom prst="rect">
            <a:avLst/>
          </a:prstGeom>
          <a:noFill/>
        </p:spPr>
      </p:pic>
      <p:sp>
        <p:nvSpPr>
          <p:cNvPr id="6" name="Стрелка вниз 5"/>
          <p:cNvSpPr/>
          <p:nvPr/>
        </p:nvSpPr>
        <p:spPr>
          <a:xfrm flipH="1">
            <a:off x="7000892" y="1643050"/>
            <a:ext cx="1357322" cy="1214446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2"/>
                </a:solidFill>
              </a:rPr>
              <a:t>18т –</a:t>
            </a:r>
          </a:p>
          <a:p>
            <a:pPr algn="ctr"/>
            <a:r>
              <a:rPr lang="ru-RU" sz="1200" b="1" dirty="0" smtClean="0">
                <a:solidFill>
                  <a:schemeClr val="bg2"/>
                </a:solidFill>
              </a:rPr>
              <a:t>3 дес</a:t>
            </a:r>
          </a:p>
          <a:p>
            <a:pPr algn="ctr"/>
            <a:r>
              <a:rPr lang="ru-RU" sz="1200" b="1" dirty="0" smtClean="0">
                <a:solidFill>
                  <a:schemeClr val="bg2"/>
                </a:solidFill>
              </a:rPr>
              <a:t>6т -4дес</a:t>
            </a:r>
            <a:endParaRPr lang="ru-RU" sz="1200" b="1" dirty="0">
              <a:solidFill>
                <a:schemeClr val="bg2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6286512" y="4643446"/>
            <a:ext cx="1000132" cy="928694"/>
          </a:xfrm>
          <a:prstGeom prst="downArrow">
            <a:avLst>
              <a:gd name="adj1" fmla="val 50000"/>
              <a:gd name="adj2" fmla="val 564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4 дес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5214942" y="3714752"/>
            <a:ext cx="1000132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4 дес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3428992" y="3786190"/>
            <a:ext cx="857256" cy="642942"/>
          </a:xfrm>
          <a:prstGeom prst="downArrow">
            <a:avLst>
              <a:gd name="adj1" fmla="val 5969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4 дес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3571868" y="2214554"/>
            <a:ext cx="928694" cy="857256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50" b="1" dirty="0" smtClean="0">
                <a:solidFill>
                  <a:schemeClr val="tx1"/>
                </a:solidFill>
              </a:rPr>
              <a:t>4,5</a:t>
            </a:r>
          </a:p>
          <a:p>
            <a:pPr algn="ctr"/>
            <a:r>
              <a:rPr lang="ru-RU" sz="1250" b="1" dirty="0" smtClean="0">
                <a:solidFill>
                  <a:schemeClr val="tx1"/>
                </a:solidFill>
              </a:rPr>
              <a:t>дес</a:t>
            </a:r>
            <a:endParaRPr lang="ru-RU" sz="1250" b="1" dirty="0">
              <a:solidFill>
                <a:schemeClr val="tx1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2500298" y="2357430"/>
            <a:ext cx="1000132" cy="78581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50" b="1" dirty="0" smtClean="0">
                <a:solidFill>
                  <a:schemeClr val="tx1"/>
                </a:solidFill>
              </a:rPr>
              <a:t>4,5</a:t>
            </a:r>
          </a:p>
          <a:p>
            <a:pPr algn="ctr"/>
            <a:r>
              <a:rPr lang="ru-RU" sz="1250" b="1" dirty="0" smtClean="0">
                <a:solidFill>
                  <a:schemeClr val="tx1"/>
                </a:solidFill>
              </a:rPr>
              <a:t>дес</a:t>
            </a:r>
            <a:endParaRPr lang="ru-RU" sz="1250" b="1" dirty="0">
              <a:solidFill>
                <a:schemeClr val="tx1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1714480" y="3786190"/>
            <a:ext cx="1143008" cy="785818"/>
          </a:xfrm>
          <a:prstGeom prst="downArrow">
            <a:avLst>
              <a:gd name="adj1" fmla="val 52587"/>
              <a:gd name="adj2" fmla="val 500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50" b="1" dirty="0" smtClean="0">
                <a:solidFill>
                  <a:schemeClr val="tx1"/>
                </a:solidFill>
              </a:rPr>
              <a:t>4,5</a:t>
            </a:r>
          </a:p>
          <a:p>
            <a:pPr algn="ctr"/>
            <a:r>
              <a:rPr lang="ru-RU" sz="1250" b="1" dirty="0" smtClean="0">
                <a:solidFill>
                  <a:schemeClr val="tx1"/>
                </a:solidFill>
              </a:rPr>
              <a:t>дес</a:t>
            </a:r>
            <a:endParaRPr lang="ru-RU" sz="1250" b="1" dirty="0">
              <a:solidFill>
                <a:schemeClr val="tx1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6000760" y="1571612"/>
            <a:ext cx="1071570" cy="928694"/>
          </a:xfrm>
          <a:prstGeom prst="downArrow">
            <a:avLst>
              <a:gd name="adj1" fmla="val 50000"/>
              <a:gd name="adj2" fmla="val 552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50" b="1" dirty="0" smtClean="0">
                <a:solidFill>
                  <a:schemeClr val="tx1"/>
                </a:solidFill>
              </a:rPr>
              <a:t>4,5</a:t>
            </a:r>
          </a:p>
          <a:p>
            <a:pPr algn="ctr"/>
            <a:r>
              <a:rPr lang="ru-RU" sz="1250" b="1" dirty="0" smtClean="0">
                <a:solidFill>
                  <a:schemeClr val="tx1"/>
                </a:solidFill>
              </a:rPr>
              <a:t>дес</a:t>
            </a:r>
            <a:endParaRPr lang="ru-RU" sz="125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bryans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5890" y="785794"/>
            <a:ext cx="7040886" cy="5394999"/>
          </a:xfrm>
          <a:prstGeom prst="rect">
            <a:avLst/>
          </a:prstGeom>
          <a:noFill/>
        </p:spPr>
      </p:pic>
      <p:sp>
        <p:nvSpPr>
          <p:cNvPr id="5" name="Прямоугольная выноска 4"/>
          <p:cNvSpPr/>
          <p:nvPr/>
        </p:nvSpPr>
        <p:spPr>
          <a:xfrm>
            <a:off x="5143504" y="3214686"/>
            <a:ext cx="3786214" cy="1571636"/>
          </a:xfrm>
          <a:prstGeom prst="wedgeRectCallout">
            <a:avLst>
              <a:gd name="adj1" fmla="val -19735"/>
              <a:gd name="adj2" fmla="val 69552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286380" y="3357562"/>
            <a:ext cx="3571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 имении </a:t>
            </a:r>
            <a:r>
              <a:rPr lang="ru-RU" b="1" u="sng" dirty="0" smtClean="0"/>
              <a:t>Апраксина В.В</a:t>
            </a:r>
            <a:r>
              <a:rPr lang="ru-RU" b="1" dirty="0" smtClean="0"/>
              <a:t>.-</a:t>
            </a:r>
          </a:p>
          <a:p>
            <a:pPr algn="ctr"/>
            <a:r>
              <a:rPr lang="ru-RU" b="1" dirty="0" smtClean="0"/>
              <a:t>17 тыс.десятин</a:t>
            </a:r>
          </a:p>
          <a:p>
            <a:r>
              <a:rPr lang="ru-RU" b="1" dirty="0" smtClean="0"/>
              <a:t>В имении </a:t>
            </a:r>
            <a:r>
              <a:rPr lang="ru-RU" b="1" u="sng" dirty="0" smtClean="0"/>
              <a:t>Голицына В.Д.-</a:t>
            </a:r>
          </a:p>
          <a:p>
            <a:pPr algn="ctr"/>
            <a:r>
              <a:rPr lang="ru-RU" b="1" dirty="0" smtClean="0"/>
              <a:t> 8,6 тыс. десятин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928926" y="0"/>
            <a:ext cx="371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ОТРЕЗКИ: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85918" y="428604"/>
            <a:ext cx="4786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ОТРЕЗКИ: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285860"/>
            <a:ext cx="34290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В целом по Орловской губернии составили – 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16%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всей бывшей в распоряжении крестьян земли.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8596" y="3929066"/>
            <a:ext cx="32861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Меньше пострадали крестьяне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</a:rPr>
              <a:t>Суражского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уезда, где отрезки составили </a:t>
            </a:r>
            <a:r>
              <a:rPr lang="ru-RU" sz="2400" b="1" dirty="0" smtClean="0">
                <a:solidFill>
                  <a:srgbClr val="FF0000"/>
                </a:solidFill>
              </a:rPr>
              <a:t>5%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крестьянской земли.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074" name="Picture 2" descr="C:\Documents and Settings\Admin\Рабочий стол\bryans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1428736"/>
            <a:ext cx="4980131" cy="433271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786314" y="2857496"/>
            <a:ext cx="12858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             </a:t>
            </a:r>
            <a:r>
              <a:rPr lang="ru-RU" sz="3200" b="1" dirty="0" smtClean="0">
                <a:solidFill>
                  <a:srgbClr val="002060"/>
                </a:solidFill>
              </a:rPr>
              <a:t>5%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57950" y="3000372"/>
            <a:ext cx="17859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16%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24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85852" y="214290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 ВОЛОСТЬ – 300 – 2000 душ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3042" y="642918"/>
            <a:ext cx="5857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ВОЛОСТНОЕ УПРАВЛЕНИЕ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4214810" y="1214422"/>
            <a:ext cx="571504" cy="71438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42910" y="1857364"/>
            <a:ext cx="800105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                          </a:t>
            </a:r>
            <a:r>
              <a:rPr lang="ru-RU" sz="2800" b="1" dirty="0" smtClean="0"/>
              <a:t>Волостной сход</a:t>
            </a:r>
          </a:p>
          <a:p>
            <a:r>
              <a:rPr lang="ru-RU" dirty="0" smtClean="0"/>
              <a:t>       Сельские должностные лица   + выборные крестьяне по 1 от 10 дворов</a:t>
            </a:r>
            <a:endParaRPr lang="ru-RU" dirty="0"/>
          </a:p>
        </p:txBody>
      </p:sp>
      <p:sp>
        <p:nvSpPr>
          <p:cNvPr id="13" name="Выноска со стрелкой вниз 12"/>
          <p:cNvSpPr/>
          <p:nvPr/>
        </p:nvSpPr>
        <p:spPr>
          <a:xfrm>
            <a:off x="4214810" y="3000372"/>
            <a:ext cx="642942" cy="71438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28596" y="3643314"/>
            <a:ext cx="8429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                                                Волостное правление</a:t>
            </a:r>
          </a:p>
          <a:p>
            <a:r>
              <a:rPr lang="ru-RU" sz="2000" dirty="0" smtClean="0"/>
              <a:t>                     Старшина +  все сельские старосты +  сборщики податей</a:t>
            </a:r>
            <a:endParaRPr lang="ru-RU" sz="2000" dirty="0"/>
          </a:p>
        </p:txBody>
      </p:sp>
      <p:sp>
        <p:nvSpPr>
          <p:cNvPr id="16" name="Выноска со стрелкой вниз 15"/>
          <p:cNvSpPr/>
          <p:nvPr/>
        </p:nvSpPr>
        <p:spPr>
          <a:xfrm>
            <a:off x="4286248" y="4357694"/>
            <a:ext cx="571504" cy="71438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643174" y="5000636"/>
            <a:ext cx="41434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                  Сельский   сход</a:t>
            </a:r>
          </a:p>
          <a:p>
            <a:r>
              <a:rPr lang="ru-RU" dirty="0" smtClean="0"/>
              <a:t>Выдавал  паспорта, избирал  старосту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 animBg="1"/>
      <p:bldP spid="11" grpId="0"/>
      <p:bldP spid="13" grpId="0" animBg="1"/>
      <p:bldP spid="14" grpId="0"/>
      <p:bldP spid="16" grpId="0" animBg="1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Admin\Рабочий стол\bryans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340768"/>
            <a:ext cx="5921212" cy="515145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9552" y="404664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Крестьянские волнения  в 1861 году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Выноска со стрелкой вниз 6"/>
          <p:cNvSpPr/>
          <p:nvPr/>
        </p:nvSpPr>
        <p:spPr>
          <a:xfrm>
            <a:off x="5724128" y="4869160"/>
            <a:ext cx="864096" cy="72008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23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1861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4644008" y="3933056"/>
            <a:ext cx="792088" cy="79208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1861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3419872" y="3068960"/>
            <a:ext cx="720080" cy="576064"/>
          </a:xfrm>
          <a:prstGeom prst="downArrowCallout">
            <a:avLst>
              <a:gd name="adj1" fmla="val 25000"/>
              <a:gd name="adj2" fmla="val 25000"/>
              <a:gd name="adj3" fmla="val 21298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1861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3275856" y="4005064"/>
            <a:ext cx="720080" cy="72008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1861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Выноска со стрелкой вниз 10"/>
          <p:cNvSpPr/>
          <p:nvPr/>
        </p:nvSpPr>
        <p:spPr>
          <a:xfrm>
            <a:off x="2051720" y="4077072"/>
            <a:ext cx="1008112" cy="64807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1861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Выноска со стрелкой вниз 11"/>
          <p:cNvSpPr/>
          <p:nvPr/>
        </p:nvSpPr>
        <p:spPr>
          <a:xfrm>
            <a:off x="2411760" y="2996952"/>
            <a:ext cx="936104" cy="64807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1861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205</TotalTime>
  <Words>270</Words>
  <Application>Microsoft Office PowerPoint</Application>
  <PresentationFormat>Экран (4:3)</PresentationFormat>
  <Paragraphs>61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Слайд 1</vt:lpstr>
      <vt:lpstr>Слайд 2</vt:lpstr>
      <vt:lpstr>Слайд 3</vt:lpstr>
      <vt:lpstr>ПОЗЕМЕЛЬНОЕ  УСТРОЙСТВО  НА  БРЯНЩИНЕ.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арт</cp:lastModifiedBy>
  <cp:revision>24</cp:revision>
  <dcterms:created xsi:type="dcterms:W3CDTF">2013-10-13T08:33:03Z</dcterms:created>
  <dcterms:modified xsi:type="dcterms:W3CDTF">2013-10-14T08:50:54Z</dcterms:modified>
</cp:coreProperties>
</file>