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9" r:id="rId4"/>
    <p:sldId id="272" r:id="rId5"/>
    <p:sldId id="271" r:id="rId6"/>
    <p:sldId id="270" r:id="rId7"/>
    <p:sldId id="262" r:id="rId8"/>
    <p:sldId id="274" r:id="rId9"/>
    <p:sldId id="275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2B932-AF41-4E53-9563-1EF28E5BEF3A}" type="datetimeFigureOut">
              <a:rPr lang="ru-RU" smtClean="0"/>
              <a:t>06.12.2013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C82B60-CDD2-4983-B091-FFCD96B5ABF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C82B60-CDD2-4983-B091-FFCD96B5ABFE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06.12.2013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</a:rPr>
              <a:t>Использование ИКТ на уроках иностранного языка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86182" y="5000636"/>
            <a:ext cx="4900618" cy="1125527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ru-RU" sz="2400" dirty="0" smtClean="0"/>
              <a:t>Подготовила: </a:t>
            </a:r>
            <a:r>
              <a:rPr lang="ru-RU" sz="2400" dirty="0" err="1" smtClean="0"/>
              <a:t>Шумская</a:t>
            </a:r>
            <a:r>
              <a:rPr lang="ru-RU" sz="2400" dirty="0" smtClean="0"/>
              <a:t> Оксана                              Александровна</a:t>
            </a:r>
            <a:endParaRPr lang="ru-RU" sz="2400" dirty="0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Подведение итогов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</a:rPr>
              <a:t>Итак:</a:t>
            </a:r>
          </a:p>
          <a:p>
            <a:pPr>
              <a:buNone/>
            </a:pPr>
            <a:r>
              <a:rPr lang="ru-RU" sz="2400" dirty="0" smtClean="0">
                <a:latin typeface="+mj-lt"/>
              </a:rPr>
              <a:t>ИКТ являются дополнительным способом и направлением в обучении иностранных языкам.</a:t>
            </a:r>
          </a:p>
          <a:p>
            <a:pPr>
              <a:buNone/>
            </a:pPr>
            <a:r>
              <a:rPr lang="ru-RU" sz="2400" dirty="0" smtClean="0">
                <a:latin typeface="+mj-lt"/>
              </a:rPr>
              <a:t>Компьютерные сети служат мостом межкультурного общения.</a:t>
            </a:r>
          </a:p>
          <a:p>
            <a:pPr>
              <a:buNone/>
            </a:pPr>
            <a:r>
              <a:rPr lang="ru-RU" sz="2400" dirty="0" smtClean="0">
                <a:latin typeface="+mj-lt"/>
              </a:rPr>
              <a:t>Вариативность и интеграция коммуникативной направленности служат для учащихся мотивированным скачком в познание нового и интересного на уроках иностранного языка.</a:t>
            </a:r>
          </a:p>
          <a:p>
            <a:pPr>
              <a:buNone/>
            </a:pPr>
            <a:r>
              <a:rPr lang="ru-RU" sz="2400" dirty="0" smtClean="0">
                <a:latin typeface="+mj-lt"/>
              </a:rPr>
              <a:t>ИКТ – один из эффективных способов реализации творческого потенциала учащихся и преподавателей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7030A0"/>
                </a:solidFill>
              </a:rPr>
              <a:t>Оглавление</a:t>
            </a:r>
            <a:endParaRPr lang="ru-RU" sz="3600" b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7225" y="2214554"/>
            <a:ext cx="77867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+mj-lt"/>
              </a:rPr>
              <a:t>1.Что такое ИКТ.</a:t>
            </a:r>
          </a:p>
          <a:p>
            <a:r>
              <a:rPr lang="ru-RU" sz="2000" dirty="0" smtClean="0">
                <a:latin typeface="+mj-lt"/>
              </a:rPr>
              <a:t>2.В чём помогает использование </a:t>
            </a:r>
            <a:r>
              <a:rPr lang="ru-RU" sz="2000" dirty="0" smtClean="0">
                <a:latin typeface="+mj-lt"/>
              </a:rPr>
              <a:t>компьютерных технологий </a:t>
            </a:r>
            <a:r>
              <a:rPr lang="ru-RU" sz="2000" dirty="0" smtClean="0">
                <a:latin typeface="+mj-lt"/>
              </a:rPr>
              <a:t>.</a:t>
            </a:r>
          </a:p>
          <a:p>
            <a:r>
              <a:rPr lang="ru-RU" sz="2000" dirty="0" smtClean="0">
                <a:latin typeface="+mj-lt"/>
              </a:rPr>
              <a:t>3.Методические требования  к подготовке уроков иностранного языка с использованием ИКТ.</a:t>
            </a:r>
          </a:p>
          <a:p>
            <a:r>
              <a:rPr lang="ru-RU" sz="2000" dirty="0" smtClean="0">
                <a:latin typeface="+mj-lt"/>
              </a:rPr>
              <a:t>4.Что  относится к </a:t>
            </a:r>
            <a:r>
              <a:rPr lang="ru-RU" sz="2000" dirty="0" smtClean="0">
                <a:latin typeface="+mj-lt"/>
              </a:rPr>
              <a:t>наиболее часто используемым в учебном процессе средствам </a:t>
            </a:r>
            <a:r>
              <a:rPr lang="ru-RU" sz="2000" dirty="0" smtClean="0">
                <a:latin typeface="+mj-lt"/>
              </a:rPr>
              <a:t>ИКТ.</a:t>
            </a:r>
          </a:p>
          <a:p>
            <a:r>
              <a:rPr lang="ru-RU" sz="2000" dirty="0" smtClean="0">
                <a:latin typeface="+mj-lt"/>
              </a:rPr>
              <a:t>5.</a:t>
            </a:r>
            <a:r>
              <a:rPr lang="ru-RU" sz="2000" dirty="0" smtClean="0">
                <a:latin typeface="+mj-lt"/>
              </a:rPr>
              <a:t> Преимущества работы обучающихся с </a:t>
            </a:r>
            <a:r>
              <a:rPr lang="ru-RU" sz="2000" dirty="0" smtClean="0">
                <a:latin typeface="+mj-lt"/>
              </a:rPr>
              <a:t>компьютером.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Что такое ИКТ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200" dirty="0" smtClean="0"/>
              <a:t>1.</a:t>
            </a:r>
            <a:r>
              <a:rPr lang="ru-RU" sz="2200" b="1" dirty="0" smtClean="0">
                <a:solidFill>
                  <a:srgbClr val="7030A0"/>
                </a:solidFill>
              </a:rPr>
              <a:t>ИКТ</a:t>
            </a:r>
            <a:r>
              <a:rPr lang="ru-RU" sz="2200" dirty="0" smtClean="0"/>
              <a:t> – </a:t>
            </a:r>
            <a:r>
              <a:rPr lang="ru-RU" sz="2200" b="1" dirty="0" smtClean="0"/>
              <a:t>информационно –коммуникативные технологии </a:t>
            </a:r>
            <a:r>
              <a:rPr lang="ru-RU" sz="2200" dirty="0" smtClean="0"/>
              <a:t>.  	</a:t>
            </a:r>
            <a:r>
              <a:rPr lang="ru-RU" sz="2200" dirty="0" smtClean="0">
                <a:latin typeface="+mj-lt"/>
              </a:rPr>
              <a:t>Использование </a:t>
            </a:r>
            <a:r>
              <a:rPr lang="ru-RU" sz="2200" dirty="0" smtClean="0">
                <a:latin typeface="+mj-lt"/>
              </a:rPr>
              <a:t>новых </a:t>
            </a:r>
            <a:r>
              <a:rPr lang="ru-RU" sz="2200" dirty="0" smtClean="0">
                <a:latin typeface="+mj-lt"/>
              </a:rPr>
              <a:t>информационных </a:t>
            </a:r>
            <a:r>
              <a:rPr lang="ru-RU" sz="2200" dirty="0" smtClean="0">
                <a:latin typeface="+mj-lt"/>
              </a:rPr>
              <a:t>технологий </a:t>
            </a:r>
            <a:r>
              <a:rPr lang="ru-RU" sz="2200" dirty="0" smtClean="0">
                <a:latin typeface="+mj-lt"/>
              </a:rPr>
              <a:t>	расширяет </a:t>
            </a:r>
            <a:r>
              <a:rPr lang="ru-RU" sz="2200" dirty="0" smtClean="0">
                <a:latin typeface="+mj-lt"/>
              </a:rPr>
              <a:t>рамки </a:t>
            </a:r>
            <a:r>
              <a:rPr lang="ru-RU" sz="2200" dirty="0" smtClean="0">
                <a:latin typeface="+mj-lt"/>
              </a:rPr>
              <a:t>образовательного </a:t>
            </a:r>
            <a:r>
              <a:rPr lang="ru-RU" sz="2200" dirty="0" smtClean="0">
                <a:latin typeface="+mj-lt"/>
              </a:rPr>
              <a:t>процесса, повышает </a:t>
            </a:r>
            <a:r>
              <a:rPr lang="ru-RU" sz="2200" dirty="0" smtClean="0">
                <a:latin typeface="+mj-lt"/>
              </a:rPr>
              <a:t>	его </a:t>
            </a:r>
            <a:r>
              <a:rPr lang="ru-RU" sz="2200" dirty="0" smtClean="0">
                <a:latin typeface="+mj-lt"/>
              </a:rPr>
              <a:t>практическую </a:t>
            </a:r>
            <a:r>
              <a:rPr lang="ru-RU" sz="2200" dirty="0" smtClean="0">
                <a:latin typeface="+mj-lt"/>
              </a:rPr>
              <a:t>направленность</a:t>
            </a:r>
            <a:r>
              <a:rPr lang="ru-RU" sz="2200" dirty="0" smtClean="0">
                <a:latin typeface="+mj-lt"/>
              </a:rPr>
              <a:t>, способствует </a:t>
            </a:r>
            <a:r>
              <a:rPr lang="ru-RU" sz="2200" dirty="0" smtClean="0">
                <a:latin typeface="+mj-lt"/>
              </a:rPr>
              <a:t>	повышению </a:t>
            </a:r>
            <a:r>
              <a:rPr lang="ru-RU" sz="2200" dirty="0" smtClean="0">
                <a:latin typeface="+mj-lt"/>
              </a:rPr>
              <a:t>мотивации </a:t>
            </a:r>
            <a:r>
              <a:rPr lang="ru-RU" sz="2200" dirty="0" smtClean="0">
                <a:latin typeface="+mj-lt"/>
              </a:rPr>
              <a:t>учащихся </a:t>
            </a:r>
            <a:r>
              <a:rPr lang="ru-RU" sz="2200" dirty="0" smtClean="0">
                <a:latin typeface="+mj-lt"/>
              </a:rPr>
              <a:t> в </a:t>
            </a:r>
            <a:r>
              <a:rPr lang="ru-RU" sz="2200" dirty="0" smtClean="0">
                <a:latin typeface="+mj-lt"/>
              </a:rPr>
              <a:t>образовательном 	процессе</a:t>
            </a:r>
            <a:r>
              <a:rPr lang="ru-RU" sz="2200" dirty="0" smtClean="0">
                <a:latin typeface="+mj-lt"/>
              </a:rPr>
              <a:t>, развитию </a:t>
            </a:r>
            <a:r>
              <a:rPr lang="ru-RU" sz="2200" dirty="0" smtClean="0">
                <a:latin typeface="+mj-lt"/>
              </a:rPr>
              <a:t>интеллектуальных</a:t>
            </a:r>
            <a:r>
              <a:rPr lang="ru-RU" sz="2200" dirty="0" smtClean="0">
                <a:latin typeface="+mj-lt"/>
              </a:rPr>
              <a:t>, творческих </a:t>
            </a:r>
            <a:r>
              <a:rPr lang="ru-RU" sz="2200" dirty="0" smtClean="0">
                <a:latin typeface="+mj-lt"/>
              </a:rPr>
              <a:t>	способностей </a:t>
            </a:r>
            <a:r>
              <a:rPr lang="ru-RU" sz="2200" dirty="0" smtClean="0">
                <a:latin typeface="+mj-lt"/>
              </a:rPr>
              <a:t>учащихся, их </a:t>
            </a:r>
            <a:r>
              <a:rPr lang="ru-RU" sz="2200" dirty="0" smtClean="0">
                <a:latin typeface="+mj-lt"/>
              </a:rPr>
              <a:t>	умений </a:t>
            </a:r>
            <a:r>
              <a:rPr lang="ru-RU" sz="2200" dirty="0" smtClean="0">
                <a:latin typeface="+mj-lt"/>
              </a:rPr>
              <a:t>самостоятельно </a:t>
            </a:r>
            <a:r>
              <a:rPr lang="ru-RU" sz="2200" dirty="0" smtClean="0">
                <a:latin typeface="+mj-lt"/>
              </a:rPr>
              <a:t>	приобретать </a:t>
            </a:r>
            <a:r>
              <a:rPr lang="ru-RU" sz="2200" dirty="0" smtClean="0">
                <a:latin typeface="+mj-lt"/>
              </a:rPr>
              <a:t>новые знания  и </a:t>
            </a:r>
            <a:r>
              <a:rPr lang="ru-RU" sz="2200" dirty="0" smtClean="0">
                <a:latin typeface="+mj-lt"/>
              </a:rPr>
              <a:t>созданию </a:t>
            </a:r>
            <a:r>
              <a:rPr lang="ru-RU" sz="2200" dirty="0" smtClean="0">
                <a:latin typeface="+mj-lt"/>
              </a:rPr>
              <a:t>условия для их </a:t>
            </a:r>
            <a:r>
              <a:rPr lang="ru-RU" sz="2200" dirty="0" smtClean="0">
                <a:latin typeface="+mj-lt"/>
              </a:rPr>
              <a:t>	успешной </a:t>
            </a:r>
            <a:r>
              <a:rPr lang="ru-RU" sz="2200" dirty="0" smtClean="0">
                <a:latin typeface="+mj-lt"/>
              </a:rPr>
              <a:t>самореализации в </a:t>
            </a:r>
            <a:r>
              <a:rPr lang="ru-RU" sz="2200" dirty="0" smtClean="0">
                <a:latin typeface="+mj-lt"/>
              </a:rPr>
              <a:t>будущем</a:t>
            </a:r>
            <a:r>
              <a:rPr lang="ru-RU" sz="2200" dirty="0" smtClean="0">
                <a:latin typeface="+mj-lt"/>
              </a:rPr>
              <a:t>.</a:t>
            </a:r>
            <a:endParaRPr lang="ru-RU" sz="2200" dirty="0" smtClean="0">
              <a:latin typeface="+mj-lt"/>
            </a:endParaRPr>
          </a:p>
          <a:p>
            <a:pPr>
              <a:buNone/>
            </a:pPr>
            <a:r>
              <a:rPr lang="ru-RU" sz="2200" dirty="0" smtClean="0">
                <a:latin typeface="+mj-lt"/>
              </a:rPr>
              <a:t>2.В </a:t>
            </a:r>
            <a:r>
              <a:rPr lang="ru-RU" sz="2200" dirty="0" smtClean="0">
                <a:latin typeface="+mj-lt"/>
              </a:rPr>
              <a:t>настоящее время внедрение </a:t>
            </a:r>
            <a:r>
              <a:rPr lang="ru-RU" sz="2200" dirty="0" smtClean="0">
                <a:latin typeface="+mj-lt"/>
              </a:rPr>
              <a:t>информационно 	коммуникационных 	технологий </a:t>
            </a:r>
            <a:r>
              <a:rPr lang="ru-RU" sz="2200" dirty="0" smtClean="0">
                <a:latin typeface="+mj-lt"/>
              </a:rPr>
              <a:t>влияет на систему </a:t>
            </a:r>
            <a:r>
              <a:rPr lang="ru-RU" sz="2200" dirty="0" smtClean="0">
                <a:latin typeface="+mj-lt"/>
              </a:rPr>
              <a:t>	образования</a:t>
            </a:r>
            <a:r>
              <a:rPr lang="ru-RU" sz="2200" dirty="0" smtClean="0">
                <a:latin typeface="+mj-lt"/>
              </a:rPr>
              <a:t>, вызывая </a:t>
            </a:r>
            <a:r>
              <a:rPr lang="ru-RU" sz="2200" dirty="0" smtClean="0">
                <a:latin typeface="+mj-lt"/>
              </a:rPr>
              <a:t>значительные </a:t>
            </a:r>
            <a:r>
              <a:rPr lang="ru-RU" sz="2200" dirty="0" smtClean="0">
                <a:latin typeface="+mj-lt"/>
              </a:rPr>
              <a:t>изменения в </a:t>
            </a:r>
            <a:r>
              <a:rPr lang="ru-RU" sz="2200" dirty="0" smtClean="0">
                <a:latin typeface="+mj-lt"/>
              </a:rPr>
              <a:t>	содержании</a:t>
            </a:r>
            <a:r>
              <a:rPr lang="ru-RU" sz="2200" dirty="0" smtClean="0">
                <a:latin typeface="+mj-lt"/>
              </a:rPr>
              <a:t>, методах обучения </a:t>
            </a:r>
            <a:r>
              <a:rPr lang="ru-RU" sz="2200" dirty="0" smtClean="0">
                <a:latin typeface="+mj-lt"/>
              </a:rPr>
              <a:t>иностранным 	языкам</a:t>
            </a:r>
            <a:r>
              <a:rPr lang="ru-RU" sz="2200" dirty="0" smtClean="0">
                <a:latin typeface="+mj-lt"/>
              </a:rPr>
              <a:t>. Перед современным учителем встает </a:t>
            </a:r>
            <a:r>
              <a:rPr lang="ru-RU" sz="2200" dirty="0" smtClean="0">
                <a:latin typeface="+mj-lt"/>
              </a:rPr>
              <a:t>	проблема </a:t>
            </a:r>
            <a:r>
              <a:rPr lang="ru-RU" sz="2200" dirty="0" smtClean="0">
                <a:latin typeface="+mj-lt"/>
              </a:rPr>
              <a:t>поиска нового педагогического инструмента. </a:t>
            </a:r>
            <a:endParaRPr lang="ru-RU" sz="2200" dirty="0" smtClean="0">
              <a:latin typeface="+mj-lt"/>
            </a:endParaRPr>
          </a:p>
          <a:p>
            <a:pPr>
              <a:buNone/>
            </a:pPr>
            <a:endParaRPr lang="ru-RU" sz="29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sz="2900" dirty="0"/>
          </a:p>
        </p:txBody>
      </p:sp>
    </p:spTree>
  </p:cSld>
  <p:clrMapOvr>
    <a:masterClrMapping/>
  </p:clrMapOvr>
  <p:transition spd="slow" advClick="0" advTm="0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928670"/>
            <a:ext cx="821537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3.   </a:t>
            </a:r>
            <a:r>
              <a:rPr lang="ru-RU" sz="2000" dirty="0" smtClean="0">
                <a:latin typeface="+mj-lt"/>
              </a:rPr>
              <a:t>Компьютер </a:t>
            </a:r>
            <a:r>
              <a:rPr lang="ru-RU" sz="2000" dirty="0" smtClean="0">
                <a:latin typeface="+mj-lt"/>
              </a:rPr>
              <a:t>в учебном процессе – не механический педагог, не 	</a:t>
            </a:r>
            <a:r>
              <a:rPr lang="ru-RU" sz="2000" dirty="0" smtClean="0">
                <a:latin typeface="+mj-lt"/>
              </a:rPr>
              <a:t>заместитель </a:t>
            </a:r>
            <a:r>
              <a:rPr lang="ru-RU" sz="2000" dirty="0" smtClean="0">
                <a:latin typeface="+mj-lt"/>
              </a:rPr>
              <a:t>или аналог преподавателя, а активное средство </a:t>
            </a:r>
            <a:r>
              <a:rPr lang="ru-RU" sz="2000" dirty="0" smtClean="0">
                <a:latin typeface="+mj-lt"/>
              </a:rPr>
              <a:t>	развития </a:t>
            </a:r>
            <a:r>
              <a:rPr lang="ru-RU" sz="2000" dirty="0" smtClean="0">
                <a:latin typeface="+mj-lt"/>
              </a:rPr>
              <a:t>детей, усиливающее и расширяющее возможности его </a:t>
            </a:r>
            <a:r>
              <a:rPr lang="ru-RU" sz="2000" dirty="0" smtClean="0">
                <a:latin typeface="+mj-lt"/>
              </a:rPr>
              <a:t>	познавательной </a:t>
            </a:r>
            <a:r>
              <a:rPr lang="ru-RU" sz="2000" dirty="0" smtClean="0">
                <a:latin typeface="+mj-lt"/>
              </a:rPr>
              <a:t>деятельности. Компьютер предоставляет </a:t>
            </a:r>
            <a:r>
              <a:rPr lang="ru-RU" sz="2000" dirty="0" smtClean="0">
                <a:latin typeface="+mj-lt"/>
              </a:rPr>
              <a:t>	педагогу </a:t>
            </a:r>
            <a:r>
              <a:rPr lang="ru-RU" sz="2000" dirty="0" smtClean="0">
                <a:latin typeface="+mj-lt"/>
              </a:rPr>
              <a:t>возможность высвобождения времени для творческой </a:t>
            </a:r>
            <a:r>
              <a:rPr lang="ru-RU" sz="2000" dirty="0" smtClean="0">
                <a:latin typeface="+mj-lt"/>
              </a:rPr>
              <a:t>	деятельности </a:t>
            </a:r>
            <a:r>
              <a:rPr lang="ru-RU" sz="2000" dirty="0" smtClean="0">
                <a:latin typeface="+mj-lt"/>
              </a:rPr>
              <a:t>и создания индивидуальных образовательных </a:t>
            </a:r>
            <a:r>
              <a:rPr lang="ru-RU" sz="2000" dirty="0" smtClean="0">
                <a:latin typeface="+mj-lt"/>
              </a:rPr>
              <a:t>	маршрутов </a:t>
            </a:r>
            <a:r>
              <a:rPr lang="ru-RU" sz="2000" dirty="0" smtClean="0">
                <a:latin typeface="+mj-lt"/>
              </a:rPr>
              <a:t>обучающихся</a:t>
            </a:r>
            <a:r>
              <a:rPr lang="ru-RU" sz="2000" dirty="0" smtClean="0">
                <a:latin typeface="+mj-lt"/>
              </a:rPr>
              <a:t>.</a:t>
            </a:r>
          </a:p>
          <a:p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4.  ИКТ </a:t>
            </a:r>
            <a:r>
              <a:rPr lang="ru-RU" sz="2000" dirty="0" smtClean="0">
                <a:latin typeface="+mj-lt"/>
              </a:rPr>
              <a:t>обучения на уроках </a:t>
            </a:r>
            <a:r>
              <a:rPr lang="ru-RU" sz="2000" dirty="0" smtClean="0">
                <a:latin typeface="+mj-lt"/>
              </a:rPr>
              <a:t>иностранного </a:t>
            </a:r>
            <a:r>
              <a:rPr lang="ru-RU" sz="2000" dirty="0" smtClean="0">
                <a:latin typeface="+mj-lt"/>
              </a:rPr>
              <a:t>языка являются эффективным </a:t>
            </a:r>
            <a:r>
              <a:rPr lang="ru-RU" sz="2000" dirty="0" smtClean="0">
                <a:latin typeface="+mj-lt"/>
              </a:rPr>
              <a:t>	педагогическим </a:t>
            </a:r>
            <a:r>
              <a:rPr lang="ru-RU" sz="2000" dirty="0" smtClean="0">
                <a:latin typeface="+mj-lt"/>
              </a:rPr>
              <a:t>средством изучения иноязычной культуры и </a:t>
            </a:r>
            <a:r>
              <a:rPr lang="ru-RU" sz="2000" dirty="0" smtClean="0">
                <a:latin typeface="+mj-lt"/>
              </a:rPr>
              <a:t>	формирования </a:t>
            </a:r>
            <a:r>
              <a:rPr lang="ru-RU" sz="2000" dirty="0" smtClean="0">
                <a:latin typeface="+mj-lt"/>
              </a:rPr>
              <a:t>коммуникативных навыков. ИКТ способствует </a:t>
            </a:r>
            <a:r>
              <a:rPr lang="ru-RU" sz="2000" dirty="0" smtClean="0">
                <a:latin typeface="+mj-lt"/>
              </a:rPr>
              <a:t>	ускорению </a:t>
            </a:r>
            <a:r>
              <a:rPr lang="ru-RU" sz="2000" dirty="0" smtClean="0">
                <a:latin typeface="+mj-lt"/>
              </a:rPr>
              <a:t>процесса обучения, росту интереса учащихся к </a:t>
            </a:r>
            <a:r>
              <a:rPr lang="ru-RU" sz="2000" dirty="0" smtClean="0">
                <a:latin typeface="+mj-lt"/>
              </a:rPr>
              <a:t>	предмету</a:t>
            </a:r>
            <a:r>
              <a:rPr lang="ru-RU" sz="2000" dirty="0" smtClean="0">
                <a:latin typeface="+mj-lt"/>
              </a:rPr>
              <a:t>, улучшают качество усвоения материала, позволяют </a:t>
            </a:r>
            <a:r>
              <a:rPr lang="ru-RU" sz="2000" dirty="0" smtClean="0">
                <a:latin typeface="+mj-lt"/>
              </a:rPr>
              <a:t>	индивидуализировать </a:t>
            </a:r>
            <a:r>
              <a:rPr lang="ru-RU" sz="2000" dirty="0" smtClean="0">
                <a:latin typeface="+mj-lt"/>
              </a:rPr>
              <a:t>процесс обучения и дают возможность </a:t>
            </a:r>
            <a:r>
              <a:rPr lang="ru-RU" sz="2000" dirty="0" smtClean="0">
                <a:latin typeface="+mj-lt"/>
              </a:rPr>
              <a:t>	избежать </a:t>
            </a:r>
            <a:r>
              <a:rPr lang="ru-RU" sz="2000" dirty="0" smtClean="0">
                <a:latin typeface="+mj-lt"/>
              </a:rPr>
              <a:t>субъективности оценки.</a:t>
            </a:r>
            <a:endParaRPr lang="ru-RU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64399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+mj-lt"/>
              </a:rPr>
              <a:t>5</a:t>
            </a:r>
            <a:r>
              <a:rPr lang="ru-RU" sz="2000" dirty="0" smtClean="0">
                <a:latin typeface="+mj-lt"/>
              </a:rPr>
              <a:t>.В </a:t>
            </a:r>
            <a:r>
              <a:rPr lang="ru-RU" sz="2000" dirty="0" smtClean="0">
                <a:latin typeface="+mj-lt"/>
              </a:rPr>
              <a:t>настоящее время внедрение информационно-коммуникационных </a:t>
            </a:r>
            <a:r>
              <a:rPr lang="ru-RU" sz="2000" dirty="0" smtClean="0">
                <a:latin typeface="+mj-lt"/>
              </a:rPr>
              <a:t>	технологий </a:t>
            </a:r>
            <a:r>
              <a:rPr lang="ru-RU" sz="2000" dirty="0" smtClean="0">
                <a:latin typeface="+mj-lt"/>
              </a:rPr>
              <a:t>влияет на систему образования, вызывая значительные </a:t>
            </a:r>
            <a:r>
              <a:rPr lang="ru-RU" sz="2000" dirty="0" smtClean="0">
                <a:latin typeface="+mj-lt"/>
              </a:rPr>
              <a:t>	изменения </a:t>
            </a:r>
            <a:r>
              <a:rPr lang="ru-RU" sz="2000" dirty="0" smtClean="0">
                <a:latin typeface="+mj-lt"/>
              </a:rPr>
              <a:t>в содержании, методах обучения иностранным языкам. </a:t>
            </a:r>
            <a:r>
              <a:rPr lang="ru-RU" sz="2000" dirty="0" smtClean="0">
                <a:latin typeface="+mj-lt"/>
              </a:rPr>
              <a:t>	Перед </a:t>
            </a:r>
            <a:r>
              <a:rPr lang="ru-RU" sz="2000" dirty="0" smtClean="0">
                <a:latin typeface="+mj-lt"/>
              </a:rPr>
              <a:t>современным учителем встает проблема поиска нового </a:t>
            </a:r>
            <a:r>
              <a:rPr lang="ru-RU" sz="2000" dirty="0" smtClean="0">
                <a:latin typeface="+mj-lt"/>
              </a:rPr>
              <a:t>	педагогического </a:t>
            </a:r>
            <a:r>
              <a:rPr lang="ru-RU" sz="2000" dirty="0" smtClean="0">
                <a:latin typeface="+mj-lt"/>
              </a:rPr>
              <a:t>инструмента. </a:t>
            </a:r>
            <a:br>
              <a:rPr lang="ru-RU" sz="2000" dirty="0" smtClean="0">
                <a:latin typeface="+mj-lt"/>
              </a:rPr>
            </a:b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6</a:t>
            </a:r>
            <a:r>
              <a:rPr lang="ru-RU" sz="2000" dirty="0" smtClean="0">
                <a:latin typeface="+mj-lt"/>
              </a:rPr>
              <a:t>. ИКТ можно использовать </a:t>
            </a:r>
            <a:r>
              <a:rPr lang="ru-RU" sz="2000" dirty="0" smtClean="0">
                <a:latin typeface="+mj-lt"/>
              </a:rPr>
              <a:t>в качестве мощного инструмента развития </a:t>
            </a:r>
            <a:r>
              <a:rPr lang="ru-RU" sz="2000" dirty="0" smtClean="0">
                <a:latin typeface="+mj-lt"/>
              </a:rPr>
              <a:t>	мотивации </a:t>
            </a:r>
            <a:r>
              <a:rPr lang="ru-RU" sz="2000" dirty="0" smtClean="0">
                <a:latin typeface="+mj-lt"/>
              </a:rPr>
              <a:t>на уроках </a:t>
            </a:r>
            <a:r>
              <a:rPr lang="ru-RU" sz="2000" dirty="0" smtClean="0">
                <a:latin typeface="+mj-lt"/>
              </a:rPr>
              <a:t>иностранного  </a:t>
            </a:r>
            <a:r>
              <a:rPr lang="ru-RU" sz="2000" dirty="0" smtClean="0">
                <a:latin typeface="+mj-lt"/>
              </a:rPr>
              <a:t>языка, учитывая большую и </a:t>
            </a:r>
            <a:r>
              <a:rPr lang="ru-RU" sz="2000" dirty="0" smtClean="0">
                <a:latin typeface="+mj-lt"/>
              </a:rPr>
              <a:t>	серьезную </a:t>
            </a:r>
            <a:r>
              <a:rPr lang="ru-RU" sz="2000" dirty="0" smtClean="0">
                <a:latin typeface="+mj-lt"/>
              </a:rPr>
              <a:t>заинтересованность учащихся компьютером. </a:t>
            </a:r>
            <a:br>
              <a:rPr lang="ru-RU" sz="2000" dirty="0" smtClean="0">
                <a:latin typeface="+mj-lt"/>
              </a:rPr>
            </a:br>
            <a:r>
              <a:rPr lang="ru-RU" sz="2000" dirty="0" smtClean="0">
                <a:latin typeface="+mj-lt"/>
              </a:rPr>
              <a:t>	Преимуществом </a:t>
            </a:r>
            <a:r>
              <a:rPr lang="ru-RU" sz="2000" dirty="0" smtClean="0">
                <a:latin typeface="+mj-lt"/>
              </a:rPr>
              <a:t>использования компьютерных технологий является </a:t>
            </a:r>
            <a:r>
              <a:rPr lang="ru-RU" sz="2000" dirty="0" smtClean="0">
                <a:latin typeface="+mj-lt"/>
              </a:rPr>
              <a:t>	перенос </a:t>
            </a:r>
            <a:r>
              <a:rPr lang="ru-RU" sz="2000" dirty="0" smtClean="0">
                <a:latin typeface="+mj-lt"/>
              </a:rPr>
              <a:t>центра тяжести с вербальных методов обучения на методы </a:t>
            </a:r>
            <a:r>
              <a:rPr lang="ru-RU" sz="2000" dirty="0" smtClean="0">
                <a:latin typeface="+mj-lt"/>
              </a:rPr>
              <a:t>	поисковой </a:t>
            </a:r>
            <a:r>
              <a:rPr lang="ru-RU" sz="2000" dirty="0" smtClean="0">
                <a:latin typeface="+mj-lt"/>
              </a:rPr>
              <a:t>и творческой деятельности учителя и учащегося. </a:t>
            </a:r>
            <a:r>
              <a:rPr lang="ru-RU" sz="2000" dirty="0" smtClean="0">
                <a:latin typeface="+mj-lt"/>
              </a:rPr>
              <a:t>	Следовательно</a:t>
            </a:r>
            <a:r>
              <a:rPr lang="ru-RU" sz="2000" dirty="0" smtClean="0">
                <a:latin typeface="+mj-lt"/>
              </a:rPr>
              <a:t>, меняется и роль учителя в образовательном </a:t>
            </a:r>
            <a:r>
              <a:rPr lang="ru-RU" sz="2000" dirty="0" smtClean="0">
                <a:latin typeface="+mj-lt"/>
              </a:rPr>
              <a:t>	процессе</a:t>
            </a:r>
            <a:r>
              <a:rPr lang="ru-RU" sz="2000" dirty="0" smtClean="0">
                <a:latin typeface="+mj-lt"/>
              </a:rPr>
              <a:t>. Он перестает быть источником информации, а становится </a:t>
            </a:r>
            <a:r>
              <a:rPr lang="ru-RU" sz="2000" dirty="0" smtClean="0">
                <a:latin typeface="+mj-lt"/>
              </a:rPr>
              <a:t>	соучастником</a:t>
            </a:r>
            <a:r>
              <a:rPr lang="ru-RU" sz="2000" dirty="0" smtClean="0">
                <a:latin typeface="+mj-lt"/>
              </a:rPr>
              <a:t>, помощником. </a:t>
            </a:r>
            <a:br>
              <a:rPr lang="ru-RU" sz="2000" dirty="0" smtClean="0">
                <a:latin typeface="+mj-lt"/>
              </a:rPr>
            </a:b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7</a:t>
            </a:r>
            <a:r>
              <a:rPr lang="ru-RU" sz="2000" dirty="0" smtClean="0">
                <a:latin typeface="+mj-lt"/>
              </a:rPr>
              <a:t>.Применение </a:t>
            </a:r>
            <a:r>
              <a:rPr lang="ru-RU" sz="2000" dirty="0" smtClean="0">
                <a:latin typeface="+mj-lt"/>
              </a:rPr>
              <a:t>различных методов помогает активно воздействовать на </a:t>
            </a:r>
            <a:r>
              <a:rPr lang="ru-RU" sz="2000" dirty="0" smtClean="0">
                <a:latin typeface="+mj-lt"/>
              </a:rPr>
              <a:t>	формирование </a:t>
            </a:r>
            <a:r>
              <a:rPr lang="ru-RU" sz="2000" dirty="0" smtClean="0">
                <a:latin typeface="+mj-lt"/>
              </a:rPr>
              <a:t>и развитие языковой компетенции учащихся, </a:t>
            </a:r>
            <a:r>
              <a:rPr lang="ru-RU" sz="2000" dirty="0" smtClean="0">
                <a:latin typeface="+mj-lt"/>
              </a:rPr>
              <a:t>	навыков </a:t>
            </a:r>
            <a:r>
              <a:rPr lang="ru-RU" sz="2000" dirty="0" err="1" smtClean="0">
                <a:latin typeface="+mj-lt"/>
              </a:rPr>
              <a:t>аудирования</a:t>
            </a:r>
            <a:r>
              <a:rPr lang="ru-RU" sz="2000" dirty="0" smtClean="0">
                <a:latin typeface="+mj-lt"/>
              </a:rPr>
              <a:t>, говорения, чтения, совершенствование </a:t>
            </a:r>
            <a:r>
              <a:rPr lang="ru-RU" sz="2000" dirty="0" smtClean="0">
                <a:latin typeface="+mj-lt"/>
              </a:rPr>
              <a:t>	письменной </a:t>
            </a:r>
            <a:r>
              <a:rPr lang="ru-RU" sz="2000" dirty="0" smtClean="0">
                <a:latin typeface="+mj-lt"/>
              </a:rPr>
              <a:t>речи, воспитание творческой, социально-активной </a:t>
            </a:r>
            <a:endParaRPr lang="ru-RU" sz="2000" dirty="0" smtClean="0">
              <a:latin typeface="+mj-lt"/>
            </a:endParaRPr>
          </a:p>
          <a:p>
            <a:r>
              <a:rPr lang="ru-RU" sz="2000" dirty="0" smtClean="0">
                <a:latin typeface="+mj-lt"/>
              </a:rPr>
              <a:t>	</a:t>
            </a:r>
            <a:r>
              <a:rPr lang="ru-RU" sz="2000" dirty="0" smtClean="0">
                <a:latin typeface="+mj-lt"/>
              </a:rPr>
              <a:t>личности</a:t>
            </a:r>
            <a:r>
              <a:rPr lang="ru-RU" sz="2000" dirty="0" smtClean="0">
                <a:latin typeface="+mj-lt"/>
              </a:rPr>
              <a:t>. </a:t>
            </a:r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857256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</a:rPr>
              <a:t> </a:t>
            </a:r>
            <a:r>
              <a:rPr lang="ru-RU" sz="2800" b="1" dirty="0" smtClean="0">
                <a:solidFill>
                  <a:srgbClr val="7030A0"/>
                </a:solidFill>
              </a:rPr>
              <a:t>Использование </a:t>
            </a:r>
            <a:r>
              <a:rPr lang="ru-RU" sz="2800" b="1" dirty="0" smtClean="0">
                <a:solidFill>
                  <a:srgbClr val="7030A0"/>
                </a:solidFill>
              </a:rPr>
              <a:t>компьютерных технологий помогает: </a:t>
            </a:r>
            <a:r>
              <a:rPr lang="ru-RU" sz="2400" dirty="0" smtClean="0">
                <a:solidFill>
                  <a:srgbClr val="002060"/>
                </a:solidFill>
              </a:rPr>
              <a:t/>
            </a:r>
            <a:br>
              <a:rPr lang="ru-RU" sz="2400" dirty="0" smtClean="0">
                <a:solidFill>
                  <a:srgbClr val="002060"/>
                </a:solidFill>
              </a:rPr>
            </a:br>
            <a:endParaRPr lang="ru-RU" sz="2400" dirty="0" smtClean="0">
              <a:solidFill>
                <a:srgbClr val="002060"/>
              </a:solidFill>
            </a:endParaRPr>
          </a:p>
          <a:p>
            <a:r>
              <a:rPr lang="ru-RU" sz="2400" dirty="0" smtClean="0"/>
              <a:t>-</a:t>
            </a:r>
            <a:r>
              <a:rPr lang="ru-RU" sz="2400" dirty="0" smtClean="0">
                <a:latin typeface="+mj-lt"/>
              </a:rPr>
              <a:t>привлекать пассивных слушателей к активной </a:t>
            </a:r>
            <a:r>
              <a:rPr lang="ru-RU" sz="2400" dirty="0" smtClean="0">
                <a:latin typeface="+mj-lt"/>
              </a:rPr>
              <a:t>деятельности </a:t>
            </a:r>
            <a:r>
              <a:rPr lang="ru-RU" sz="2400" dirty="0" smtClean="0">
                <a:latin typeface="+mj-lt"/>
              </a:rPr>
              <a:t/>
            </a:r>
            <a:br>
              <a:rPr lang="ru-RU" sz="2400" dirty="0" smtClean="0">
                <a:latin typeface="+mj-lt"/>
              </a:rPr>
            </a:br>
            <a:r>
              <a:rPr lang="ru-RU" sz="2400" dirty="0" smtClean="0">
                <a:latin typeface="+mj-lt"/>
              </a:rPr>
              <a:t>- делать занятия более наглядными и </a:t>
            </a:r>
            <a:r>
              <a:rPr lang="ru-RU" sz="2400" dirty="0" smtClean="0">
                <a:latin typeface="+mj-lt"/>
              </a:rPr>
              <a:t>интенсивными</a:t>
            </a:r>
            <a:r>
              <a:rPr lang="ru-RU" sz="2400" dirty="0" smtClean="0">
                <a:latin typeface="+mj-lt"/>
              </a:rPr>
              <a:t/>
            </a:r>
            <a:br>
              <a:rPr lang="ru-RU" sz="2400" dirty="0" smtClean="0">
                <a:latin typeface="+mj-lt"/>
              </a:rPr>
            </a:br>
            <a:r>
              <a:rPr lang="ru-RU" sz="2400" dirty="0" smtClean="0">
                <a:latin typeface="+mj-lt"/>
              </a:rPr>
              <a:t>- формировать информационную культуру у </a:t>
            </a:r>
            <a:r>
              <a:rPr lang="ru-RU" sz="2400" dirty="0" smtClean="0">
                <a:latin typeface="+mj-lt"/>
              </a:rPr>
              <a:t>учащихся</a:t>
            </a:r>
            <a:r>
              <a:rPr lang="ru-RU" sz="2400" dirty="0" smtClean="0">
                <a:latin typeface="+mj-lt"/>
              </a:rPr>
              <a:t/>
            </a:r>
            <a:br>
              <a:rPr lang="ru-RU" sz="2400" dirty="0" smtClean="0">
                <a:latin typeface="+mj-lt"/>
              </a:rPr>
            </a:br>
            <a:r>
              <a:rPr lang="ru-RU" sz="2400" dirty="0" smtClean="0">
                <a:latin typeface="+mj-lt"/>
              </a:rPr>
              <a:t>- активизировать познавательный интерес </a:t>
            </a:r>
            <a:r>
              <a:rPr lang="ru-RU" sz="2400" dirty="0" smtClean="0">
                <a:latin typeface="+mj-lt"/>
              </a:rPr>
              <a:t>учащихся</a:t>
            </a:r>
            <a:r>
              <a:rPr lang="ru-RU" sz="2400" dirty="0" smtClean="0">
                <a:latin typeface="+mj-lt"/>
              </a:rPr>
              <a:t/>
            </a:r>
            <a:br>
              <a:rPr lang="ru-RU" sz="2400" dirty="0" smtClean="0">
                <a:latin typeface="+mj-lt"/>
              </a:rPr>
            </a:br>
            <a:r>
              <a:rPr lang="ru-RU" sz="2400" dirty="0" smtClean="0">
                <a:latin typeface="+mj-lt"/>
              </a:rPr>
              <a:t>- реализовывать личностно-ориентированный и дифференцированный подходы в </a:t>
            </a:r>
            <a:r>
              <a:rPr lang="ru-RU" sz="2400" dirty="0" smtClean="0">
                <a:latin typeface="+mj-lt"/>
              </a:rPr>
              <a:t>обучении</a:t>
            </a:r>
            <a:r>
              <a:rPr lang="ru-RU" sz="2400" dirty="0" smtClean="0">
                <a:latin typeface="+mj-lt"/>
              </a:rPr>
              <a:t/>
            </a:r>
            <a:br>
              <a:rPr lang="ru-RU" sz="2400" dirty="0" smtClean="0">
                <a:latin typeface="+mj-lt"/>
              </a:rPr>
            </a:br>
            <a:r>
              <a:rPr lang="ru-RU" sz="2400" dirty="0" smtClean="0">
                <a:latin typeface="+mj-lt"/>
              </a:rPr>
              <a:t>- дисциплинировать самого учителя, формировать его интерес к </a:t>
            </a:r>
            <a:r>
              <a:rPr lang="ru-RU" sz="2400" dirty="0" smtClean="0">
                <a:latin typeface="+mj-lt"/>
              </a:rPr>
              <a:t>работе</a:t>
            </a:r>
            <a:r>
              <a:rPr lang="ru-RU" sz="2400" dirty="0" smtClean="0">
                <a:latin typeface="+mj-lt"/>
              </a:rPr>
              <a:t/>
            </a:r>
            <a:br>
              <a:rPr lang="ru-RU" sz="2400" dirty="0" smtClean="0">
                <a:latin typeface="+mj-lt"/>
              </a:rPr>
            </a:br>
            <a:r>
              <a:rPr lang="ru-RU" sz="2400" dirty="0" smtClean="0">
                <a:latin typeface="+mj-lt"/>
              </a:rPr>
              <a:t>- снять такой отрицательный фактор, как «</a:t>
            </a:r>
            <a:r>
              <a:rPr lang="ru-RU" sz="2400" dirty="0" err="1" smtClean="0">
                <a:latin typeface="+mj-lt"/>
              </a:rPr>
              <a:t>ответобоязнь</a:t>
            </a:r>
            <a:r>
              <a:rPr lang="ru-RU" sz="2400" dirty="0" smtClean="0">
                <a:latin typeface="+mj-lt"/>
              </a:rPr>
              <a:t>»; </a:t>
            </a:r>
            <a:r>
              <a:rPr lang="ru-RU" sz="2400" dirty="0" smtClean="0">
                <a:latin typeface="+mj-lt"/>
              </a:rPr>
              <a:t/>
            </a:r>
            <a:br>
              <a:rPr lang="ru-RU" sz="2400" dirty="0" smtClean="0">
                <a:latin typeface="+mj-lt"/>
              </a:rPr>
            </a:br>
            <a:r>
              <a:rPr lang="ru-RU" sz="2400" dirty="0" smtClean="0">
                <a:latin typeface="+mj-lt"/>
              </a:rPr>
              <a:t>- активизировать мыслительные процессы (анализ, синтез, сравнение и др.) </a:t>
            </a:r>
            <a:endParaRPr lang="ru-RU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7030A0"/>
                </a:solidFill>
              </a:rPr>
              <a:t>Методические требования к подготовке уроков иностранного языка с использованием ИКТ.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  <a:latin typeface="+mj-lt"/>
              </a:rPr>
              <a:t>Концептуальность </a:t>
            </a:r>
            <a:r>
              <a:rPr lang="ru-RU" sz="2000" dirty="0" smtClean="0">
                <a:solidFill>
                  <a:srgbClr val="7030A0"/>
                </a:solidFill>
                <a:latin typeface="+mj-lt"/>
              </a:rPr>
              <a:t>: научная концепция, включающая  психологическое и социально- педагогическое обоснование достижения образовательных целей.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  <a:latin typeface="+mj-lt"/>
              </a:rPr>
              <a:t>Системность </a:t>
            </a:r>
            <a:r>
              <a:rPr lang="ru-RU" sz="2000" dirty="0" smtClean="0">
                <a:solidFill>
                  <a:srgbClr val="7030A0"/>
                </a:solidFill>
                <a:latin typeface="+mj-lt"/>
              </a:rPr>
              <a:t>: наличие всех признаков системы ( логичность построения процесса, взаимосвязь всех его частей, целостность).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  <a:latin typeface="+mj-lt"/>
              </a:rPr>
              <a:t>Эффективность</a:t>
            </a:r>
            <a:r>
              <a:rPr lang="ru-RU" sz="2000" dirty="0" smtClean="0">
                <a:solidFill>
                  <a:srgbClr val="7030A0"/>
                </a:solidFill>
                <a:latin typeface="+mj-lt"/>
              </a:rPr>
              <a:t>: гарантия результатов, соответствующих образовательным стандартам.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  <a:latin typeface="+mj-lt"/>
              </a:rPr>
              <a:t>Гибкость</a:t>
            </a:r>
            <a:r>
              <a:rPr lang="ru-RU" sz="2000" dirty="0" smtClean="0">
                <a:solidFill>
                  <a:srgbClr val="7030A0"/>
                </a:solidFill>
                <a:latin typeface="+mj-lt"/>
              </a:rPr>
              <a:t>: возможность варьирования в содержании для обеспечения комфортности и свободы взаимодействия педагога и учащихся с учётом конкретных условий педагогической деятельности.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smtClean="0">
                <a:solidFill>
                  <a:srgbClr val="7030A0"/>
                </a:solidFill>
                <a:latin typeface="+mj-lt"/>
              </a:rPr>
              <a:t>Динамичность</a:t>
            </a:r>
            <a:r>
              <a:rPr lang="ru-RU" sz="2000" dirty="0" smtClean="0">
                <a:solidFill>
                  <a:srgbClr val="7030A0"/>
                </a:solidFill>
                <a:latin typeface="+mj-lt"/>
              </a:rPr>
              <a:t>: возможность развития или преобразования используемой технологии.</a:t>
            </a:r>
          </a:p>
          <a:p>
            <a:pPr>
              <a:buFont typeface="Wingdings" pitchFamily="2" charset="2"/>
              <a:buChar char="v"/>
            </a:pPr>
            <a:r>
              <a:rPr lang="ru-RU" sz="2000" b="1" dirty="0" err="1" smtClean="0">
                <a:solidFill>
                  <a:srgbClr val="7030A0"/>
                </a:solidFill>
                <a:latin typeface="+mj-lt"/>
              </a:rPr>
              <a:t>Воспроизводимость</a:t>
            </a:r>
            <a:r>
              <a:rPr lang="ru-RU" sz="2000" dirty="0" smtClean="0">
                <a:solidFill>
                  <a:srgbClr val="7030A0"/>
                </a:solidFill>
                <a:latin typeface="+mj-lt"/>
              </a:rPr>
              <a:t>: возможное использование технологий другими учителями в данном учебном образовательном учреждении или в других ОУ.</a:t>
            </a:r>
            <a:endParaRPr lang="ru-RU" sz="2000" dirty="0">
              <a:solidFill>
                <a:srgbClr val="7030A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6"/>
            <a:ext cx="80010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7030A0"/>
                </a:solidFill>
              </a:rPr>
              <a:t>К </a:t>
            </a:r>
            <a:r>
              <a:rPr lang="ru-RU" sz="2800" b="1" dirty="0" smtClean="0">
                <a:solidFill>
                  <a:srgbClr val="7030A0"/>
                </a:solidFill>
              </a:rPr>
              <a:t>наиболее часто используемым в учебном процессе средствам ИКТ относятся</a:t>
            </a:r>
            <a:r>
              <a:rPr lang="ru-RU" sz="2800" b="1" dirty="0" smtClean="0">
                <a:solidFill>
                  <a:srgbClr val="7030A0"/>
                </a:solidFill>
              </a:rPr>
              <a:t>:</a:t>
            </a:r>
          </a:p>
          <a:p>
            <a:pPr algn="ctr"/>
            <a:endParaRPr lang="ru-RU" sz="28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2000" dirty="0" smtClean="0"/>
              <a:t> </a:t>
            </a:r>
            <a:r>
              <a:rPr lang="ru-RU" sz="2000" dirty="0" smtClean="0">
                <a:latin typeface="+mj-lt"/>
              </a:rPr>
              <a:t>  </a:t>
            </a:r>
            <a:r>
              <a:rPr lang="ru-RU" sz="2800" dirty="0" smtClean="0">
                <a:latin typeface="+mj-lt"/>
              </a:rPr>
              <a:t>электронные учебники </a:t>
            </a:r>
            <a:r>
              <a:rPr lang="ru-RU" sz="2800" dirty="0" smtClean="0">
                <a:latin typeface="+mj-lt"/>
              </a:rPr>
              <a:t>и пособия,     демонстрируемые </a:t>
            </a:r>
            <a:r>
              <a:rPr lang="ru-RU" sz="2800" dirty="0" smtClean="0">
                <a:latin typeface="+mj-lt"/>
              </a:rPr>
              <a:t>с помощью </a:t>
            </a:r>
            <a:r>
              <a:rPr lang="ru-RU" sz="2800" dirty="0" smtClean="0">
                <a:latin typeface="+mj-lt"/>
              </a:rPr>
              <a:t>компьютера </a:t>
            </a:r>
            <a:r>
              <a:rPr lang="ru-RU" sz="2800" dirty="0" smtClean="0">
                <a:latin typeface="+mj-lt"/>
              </a:rPr>
              <a:t>и </a:t>
            </a:r>
            <a:r>
              <a:rPr lang="ru-RU" sz="2800" dirty="0" err="1" smtClean="0">
                <a:latin typeface="+mj-lt"/>
              </a:rPr>
              <a:t>мультимедийного</a:t>
            </a:r>
            <a:r>
              <a:rPr lang="ru-RU" sz="2800" dirty="0" smtClean="0">
                <a:latin typeface="+mj-lt"/>
              </a:rPr>
              <a:t> проектора</a:t>
            </a:r>
            <a:endParaRPr lang="ru-RU" sz="28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+mj-lt"/>
              </a:rPr>
              <a:t>   </a:t>
            </a:r>
            <a:r>
              <a:rPr lang="ru-RU" sz="2800" dirty="0" smtClean="0">
                <a:latin typeface="+mj-lt"/>
              </a:rPr>
              <a:t>электронные </a:t>
            </a:r>
            <a:r>
              <a:rPr lang="ru-RU" sz="2800" dirty="0" smtClean="0">
                <a:latin typeface="+mj-lt"/>
              </a:rPr>
              <a:t>энциклопедии и </a:t>
            </a:r>
            <a:r>
              <a:rPr lang="ru-RU" sz="2800" dirty="0" smtClean="0">
                <a:latin typeface="+mj-lt"/>
              </a:rPr>
              <a:t>справочники</a:t>
            </a:r>
            <a:endParaRPr lang="ru-RU" sz="28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+mj-lt"/>
              </a:rPr>
              <a:t>   </a:t>
            </a:r>
            <a:r>
              <a:rPr lang="ru-RU" sz="2800" dirty="0" smtClean="0">
                <a:latin typeface="+mj-lt"/>
              </a:rPr>
              <a:t>тренажеры </a:t>
            </a:r>
            <a:r>
              <a:rPr lang="ru-RU" sz="2800" dirty="0" smtClean="0">
                <a:latin typeface="+mj-lt"/>
              </a:rPr>
              <a:t>и программы </a:t>
            </a:r>
            <a:r>
              <a:rPr lang="ru-RU" sz="2800" dirty="0" smtClean="0">
                <a:latin typeface="+mj-lt"/>
              </a:rPr>
              <a:t>тестирования</a:t>
            </a:r>
            <a:endParaRPr lang="ru-RU" sz="28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+mj-lt"/>
              </a:rPr>
              <a:t>  </a:t>
            </a:r>
            <a:r>
              <a:rPr lang="ru-RU" sz="2800" dirty="0" smtClean="0">
                <a:latin typeface="+mj-lt"/>
              </a:rPr>
              <a:t>образовательные </a:t>
            </a:r>
            <a:r>
              <a:rPr lang="ru-RU" sz="2800" dirty="0" smtClean="0">
                <a:latin typeface="+mj-lt"/>
              </a:rPr>
              <a:t>ресурсы </a:t>
            </a:r>
            <a:r>
              <a:rPr lang="ru-RU" sz="2800" dirty="0" smtClean="0">
                <a:latin typeface="+mj-lt"/>
              </a:rPr>
              <a:t>Интернета</a:t>
            </a:r>
            <a:endParaRPr lang="ru-RU" sz="28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+mj-lt"/>
              </a:rPr>
              <a:t>   </a:t>
            </a:r>
            <a:r>
              <a:rPr lang="ru-RU" sz="2800" dirty="0" smtClean="0">
                <a:latin typeface="+mj-lt"/>
              </a:rPr>
              <a:t>DVD </a:t>
            </a:r>
            <a:r>
              <a:rPr lang="ru-RU" sz="2800" dirty="0" smtClean="0">
                <a:latin typeface="+mj-lt"/>
              </a:rPr>
              <a:t> и CD диски с картинами и </a:t>
            </a:r>
            <a:r>
              <a:rPr lang="ru-RU" sz="2800" dirty="0" smtClean="0">
                <a:latin typeface="+mj-lt"/>
              </a:rPr>
              <a:t>	иллюстрациями</a:t>
            </a:r>
            <a:endParaRPr lang="ru-RU" sz="28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+mj-lt"/>
              </a:rPr>
              <a:t>   </a:t>
            </a:r>
            <a:r>
              <a:rPr lang="ru-RU" sz="2800" dirty="0" smtClean="0">
                <a:latin typeface="+mj-lt"/>
              </a:rPr>
              <a:t>видео </a:t>
            </a:r>
            <a:r>
              <a:rPr lang="ru-RU" sz="2800" dirty="0" smtClean="0">
                <a:latin typeface="+mj-lt"/>
              </a:rPr>
              <a:t>и </a:t>
            </a:r>
            <a:r>
              <a:rPr lang="ru-RU" sz="2800" dirty="0" smtClean="0">
                <a:latin typeface="+mj-lt"/>
              </a:rPr>
              <a:t>аудиотехника</a:t>
            </a:r>
            <a:endParaRPr lang="ru-RU" sz="2800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latin typeface="+mj-lt"/>
              </a:rPr>
              <a:t>  </a:t>
            </a:r>
            <a:r>
              <a:rPr lang="ru-RU" sz="2800" dirty="0" smtClean="0">
                <a:latin typeface="+mj-lt"/>
              </a:rPr>
              <a:t>научно-исследовательские </a:t>
            </a:r>
            <a:r>
              <a:rPr lang="ru-RU" sz="2800" dirty="0" smtClean="0">
                <a:latin typeface="+mj-lt"/>
              </a:rPr>
              <a:t>работы и </a:t>
            </a:r>
            <a:r>
              <a:rPr lang="ru-RU" sz="2800" dirty="0" smtClean="0">
                <a:latin typeface="+mj-lt"/>
              </a:rPr>
              <a:t>	проекты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326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/>
              <a:t> </a:t>
            </a:r>
            <a:r>
              <a:rPr lang="ru-RU" sz="2400" b="1" dirty="0" smtClean="0">
                <a:solidFill>
                  <a:srgbClr val="7030A0"/>
                </a:solidFill>
              </a:rPr>
              <a:t>Преимущества </a:t>
            </a:r>
            <a:r>
              <a:rPr lang="ru-RU" sz="2400" b="1" dirty="0" smtClean="0">
                <a:solidFill>
                  <a:srgbClr val="7030A0"/>
                </a:solidFill>
              </a:rPr>
              <a:t>работы обучающихся с </a:t>
            </a:r>
            <a:r>
              <a:rPr lang="ru-RU" sz="2400" b="1" dirty="0" smtClean="0">
                <a:solidFill>
                  <a:srgbClr val="7030A0"/>
                </a:solidFill>
              </a:rPr>
              <a:t>компьютером</a:t>
            </a:r>
            <a:endParaRPr lang="ru-RU" sz="1600" dirty="0" smtClean="0">
              <a:solidFill>
                <a:srgbClr val="7030A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sz="1600" dirty="0" smtClean="0"/>
              <a:t>     </a:t>
            </a:r>
            <a:r>
              <a:rPr lang="ru-RU" sz="1600" dirty="0" smtClean="0">
                <a:latin typeface="+mj-lt"/>
              </a:rPr>
              <a:t> </a:t>
            </a:r>
            <a:r>
              <a:rPr lang="ru-RU" dirty="0" smtClean="0">
                <a:latin typeface="+mj-lt"/>
              </a:rPr>
              <a:t> общекультурное развитие </a:t>
            </a:r>
            <a:r>
              <a:rPr lang="ru-RU" dirty="0" smtClean="0">
                <a:latin typeface="+mj-lt"/>
              </a:rPr>
              <a:t>обучающихся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совершенствование навыков владения </a:t>
            </a:r>
            <a:r>
              <a:rPr lang="ru-RU" dirty="0" smtClean="0">
                <a:latin typeface="+mj-lt"/>
              </a:rPr>
              <a:t>компьютером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совершенствование языкового </a:t>
            </a:r>
            <a:r>
              <a:rPr lang="ru-RU" dirty="0" smtClean="0">
                <a:latin typeface="+mj-lt"/>
              </a:rPr>
              <a:t>уровня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создание благоприятного психологического </a:t>
            </a:r>
            <a:r>
              <a:rPr lang="ru-RU" dirty="0" smtClean="0">
                <a:latin typeface="+mj-lt"/>
              </a:rPr>
              <a:t>климата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повышение мотивации учащихся и их интереса к </a:t>
            </a:r>
            <a:r>
              <a:rPr lang="ru-RU" dirty="0" smtClean="0">
                <a:latin typeface="+mj-lt"/>
              </a:rPr>
              <a:t>предмету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самоутверждение </a:t>
            </a:r>
            <a:r>
              <a:rPr lang="ru-RU" dirty="0" smtClean="0">
                <a:latin typeface="+mj-lt"/>
              </a:rPr>
              <a:t>учащихся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возможность реализации индивидуализации </a:t>
            </a:r>
            <a:r>
              <a:rPr lang="ru-RU" dirty="0" smtClean="0">
                <a:latin typeface="+mj-lt"/>
              </a:rPr>
              <a:t>обучения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реализация принципа обратной </a:t>
            </a:r>
            <a:r>
              <a:rPr lang="ru-RU" dirty="0" smtClean="0">
                <a:latin typeface="+mj-lt"/>
              </a:rPr>
              <a:t>связи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большие возможности наглядного предъявления </a:t>
            </a:r>
            <a:r>
              <a:rPr lang="ru-RU" dirty="0" smtClean="0">
                <a:latin typeface="+mj-lt"/>
              </a:rPr>
              <a:t>материала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исключение времени для написания материала на </a:t>
            </a:r>
            <a:r>
              <a:rPr lang="ru-RU" dirty="0" smtClean="0">
                <a:latin typeface="+mj-lt"/>
              </a:rPr>
              <a:t>доске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экономия расходования материалов </a:t>
            </a:r>
            <a:r>
              <a:rPr lang="ru-RU" dirty="0" smtClean="0">
                <a:latin typeface="+mj-lt"/>
              </a:rPr>
              <a:t>учителем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совершенствование процесса проверки работ </a:t>
            </a:r>
            <a:r>
              <a:rPr lang="ru-RU" dirty="0" smtClean="0">
                <a:latin typeface="+mj-lt"/>
              </a:rPr>
              <a:t>учащихся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повышение авторитета </a:t>
            </a:r>
            <a:r>
              <a:rPr lang="ru-RU" dirty="0" smtClean="0">
                <a:latin typeface="+mj-lt"/>
              </a:rPr>
              <a:t>учителя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сочетание контроля и самоконтроля; объективная и своевременная оценка действий </a:t>
            </a:r>
            <a:r>
              <a:rPr lang="ru-RU" dirty="0" smtClean="0">
                <a:latin typeface="+mj-lt"/>
              </a:rPr>
              <a:t>учащихся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 активизация навыков самостоятельной </a:t>
            </a:r>
            <a:r>
              <a:rPr lang="ru-RU" dirty="0" smtClean="0">
                <a:latin typeface="+mj-lt"/>
              </a:rPr>
              <a:t>работы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        использование </a:t>
            </a:r>
            <a:r>
              <a:rPr lang="ru-RU" dirty="0" smtClean="0">
                <a:latin typeface="+mj-lt"/>
              </a:rPr>
              <a:t>современных педагогических технологий позволяет </a:t>
            </a:r>
            <a:r>
              <a:rPr lang="ru-RU" dirty="0" smtClean="0">
                <a:latin typeface="+mj-lt"/>
              </a:rPr>
              <a:t>перейти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 от обучения как функции запоминания к обучению как процессу умственного </a:t>
            </a:r>
            <a:r>
              <a:rPr lang="ru-RU" dirty="0" smtClean="0">
                <a:latin typeface="+mj-lt"/>
              </a:rPr>
              <a:t>развития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от статической модели знаний к динамической системе умственных </a:t>
            </a:r>
            <a:r>
              <a:rPr lang="ru-RU" dirty="0" smtClean="0">
                <a:latin typeface="+mj-lt"/>
              </a:rPr>
              <a:t>действий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 от ориентации на усреднённого ученика к дифференцированным и индивидуальным программам </a:t>
            </a:r>
            <a:r>
              <a:rPr lang="ru-RU" dirty="0" smtClean="0">
                <a:latin typeface="+mj-lt"/>
              </a:rPr>
              <a:t>обучения</a:t>
            </a:r>
            <a:endParaRPr lang="ru-RU" dirty="0" smtClean="0">
              <a:latin typeface="+mj-lt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latin typeface="+mj-lt"/>
              </a:rPr>
              <a:t>        от внешней мотивации обучения к внутренней нравственно волевой </a:t>
            </a:r>
            <a:r>
              <a:rPr lang="ru-RU" dirty="0" smtClean="0">
                <a:latin typeface="+mj-lt"/>
              </a:rPr>
              <a:t>регуляции</a:t>
            </a:r>
            <a:endParaRPr lang="ru-RU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261</Words>
  <PresentationFormat>Экран (4:3)</PresentationFormat>
  <Paragraphs>65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Поток</vt:lpstr>
      <vt:lpstr>Использование ИКТ на уроках иностранного языка</vt:lpstr>
      <vt:lpstr>Оглавление</vt:lpstr>
      <vt:lpstr>Что такое ИКТ</vt:lpstr>
      <vt:lpstr>Слайд 4</vt:lpstr>
      <vt:lpstr>Слайд 5</vt:lpstr>
      <vt:lpstr>Слайд 6</vt:lpstr>
      <vt:lpstr>Методические требования к подготовке уроков иностранного языка с использованием ИКТ.</vt:lpstr>
      <vt:lpstr>Слайд 8</vt:lpstr>
      <vt:lpstr>Слайд 9</vt:lpstr>
      <vt:lpstr>Подведение итогов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ИКТ на уроках ИЯ</dc:title>
  <cp:lastModifiedBy>komp</cp:lastModifiedBy>
  <cp:revision>44</cp:revision>
  <dcterms:modified xsi:type="dcterms:W3CDTF">2013-12-06T00:11:21Z</dcterms:modified>
</cp:coreProperties>
</file>