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70"/>
  </p:notesMasterIdLst>
  <p:sldIdLst>
    <p:sldId id="337" r:id="rId2"/>
    <p:sldId id="256" r:id="rId3"/>
    <p:sldId id="275" r:id="rId4"/>
    <p:sldId id="258" r:id="rId5"/>
    <p:sldId id="259" r:id="rId6"/>
    <p:sldId id="276" r:id="rId7"/>
    <p:sldId id="266" r:id="rId8"/>
    <p:sldId id="265" r:id="rId9"/>
    <p:sldId id="274" r:id="rId10"/>
    <p:sldId id="267" r:id="rId11"/>
    <p:sldId id="268" r:id="rId12"/>
    <p:sldId id="269" r:id="rId13"/>
    <p:sldId id="270" r:id="rId14"/>
    <p:sldId id="277" r:id="rId15"/>
    <p:sldId id="278" r:id="rId16"/>
    <p:sldId id="279" r:id="rId17"/>
    <p:sldId id="333" r:id="rId18"/>
    <p:sldId id="280" r:id="rId19"/>
    <p:sldId id="283" r:id="rId20"/>
    <p:sldId id="317" r:id="rId21"/>
    <p:sldId id="284" r:id="rId22"/>
    <p:sldId id="285" r:id="rId23"/>
    <p:sldId id="334" r:id="rId24"/>
    <p:sldId id="271" r:id="rId25"/>
    <p:sldId id="286" r:id="rId26"/>
    <p:sldId id="287" r:id="rId27"/>
    <p:sldId id="311" r:id="rId28"/>
    <p:sldId id="312" r:id="rId29"/>
    <p:sldId id="313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08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0" r:id="rId51"/>
    <p:sldId id="314" r:id="rId52"/>
    <p:sldId id="315" r:id="rId53"/>
    <p:sldId id="316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5" r:id="rId67"/>
    <p:sldId id="336" r:id="rId68"/>
    <p:sldId id="330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CD8"/>
    <a:srgbClr val="FF66CC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98" autoAdjust="0"/>
    <p:restoredTop sz="61236" autoAdjust="0"/>
  </p:normalViewPr>
  <p:slideViewPr>
    <p:cSldViewPr>
      <p:cViewPr>
        <p:scale>
          <a:sx n="52" d="100"/>
          <a:sy n="52" d="100"/>
        </p:scale>
        <p:origin x="-140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408BC-A1A5-4A7C-A903-DD036082214A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3418-27A6-4A9F-BC71-60F6A993E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6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3418-27A6-4A9F-BC71-60F6A993E0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3418-27A6-4A9F-BC71-60F6A993E05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7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3418-27A6-4A9F-BC71-60F6A993E05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3418-27A6-4A9F-BC71-60F6A993E05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3418-27A6-4A9F-BC71-60F6A993E05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7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3418-27A6-4A9F-BC71-60F6A993E05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9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3418-27A6-4A9F-BC71-60F6A993E05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39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3418-27A6-4A9F-BC71-60F6A993E05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3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2DC44E-1410-4A15-9394-80A9C442E094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1E2E0B-7FFD-4E38-992E-94BE7636A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metodika/6284_metody_raboty_s_teksto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trig.zodorov.ru/pitatelenie-veshestva/index.html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trig.zodorov.ru/konspekt-uroka-po-komi-yaziku-1-metod-razrabotka-metodicheskay/index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trig.zodorov.ru/izmeneniya-slov-i-rodstvennie-slova-vvedenie-termina-odnokoren/index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Эффективные методики преподавания иностранных языков.</a:t>
            </a:r>
            <a:br>
              <a:rPr lang="ru-RU" dirty="0" smtClean="0"/>
            </a:br>
            <a:r>
              <a:rPr lang="ru-RU" dirty="0" smtClean="0"/>
              <a:t>Раздел «Чтение»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Доклад-презентация учителя немецкого языка ГБОУ СОШ 223 города Санкт-Петербурга</a:t>
            </a:r>
          </a:p>
          <a:p>
            <a:r>
              <a:rPr lang="ru-RU" dirty="0" smtClean="0"/>
              <a:t>Соколовой Елены Анатольевны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5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hivurokov.ru/kopilka/up/html/2017/05/06/k_590d4adc88bee/img_user_file_590d4add048ed_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8712" r="6284" b="5083"/>
          <a:stretch/>
        </p:blipFill>
        <p:spPr bwMode="auto">
          <a:xfrm>
            <a:off x="1427621" y="1412776"/>
            <a:ext cx="6745856" cy="52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61D6FF"/>
          </a:solidFill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Данный прием способствует развитию критического мышления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0730/00055e5f-a6a4a45f/img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r="3911" b="7010"/>
          <a:stretch/>
        </p:blipFill>
        <p:spPr bwMode="auto">
          <a:xfrm>
            <a:off x="323528" y="188640"/>
            <a:ext cx="8640960" cy="63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44" y="0"/>
            <a:ext cx="9109955" cy="79714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Ein </a:t>
            </a:r>
            <a:r>
              <a:rPr lang="de-DE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 alter Mann </a:t>
            </a:r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kommt </a:t>
            </a:r>
            <a:r>
              <a:rPr lang="de-DE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 einmal ins Zoogeschäft</a:t>
            </a:r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. Er will einen Papagei kaufen. Er zeigt auf einen Papagei und fragt nach dem Preis. Der Verkäufer sagt:</a:t>
            </a:r>
          </a:p>
          <a:p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“Dieser kostet 50 Euro.” – “Warum so teuer?”- will der Mann wissen.</a:t>
            </a:r>
          </a:p>
          <a:p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“Er kann sprechen,”- ist die Antwort. Da zeigt der Mann einen </a:t>
            </a:r>
            <a:r>
              <a:rPr lang="de-DE" sz="3200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andreren</a:t>
            </a:r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Papagei. “Dieser kostet 100 Euro, denn er spricht Englisch,’’- sagt der Verkäufer. “Und dieser da?”- “500 Euro.” – “Na ja,”- meint der Mann,- “er spricht wahrscheinlich </a:t>
            </a:r>
            <a:r>
              <a:rPr lang="de-DE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fünf </a:t>
            </a:r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Sprachen? ”- “O, nein,” – antwortet der </a:t>
            </a:r>
            <a:r>
              <a:rPr lang="de-DE" sz="3200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Verkäufer.”Er</a:t>
            </a:r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spricht </a:t>
            </a:r>
            <a:r>
              <a:rPr lang="de-DE" sz="3200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nicht,er</a:t>
            </a:r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kann nicht sprechen, aber er kann gut </a:t>
            </a:r>
            <a:r>
              <a:rPr lang="de-DE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zuhören</a:t>
            </a:r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.” – “Na ja,” – sagt der Mann.- “Reden ist Silber, Schweigen </a:t>
            </a:r>
            <a:r>
              <a:rPr lang="ru-RU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de-DE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ist</a:t>
            </a:r>
            <a:r>
              <a:rPr lang="ru-RU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de-DE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de-DE" sz="3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Gold”.</a:t>
            </a:r>
          </a:p>
        </p:txBody>
      </p:sp>
    </p:spTree>
    <p:extLst>
      <p:ext uri="{BB962C8B-B14F-4D97-AF65-F5344CB8AC3E}">
        <p14:creationId xmlns:p14="http://schemas.microsoft.com/office/powerpoint/2010/main" val="27205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264" y="476672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Примеры вопросов к тексту по  ромашке </a:t>
            </a:r>
            <a:r>
              <a:rPr lang="ru-RU" sz="3600" i="1" u="sng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Блума</a:t>
            </a:r>
            <a:r>
              <a:rPr lang="ru-RU" sz="3600" i="1" u="sng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:</a:t>
            </a:r>
          </a:p>
          <a:p>
            <a:endParaRPr lang="ru-RU" sz="3600" dirty="0">
              <a:latin typeface="Bahnschrift SemiBold" panose="020B0502040204020203" pitchFamily="34" charset="0"/>
            </a:endParaRPr>
          </a:p>
          <a:p>
            <a:pPr lvl="0" algn="ctr"/>
            <a:r>
              <a:rPr lang="ru-RU" sz="3600" b="1" u="sng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Простые вопросы</a:t>
            </a:r>
            <a:r>
              <a:rPr lang="de-DE" sz="3600" b="1" u="sng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: </a:t>
            </a:r>
            <a:endParaRPr lang="ru-RU" sz="3600" b="1" u="sng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lvl="0" algn="ctr"/>
            <a:endParaRPr lang="ru-RU" sz="3600" b="1" u="sng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marL="742950" lvl="0" indent="-742950">
              <a:buAutoNum type="arabicParenR"/>
            </a:pPr>
            <a:r>
              <a:rPr lang="de-DE" sz="4000" dirty="0" smtClean="0">
                <a:latin typeface="Bahnschrift SemiBold" panose="020B0502040204020203" pitchFamily="34" charset="0"/>
              </a:rPr>
              <a:t>Wo </a:t>
            </a:r>
            <a:r>
              <a:rPr lang="de-DE" sz="4000" dirty="0">
                <a:latin typeface="Bahnschrift SemiBold" panose="020B0502040204020203" pitchFamily="34" charset="0"/>
              </a:rPr>
              <a:t>spielt die Handlung</a:t>
            </a:r>
            <a:r>
              <a:rPr lang="de-DE" sz="4000" dirty="0" smtClean="0">
                <a:latin typeface="Bahnschrift SemiBold" panose="020B0502040204020203" pitchFamily="34" charset="0"/>
              </a:rPr>
              <a:t>?</a:t>
            </a:r>
            <a:endParaRPr lang="ru-RU" sz="4000" dirty="0" smtClean="0">
              <a:latin typeface="Bahnschrift SemiBold" panose="020B0502040204020203" pitchFamily="34" charset="0"/>
            </a:endParaRPr>
          </a:p>
          <a:p>
            <a:r>
              <a:rPr lang="de-DE" sz="4000" dirty="0" smtClean="0">
                <a:latin typeface="Bahnschrift SemiBold" panose="020B0502040204020203" pitchFamily="34" charset="0"/>
              </a:rPr>
              <a:t>2</a:t>
            </a:r>
            <a:r>
              <a:rPr lang="de-DE" sz="3600" dirty="0">
                <a:latin typeface="Bahnschrift SemiBold" panose="020B0502040204020203" pitchFamily="34" charset="0"/>
              </a:rPr>
              <a:t>) </a:t>
            </a:r>
            <a:r>
              <a:rPr lang="ru-RU" sz="3600" dirty="0" smtClean="0">
                <a:latin typeface="Bahnschrift SemiBold" panose="020B0502040204020203" pitchFamily="34" charset="0"/>
              </a:rPr>
              <a:t>   </a:t>
            </a:r>
            <a:r>
              <a:rPr lang="de-DE" sz="3600" dirty="0" smtClean="0">
                <a:latin typeface="Bahnschrift SemiBold" panose="020B0502040204020203" pitchFamily="34" charset="0"/>
              </a:rPr>
              <a:t>Wer </a:t>
            </a:r>
            <a:r>
              <a:rPr lang="de-DE" sz="3600" dirty="0">
                <a:latin typeface="Bahnschrift SemiBold" panose="020B0502040204020203" pitchFamily="34" charset="0"/>
              </a:rPr>
              <a:t>ist ins Zoogeschäft  gekommen?</a:t>
            </a:r>
            <a:endParaRPr lang="ru-RU" sz="3600" dirty="0">
              <a:latin typeface="Bahnschrift SemiBold" panose="020B0502040204020203" pitchFamily="34" charset="0"/>
            </a:endParaRPr>
          </a:p>
          <a:p>
            <a:r>
              <a:rPr lang="de-DE" sz="4000" dirty="0" smtClean="0">
                <a:latin typeface="Bahnschrift SemiBold" panose="020B0502040204020203" pitchFamily="34" charset="0"/>
              </a:rPr>
              <a:t>3</a:t>
            </a:r>
            <a:r>
              <a:rPr lang="de-DE" sz="4000" dirty="0">
                <a:latin typeface="Bahnschrift SemiBold" panose="020B0502040204020203" pitchFamily="34" charset="0"/>
              </a:rPr>
              <a:t>) </a:t>
            </a:r>
            <a:r>
              <a:rPr lang="ru-RU" sz="4000" dirty="0" smtClean="0">
                <a:latin typeface="Bahnschrift SemiBold" panose="020B0502040204020203" pitchFamily="34" charset="0"/>
              </a:rPr>
              <a:t>  </a:t>
            </a:r>
            <a:r>
              <a:rPr lang="de-DE" sz="4000" dirty="0" smtClean="0">
                <a:latin typeface="Bahnschrift SemiBold" panose="020B0502040204020203" pitchFamily="34" charset="0"/>
              </a:rPr>
              <a:t>Was </a:t>
            </a:r>
            <a:r>
              <a:rPr lang="de-DE" sz="4000" dirty="0">
                <a:latin typeface="Bahnschrift SemiBold" panose="020B0502040204020203" pitchFamily="34" charset="0"/>
              </a:rPr>
              <a:t>will der Mann kaufen?</a:t>
            </a:r>
            <a:endParaRPr lang="ru-RU" sz="4000" dirty="0">
              <a:latin typeface="Bahnschrift SemiBold" panose="020B0502040204020203" pitchFamily="34" charset="0"/>
            </a:endParaRPr>
          </a:p>
          <a:p>
            <a:r>
              <a:rPr lang="de-DE" sz="4000" dirty="0" smtClean="0">
                <a:latin typeface="Bahnschrift SemiBold" panose="020B0502040204020203" pitchFamily="34" charset="0"/>
              </a:rPr>
              <a:t>4</a:t>
            </a:r>
            <a:r>
              <a:rPr lang="de-DE" sz="4000" dirty="0">
                <a:latin typeface="Bahnschrift SemiBold" panose="020B0502040204020203" pitchFamily="34" charset="0"/>
              </a:rPr>
              <a:t>) </a:t>
            </a:r>
            <a:r>
              <a:rPr lang="ru-RU" sz="4000" dirty="0" smtClean="0">
                <a:latin typeface="Bahnschrift SemiBold" panose="020B0502040204020203" pitchFamily="34" charset="0"/>
              </a:rPr>
              <a:t>  </a:t>
            </a:r>
            <a:r>
              <a:rPr lang="de-DE" sz="3600" dirty="0" smtClean="0">
                <a:latin typeface="Bahnschrift SemiBold" panose="020B0502040204020203" pitchFamily="34" charset="0"/>
              </a:rPr>
              <a:t>Wie </a:t>
            </a:r>
            <a:r>
              <a:rPr lang="de-DE" sz="3600" dirty="0">
                <a:latin typeface="Bahnschrift SemiBold" panose="020B0502040204020203" pitchFamily="34" charset="0"/>
              </a:rPr>
              <a:t>wählt der Käufer einen Papagei?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852936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de-DE" sz="3600" dirty="0" smtClean="0">
                <a:latin typeface="Bahnschrift SemiBold" panose="020B0502040204020203" pitchFamily="34" charset="0"/>
              </a:rPr>
              <a:t>Wenn </a:t>
            </a:r>
            <a:r>
              <a:rPr lang="de-DE" sz="3600" dirty="0">
                <a:latin typeface="Bahnschrift SemiBold" panose="020B0502040204020203" pitchFamily="34" charset="0"/>
              </a:rPr>
              <a:t>ich mich nicht irre</a:t>
            </a:r>
            <a:r>
              <a:rPr lang="de-DE" sz="3600" dirty="0" smtClean="0">
                <a:latin typeface="Bahnschrift SemiBold" panose="020B0502040204020203" pitchFamily="34" charset="0"/>
              </a:rPr>
              <a:t>,</a:t>
            </a:r>
            <a:r>
              <a:rPr lang="ru-RU" sz="3600" dirty="0" smtClean="0">
                <a:latin typeface="Bahnschrift SemiBold" panose="020B0502040204020203" pitchFamily="34" charset="0"/>
              </a:rPr>
              <a:t> </a:t>
            </a:r>
            <a:r>
              <a:rPr lang="de-DE" sz="3600" dirty="0" smtClean="0">
                <a:latin typeface="Bahnschrift SemiBold" panose="020B0502040204020203" pitchFamily="34" charset="0"/>
              </a:rPr>
              <a:t>will  </a:t>
            </a:r>
            <a:r>
              <a:rPr lang="de-DE" sz="3600" dirty="0">
                <a:latin typeface="Bahnschrift SemiBold" panose="020B0502040204020203" pitchFamily="34" charset="0"/>
              </a:rPr>
              <a:t>der </a:t>
            </a:r>
            <a:r>
              <a:rPr lang="de-DE" sz="3600" dirty="0" smtClean="0">
                <a:latin typeface="Bahnschrift SemiBold" panose="020B0502040204020203" pitchFamily="34" charset="0"/>
              </a:rPr>
              <a:t>alte</a:t>
            </a:r>
            <a:r>
              <a:rPr lang="ru-RU" sz="3600" dirty="0" smtClean="0">
                <a:latin typeface="Bahnschrift SemiBold" panose="020B0502040204020203" pitchFamily="34" charset="0"/>
              </a:rPr>
              <a:t> </a:t>
            </a:r>
            <a:r>
              <a:rPr lang="de-DE" sz="3600" dirty="0" smtClean="0">
                <a:latin typeface="Bahnschrift SemiBold" panose="020B0502040204020203" pitchFamily="34" charset="0"/>
              </a:rPr>
              <a:t>Mann </a:t>
            </a:r>
            <a:r>
              <a:rPr lang="de-DE" sz="3600" dirty="0">
                <a:latin typeface="Bahnschrift SemiBold" panose="020B0502040204020203" pitchFamily="34" charset="0"/>
              </a:rPr>
              <a:t>einen Vogel </a:t>
            </a:r>
            <a:r>
              <a:rPr lang="de-DE" sz="3600" dirty="0" smtClean="0">
                <a:latin typeface="Bahnschrift SemiBold" panose="020B0502040204020203" pitchFamily="34" charset="0"/>
              </a:rPr>
              <a:t> kaufen?</a:t>
            </a:r>
            <a:endParaRPr lang="ru-RU" sz="3600" dirty="0" smtClean="0">
              <a:latin typeface="Bahnschrift SemiBold" panose="020B0502040204020203" pitchFamily="34" charset="0"/>
            </a:endParaRPr>
          </a:p>
          <a:p>
            <a:pPr marL="742950" indent="-742950">
              <a:buAutoNum type="arabicParenR"/>
            </a:pPr>
            <a:endParaRPr lang="ru-RU" sz="3600" dirty="0">
              <a:latin typeface="Bahnschrift SemiBold" panose="020B0502040204020203" pitchFamily="34" charset="0"/>
            </a:endParaRPr>
          </a:p>
          <a:p>
            <a:r>
              <a:rPr lang="de-DE" sz="3600" dirty="0">
                <a:latin typeface="Bahnschrift SemiBold" panose="020B0502040204020203" pitchFamily="34" charset="0"/>
              </a:rPr>
              <a:t>2)  Wenn ich richtig verstanden habe, kann der  zweite Papagei Englisch sprechen?                                     </a:t>
            </a:r>
            <a:endParaRPr lang="ru-RU" sz="3600" dirty="0">
              <a:latin typeface="Bahnschrift SemiBold" panose="020B0502040204020203" pitchFamily="34" charset="0"/>
            </a:endParaRPr>
          </a:p>
          <a:p>
            <a:r>
              <a:rPr lang="de-DE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0131"/>
            <a:ext cx="90521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Примеры вопросов к тексту по  ромашке </a:t>
            </a:r>
            <a:r>
              <a:rPr lang="ru-RU" sz="4000" b="1" i="1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Блума</a:t>
            </a:r>
            <a:endParaRPr lang="ru-RU" sz="4000" b="1" i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lvl="0"/>
            <a:endParaRPr lang="ru-RU" sz="4000" b="1" i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Уточняющие вопросы</a:t>
            </a:r>
            <a:r>
              <a:rPr lang="de-DE" sz="4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: </a:t>
            </a:r>
            <a:endParaRPr lang="ru-RU" sz="40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551837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atin typeface="Bahnschrift SemiBold" panose="020B0502040204020203" pitchFamily="34" charset="0"/>
              </a:rPr>
              <a:t>Wie </a:t>
            </a:r>
            <a:r>
              <a:rPr lang="de-DE" sz="3600" b="1" dirty="0">
                <a:latin typeface="Bahnschrift SemiBold" panose="020B0502040204020203" pitchFamily="34" charset="0"/>
              </a:rPr>
              <a:t>meinst du, würde das Leben des Alten interessanter, wenn er einen Papagei gekauft hätte? </a:t>
            </a:r>
            <a:endParaRPr lang="ru-RU" sz="36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-843785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3600" b="1" i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lvl="0"/>
            <a:endParaRPr lang="de-DE" sz="3600" b="1" i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lvl="0"/>
            <a:r>
              <a:rPr lang="ru-RU" sz="3600" b="1" i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Примеры </a:t>
            </a:r>
            <a:r>
              <a:rPr lang="ru-RU" sz="3600" b="1" i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вопросов к тексту по  ромашке </a:t>
            </a:r>
            <a:r>
              <a:rPr lang="ru-RU" sz="3600" b="1" i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Блума</a:t>
            </a:r>
            <a:r>
              <a:rPr lang="ru-RU" sz="3600" b="1" i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12761"/>
            <a:ext cx="54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Творческий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вопрос</a:t>
            </a:r>
            <a:r>
              <a:rPr lang="de-DE" sz="3600" dirty="0" smtClean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43778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Объясняющий вопрос:</a:t>
            </a:r>
            <a:r>
              <a:rPr lang="de-DE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3565" y="5250547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prstClr val="black"/>
                </a:solidFill>
                <a:latin typeface="Bahnschrift SemiBold" panose="020B0502040204020203" pitchFamily="34" charset="0"/>
              </a:rPr>
              <a:t>Warum?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4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97839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Bahnschrift SemiBold" panose="020B0502040204020203" pitchFamily="34" charset="0"/>
              </a:rPr>
              <a:t>Was </a:t>
            </a:r>
            <a:r>
              <a:rPr lang="de-DE" sz="3600" dirty="0">
                <a:latin typeface="Bahnschrift SemiBold" panose="020B0502040204020203" pitchFamily="34" charset="0"/>
              </a:rPr>
              <a:t>würdest du an der Stelle des alten Mannes tun? </a:t>
            </a:r>
            <a:endParaRPr lang="ru-RU" sz="3600" dirty="0">
              <a:latin typeface="Bahnschrift SemiBold" panose="020B0502040204020203" pitchFamily="34" charset="0"/>
            </a:endParaRP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Оценочные  вопросы</a:t>
            </a:r>
            <a:r>
              <a:rPr lang="de-DE" sz="3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:</a:t>
            </a:r>
            <a:endParaRPr lang="ru-RU" sz="36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r>
              <a:rPr lang="ru-RU" sz="3600" dirty="0" smtClean="0">
                <a:latin typeface="Bahnschrift SemiBold" panose="020B0502040204020203" pitchFamily="34" charset="0"/>
              </a:rPr>
              <a:t>1. </a:t>
            </a:r>
            <a:r>
              <a:rPr lang="de-DE" sz="3600" dirty="0" smtClean="0">
                <a:latin typeface="Bahnschrift SemiBold" panose="020B0502040204020203" pitchFamily="34" charset="0"/>
              </a:rPr>
              <a:t>Wie </a:t>
            </a:r>
            <a:r>
              <a:rPr lang="de-DE" sz="3600" dirty="0">
                <a:latin typeface="Bahnschrift SemiBold" panose="020B0502040204020203" pitchFamily="34" charset="0"/>
              </a:rPr>
              <a:t>meinst du, ist es gut oder schlecht viel zu reden? Warum</a:t>
            </a:r>
            <a:r>
              <a:rPr lang="de-DE" sz="3600" dirty="0" smtClean="0">
                <a:latin typeface="Bahnschrift SemiBold" panose="020B0502040204020203" pitchFamily="34" charset="0"/>
              </a:rPr>
              <a:t>?</a:t>
            </a:r>
            <a:endParaRPr lang="ru-RU" sz="3600" dirty="0" smtClean="0">
              <a:latin typeface="Bahnschrift SemiBold" panose="020B0502040204020203" pitchFamily="34" charset="0"/>
            </a:endParaRPr>
          </a:p>
          <a:p>
            <a:r>
              <a:rPr lang="ru-RU" sz="3600" dirty="0" smtClean="0">
                <a:latin typeface="Bahnschrift SemiBold" panose="020B0502040204020203" pitchFamily="34" charset="0"/>
              </a:rPr>
              <a:t>2. </a:t>
            </a:r>
            <a:r>
              <a:rPr lang="de-DE" sz="3600" dirty="0" smtClean="0">
                <a:latin typeface="Bahnschrift SemiBold" panose="020B0502040204020203" pitchFamily="34" charset="0"/>
              </a:rPr>
              <a:t>Bist </a:t>
            </a:r>
            <a:r>
              <a:rPr lang="de-DE" sz="3600" dirty="0">
                <a:latin typeface="Bahnschrift SemiBold" panose="020B0502040204020203" pitchFamily="34" charset="0"/>
              </a:rPr>
              <a:t>du mit dem Sprichwort einverstanden? (</a:t>
            </a:r>
            <a:r>
              <a:rPr lang="de-DE" sz="3600" dirty="0" err="1">
                <a:latin typeface="Bahnschrift SemiBold" panose="020B0502040204020203" pitchFamily="34" charset="0"/>
              </a:rPr>
              <a:t>ja,nein,warum</a:t>
            </a:r>
            <a:r>
              <a:rPr lang="de-DE" sz="3600" dirty="0">
                <a:latin typeface="Bahnschrift SemiBold" panose="020B0502040204020203" pitchFamily="34" charset="0"/>
              </a:rPr>
              <a:t>?)</a:t>
            </a:r>
            <a:endParaRPr lang="ru-RU" sz="3600" dirty="0">
              <a:latin typeface="Bahnschrift SemiBold" panose="020B0502040204020203" pitchFamily="34" charset="0"/>
            </a:endParaRPr>
          </a:p>
          <a:p>
            <a:r>
              <a:rPr lang="de-DE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-63741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i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lvl="0"/>
            <a:endParaRPr lang="ru-RU" sz="3600" i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lvl="0"/>
            <a:r>
              <a:rPr lang="ru-RU" sz="3600" i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Примеры </a:t>
            </a:r>
            <a:r>
              <a:rPr lang="ru-RU" sz="3600" i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вопросов к тексту </a:t>
            </a:r>
            <a:r>
              <a:rPr lang="ru-RU" sz="3600" i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по ромашке </a:t>
            </a:r>
            <a:r>
              <a:rPr lang="ru-RU" sz="3600" i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Блума</a:t>
            </a:r>
            <a:r>
              <a:rPr lang="ru-RU" sz="3600" i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4368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Практический вопрос</a:t>
            </a:r>
            <a:r>
              <a:rPr lang="de-DE" sz="3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:</a:t>
            </a:r>
            <a:endParaRPr lang="ru-RU" sz="36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48478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/>
              <a:t>«Тонкие» вопросы</a:t>
            </a:r>
            <a:r>
              <a:rPr lang="ru-RU" sz="4000" dirty="0"/>
              <a:t>– вопросы репродуктивного плана, требующие однословного </a:t>
            </a:r>
            <a:r>
              <a:rPr lang="ru-RU" sz="4000" dirty="0" smtClean="0"/>
              <a:t>ответа</a:t>
            </a:r>
            <a:r>
              <a:rPr lang="ru-RU" sz="4000" dirty="0"/>
              <a:t> </a:t>
            </a:r>
          </a:p>
          <a:p>
            <a:r>
              <a:rPr lang="ru-RU" sz="4000" u="sng" dirty="0"/>
              <a:t>«Толстые» вопросы</a:t>
            </a:r>
            <a:r>
              <a:rPr lang="ru-RU" sz="4000" dirty="0"/>
              <a:t>– вопросы, требующие размышления, привлечения дополнительных знаний, умения анализировать</a:t>
            </a:r>
          </a:p>
        </p:txBody>
      </p:sp>
    </p:spTree>
    <p:extLst>
      <p:ext uri="{BB962C8B-B14F-4D97-AF65-F5344CB8AC3E}">
        <p14:creationId xmlns:p14="http://schemas.microsoft.com/office/powerpoint/2010/main" val="38212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8/297750/img1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10427" r="11954" b="8709"/>
          <a:stretch/>
        </p:blipFill>
        <p:spPr bwMode="auto">
          <a:xfrm>
            <a:off x="179512" y="185825"/>
            <a:ext cx="8784976" cy="65527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859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967335"/>
            <a:ext cx="7920880" cy="3323987"/>
          </a:xfrm>
          <a:prstGeom prst="rect">
            <a:avLst/>
          </a:prstGeom>
          <a:solidFill>
            <a:srgbClr val="61D6FF"/>
          </a:solidFill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r>
              <a:rPr lang="ru-RU" sz="48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«Развитие критического мышления»  на средней и старшей ступени обучения немецкому языку.</a:t>
            </a:r>
            <a:endParaRPr lang="ru-RU" sz="48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3275" y="1124744"/>
            <a:ext cx="4138885" cy="769441"/>
          </a:xfrm>
          <a:prstGeom prst="rect">
            <a:avLst/>
          </a:prstGeom>
          <a:solidFill>
            <a:srgbClr val="61D6FF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Технология </a:t>
            </a:r>
          </a:p>
        </p:txBody>
      </p:sp>
    </p:spTree>
    <p:extLst>
      <p:ext uri="{BB962C8B-B14F-4D97-AF65-F5344CB8AC3E}">
        <p14:creationId xmlns:p14="http://schemas.microsoft.com/office/powerpoint/2010/main" val="33403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choene-dinge-shop.com/WebRoot/Store11/Shops/64043106/5272/9B49/E4D3/4C15/83A5/C0A8/2981/2872/beim_lesen_guter..-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6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71857"/>
              </p:ext>
            </p:extLst>
          </p:nvPr>
        </p:nvGraphicFramePr>
        <p:xfrm>
          <a:off x="758899" y="2524671"/>
          <a:ext cx="7629525" cy="345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1742"/>
                <a:gridCol w="2510765"/>
                <a:gridCol w="259701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I фаза  </a:t>
                      </a:r>
                      <a:b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</a:b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Вызов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(пробуждение имеющихся знаний интереса к получению новой информации)</a:t>
                      </a:r>
                      <a:endParaRPr lang="ru-RU" sz="2800" dirty="0">
                        <a:effectLst/>
                        <a:latin typeface="Bahnschrift SemiLight Condensed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10160" marR="10160" marT="10160" marB="101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II фаза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Осмысление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 содержания</a:t>
                      </a:r>
                      <a:b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</a:b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(получение новой информации)</a:t>
                      </a:r>
                      <a:endParaRPr lang="ru-RU" sz="2800" dirty="0">
                        <a:effectLst/>
                        <a:latin typeface="Bahnschrift SemiLight Condensed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10160" marR="10160" marT="10160" marB="10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  III фаза</a:t>
                      </a:r>
                      <a:b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</a:b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  Рефлексия</a:t>
                      </a:r>
                      <a:b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</a:br>
                      <a:r>
                        <a:rPr lang="ru-RU" sz="2800" dirty="0">
                          <a:effectLst/>
                          <a:latin typeface="Bahnschrift SemiLight Condensed" panose="020B0502040204020203" pitchFamily="34" charset="0"/>
                        </a:rPr>
                        <a:t>(осмысление, рождение нового знания)</a:t>
                      </a:r>
                      <a:endParaRPr lang="ru-RU" sz="2800" dirty="0">
                        <a:effectLst/>
                        <a:latin typeface="Bahnschrift SemiLight Condensed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10160" marR="10160" marT="10160" marB="1016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321131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В основе данной технологии – трехфазовая структура урока</a:t>
            </a:r>
            <a:endParaRPr kumimoji="0" lang="ru-RU" altLang="ru-RU" sz="36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ahnschrift 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783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Технологические этапы</a:t>
            </a:r>
            <a:endParaRPr lang="ru-RU" altLang="ru-RU" sz="3600" dirty="0">
              <a:solidFill>
                <a:prstClr val="black"/>
              </a:solidFill>
              <a:latin typeface="Bahnschrift Condensed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43840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ahnschrift Condensed" panose="020B0502040204020203" pitchFamily="34" charset="0"/>
              </a:rPr>
              <a:t>.</a:t>
            </a:r>
            <a:r>
              <a:rPr lang="ru-RU" sz="28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 </a:t>
            </a:r>
            <a:r>
              <a:rPr lang="ru-RU" sz="40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На стадии «Вызов» </a:t>
            </a:r>
            <a:r>
              <a:rPr lang="ru-RU" sz="40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0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000" dirty="0" smtClean="0">
                <a:latin typeface="Bahnschrift Condensed" panose="020B0502040204020203" pitchFamily="34" charset="0"/>
              </a:rPr>
              <a:t>ребята делятся на группы и им предлагается  </a:t>
            </a:r>
            <a:r>
              <a:rPr lang="ru-RU" sz="4000" dirty="0">
                <a:latin typeface="Bahnschrift Condensed" panose="020B0502040204020203" pitchFamily="34" charset="0"/>
              </a:rPr>
              <a:t>заполнить </a:t>
            </a:r>
            <a:r>
              <a:rPr lang="ru-RU" sz="4000" dirty="0" smtClean="0">
                <a:latin typeface="Bahnschrift Condensed" panose="020B0502040204020203" pitchFamily="34" charset="0"/>
              </a:rPr>
              <a:t>кластер о том, </a:t>
            </a:r>
            <a:r>
              <a:rPr lang="ru-RU" sz="4000" dirty="0">
                <a:latin typeface="Bahnschrift Condensed" panose="020B0502040204020203" pitchFamily="34" charset="0"/>
              </a:rPr>
              <a:t>что они знают о туризме. </a:t>
            </a:r>
            <a:endParaRPr lang="ru-RU" sz="4000" dirty="0" smtClean="0">
              <a:latin typeface="Bahnschrift Condensed" panose="020B0502040204020203" pitchFamily="34" charset="0"/>
            </a:endParaRPr>
          </a:p>
          <a:p>
            <a:r>
              <a:rPr lang="ru-RU" sz="4000" dirty="0" smtClean="0">
                <a:latin typeface="Bahnschrift Condensed" panose="020B0502040204020203" pitchFamily="34" charset="0"/>
              </a:rPr>
              <a:t>Кластер </a:t>
            </a:r>
            <a:r>
              <a:rPr lang="ru-RU" sz="4000" dirty="0">
                <a:latin typeface="Bahnschrift Condensed" panose="020B0502040204020203" pitchFamily="34" charset="0"/>
              </a:rPr>
              <a:t>- приём графической систематизации учебного материала используется при изучении нового материала или при </a:t>
            </a:r>
            <a:r>
              <a:rPr lang="ru-RU" sz="4000" dirty="0" smtClean="0">
                <a:latin typeface="Bahnschrift Condensed" panose="020B0502040204020203" pitchFamily="34" charset="0"/>
              </a:rPr>
              <a:t>повторении</a:t>
            </a:r>
            <a:endParaRPr lang="ru-RU" sz="4000" dirty="0">
              <a:latin typeface="Bahnschrif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260648"/>
            <a:ext cx="8208911" cy="95526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Bahnschrift Condensed" panose="020B0502040204020203" pitchFamily="34" charset="0"/>
              </a:rPr>
              <a:t>Рассмотрим 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схему </a:t>
            </a:r>
            <a:r>
              <a:rPr lang="ru-RU" sz="28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урока по теме «Подготовка к путешествию»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6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ds02.infourok.ru/uploads/ex/0a8a/00033ed9-3d000f4d/hello_html_78e7ee8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r="80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rig.zodorov.ru/igri-na-urokah-nemeckogo-yazika-v-nachalenoj-shkole-oa-chirkin/file5/5_html_m2a42da3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34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81065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Заслушиваются  все версии обучающихся.   Затем предлагаем заполнить первую  и вторую колонки таблицы  ЗХУ(знаю-хочу-узнал)«</a:t>
            </a:r>
            <a:r>
              <a:rPr lang="ru-RU" sz="4000" dirty="0" err="1">
                <a:latin typeface="Bahnschrift Condensed" panose="020B0502040204020203" pitchFamily="34" charset="0"/>
              </a:rPr>
              <a:t>ich</a:t>
            </a:r>
            <a:r>
              <a:rPr lang="ru-RU" sz="4000" dirty="0">
                <a:latin typeface="Bahnschrift Condensed" panose="020B0502040204020203" pitchFamily="34" charset="0"/>
              </a:rPr>
              <a:t> </a:t>
            </a:r>
            <a:r>
              <a:rPr lang="ru-RU" sz="4000" dirty="0" err="1">
                <a:latin typeface="Bahnschrift Condensed" panose="020B0502040204020203" pitchFamily="34" charset="0"/>
              </a:rPr>
              <a:t>weiss</a:t>
            </a:r>
            <a:r>
              <a:rPr lang="ru-RU" sz="4000" dirty="0">
                <a:latin typeface="Bahnschrift Condensed" panose="020B0502040204020203" pitchFamily="34" charset="0"/>
              </a:rPr>
              <a:t>/ </a:t>
            </a:r>
            <a:r>
              <a:rPr lang="ru-RU" sz="4000" dirty="0" err="1">
                <a:latin typeface="Bahnschrift Condensed" panose="020B0502040204020203" pitchFamily="34" charset="0"/>
              </a:rPr>
              <a:t>ich</a:t>
            </a:r>
            <a:r>
              <a:rPr lang="ru-RU" sz="4000" dirty="0">
                <a:latin typeface="Bahnschrift Condensed" panose="020B0502040204020203" pitchFamily="34" charset="0"/>
              </a:rPr>
              <a:t> </a:t>
            </a:r>
            <a:r>
              <a:rPr lang="ru-RU" sz="4000" dirty="0" err="1">
                <a:latin typeface="Bahnschrift Condensed" panose="020B0502040204020203" pitchFamily="34" charset="0"/>
              </a:rPr>
              <a:t>will</a:t>
            </a:r>
            <a:r>
              <a:rPr lang="ru-RU" sz="4000" dirty="0">
                <a:latin typeface="Bahnschrift Condensed" panose="020B0502040204020203" pitchFamily="34" charset="0"/>
              </a:rPr>
              <a:t> </a:t>
            </a:r>
            <a:r>
              <a:rPr lang="ru-RU" sz="4000" dirty="0" err="1">
                <a:latin typeface="Bahnschrift Condensed" panose="020B0502040204020203" pitchFamily="34" charset="0"/>
              </a:rPr>
              <a:t>wissen</a:t>
            </a:r>
            <a:r>
              <a:rPr lang="ru-RU" sz="4000" dirty="0">
                <a:latin typeface="Bahnschrift Condensed" panose="020B0502040204020203" pitchFamily="34" charset="0"/>
              </a:rPr>
              <a:t>/ </a:t>
            </a:r>
            <a:r>
              <a:rPr lang="ru-RU" sz="4000" dirty="0" err="1">
                <a:latin typeface="Bahnschrift Condensed" panose="020B0502040204020203" pitchFamily="34" charset="0"/>
              </a:rPr>
              <a:t>ich</a:t>
            </a:r>
            <a:r>
              <a:rPr lang="ru-RU" sz="4000" dirty="0">
                <a:latin typeface="Bahnschrift Condensed" panose="020B0502040204020203" pitchFamily="34" charset="0"/>
              </a:rPr>
              <a:t> </a:t>
            </a:r>
            <a:r>
              <a:rPr lang="ru-RU" sz="4000" dirty="0" err="1">
                <a:latin typeface="Bahnschrift Condensed" panose="020B0502040204020203" pitchFamily="34" charset="0"/>
              </a:rPr>
              <a:t>habe</a:t>
            </a:r>
            <a:r>
              <a:rPr lang="ru-RU" sz="4000" dirty="0">
                <a:latin typeface="Bahnschrift Condensed" panose="020B0502040204020203" pitchFamily="34" charset="0"/>
              </a:rPr>
              <a:t> </a:t>
            </a:r>
            <a:r>
              <a:rPr lang="ru-RU" sz="4000" dirty="0" err="1">
                <a:latin typeface="Bahnschrift Condensed" panose="020B0502040204020203" pitchFamily="34" charset="0"/>
              </a:rPr>
              <a:t>erfahren</a:t>
            </a:r>
            <a:r>
              <a:rPr lang="ru-RU" sz="4000" dirty="0">
                <a:latin typeface="Bahnschrift Condensed" panose="020B0502040204020203" pitchFamily="34" charset="0"/>
              </a:rPr>
              <a:t>». Этот приём используется для актуализации имеющихся знаний и повышения мотивации к изучению нового </a:t>
            </a:r>
          </a:p>
        </p:txBody>
      </p:sp>
    </p:spTree>
    <p:extLst>
      <p:ext uri="{BB962C8B-B14F-4D97-AF65-F5344CB8AC3E}">
        <p14:creationId xmlns:p14="http://schemas.microsoft.com/office/powerpoint/2010/main" val="16847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1448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Bahnschrift Condensed" panose="020B0502040204020203" pitchFamily="34" charset="0"/>
              </a:rPr>
              <a:t>На стадии «Осмысление» обучающиеся работают в группах. Читают текст о туризме с использованием метода </a:t>
            </a:r>
            <a:r>
              <a:rPr lang="ru-RU" sz="4800" dirty="0" err="1">
                <a:latin typeface="Bahnschrift Condensed" panose="020B0502040204020203" pitchFamily="34" charset="0"/>
              </a:rPr>
              <a:t>Инсерт</a:t>
            </a:r>
            <a:r>
              <a:rPr lang="ru-RU" sz="4800" dirty="0">
                <a:latin typeface="Bahnschrift Condensed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10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84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Название приема представляет собой аббревиатуру: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I — </a:t>
            </a:r>
            <a:r>
              <a:rPr lang="ru-RU" sz="2400" dirty="0" err="1">
                <a:latin typeface="Bookman Old Style" panose="02050604050505020204" pitchFamily="18" charset="0"/>
              </a:rPr>
              <a:t>interactive</a:t>
            </a:r>
            <a:r>
              <a:rPr lang="ru-RU" sz="2400" dirty="0">
                <a:latin typeface="Bookman Old Style" panose="02050604050505020204" pitchFamily="18" charset="0"/>
              </a:rPr>
              <a:t> (интерактивная).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N — </a:t>
            </a:r>
            <a:r>
              <a:rPr lang="ru-RU" sz="2400" dirty="0" err="1">
                <a:latin typeface="Bookman Old Style" panose="02050604050505020204" pitchFamily="18" charset="0"/>
              </a:rPr>
              <a:t>noting</a:t>
            </a:r>
            <a:r>
              <a:rPr lang="ru-RU" sz="2400" dirty="0">
                <a:latin typeface="Bookman Old Style" panose="02050604050505020204" pitchFamily="18" charset="0"/>
              </a:rPr>
              <a:t> (познавательная).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S — system  for (</a:t>
            </a:r>
            <a:r>
              <a:rPr lang="ru-RU" sz="2400" dirty="0">
                <a:latin typeface="Bookman Old Style" panose="02050604050505020204" pitchFamily="18" charset="0"/>
              </a:rPr>
              <a:t>система</a:t>
            </a:r>
            <a:r>
              <a:rPr lang="en-US" sz="2400" dirty="0">
                <a:latin typeface="Bookman Old Style" panose="02050604050505020204" pitchFamily="18" charset="0"/>
              </a:rPr>
              <a:t>).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E — effective (</a:t>
            </a:r>
            <a:r>
              <a:rPr lang="ru-RU" sz="2400" dirty="0">
                <a:latin typeface="Bookman Old Style" panose="02050604050505020204" pitchFamily="18" charset="0"/>
              </a:rPr>
              <a:t>для</a:t>
            </a:r>
            <a:r>
              <a:rPr lang="en-US" sz="2400" dirty="0">
                <a:latin typeface="Bookman Old Style" panose="02050604050505020204" pitchFamily="18" charset="0"/>
              </a:rPr>
              <a:t> </a:t>
            </a:r>
            <a:r>
              <a:rPr lang="ru-RU" sz="2400" dirty="0">
                <a:latin typeface="Bookman Old Style" panose="02050604050505020204" pitchFamily="18" charset="0"/>
              </a:rPr>
              <a:t>эффективного</a:t>
            </a:r>
            <a:r>
              <a:rPr lang="en-US" sz="2400" dirty="0">
                <a:latin typeface="Bookman Old Style" panose="02050604050505020204" pitchFamily="18" charset="0"/>
              </a:rPr>
              <a:t>).</a:t>
            </a: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dirty="0">
                <a:latin typeface="Bookman Old Style" panose="02050604050505020204" pitchFamily="18" charset="0"/>
              </a:rPr>
              <a:t>R — </a:t>
            </a:r>
            <a:r>
              <a:rPr lang="ru-RU" sz="2400" dirty="0" err="1">
                <a:latin typeface="Bookman Old Style" panose="02050604050505020204" pitchFamily="18" charset="0"/>
              </a:rPr>
              <a:t>reading</a:t>
            </a:r>
            <a:r>
              <a:rPr lang="ru-RU" sz="2400" dirty="0">
                <a:latin typeface="Bookman Old Style" panose="02050604050505020204" pitchFamily="18" charset="0"/>
              </a:rPr>
              <a:t> (чтения).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T — </a:t>
            </a:r>
            <a:r>
              <a:rPr lang="ru-RU" sz="2400" dirty="0" err="1">
                <a:latin typeface="Bookman Old Style" panose="02050604050505020204" pitchFamily="18" charset="0"/>
              </a:rPr>
              <a:t>thinking</a:t>
            </a:r>
            <a:r>
              <a:rPr lang="ru-RU" sz="2400" dirty="0">
                <a:latin typeface="Bookman Old Style" panose="02050604050505020204" pitchFamily="18" charset="0"/>
              </a:rPr>
              <a:t> (и размышления).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Перевод несколько вольный, но передает суть метода. Итак, </a:t>
            </a:r>
            <a:r>
              <a:rPr lang="ru-RU" sz="2400" dirty="0" err="1">
                <a:latin typeface="Bookman Old Style" panose="02050604050505020204" pitchFamily="18" charset="0"/>
              </a:rPr>
              <a:t>инсерт</a:t>
            </a:r>
            <a:r>
              <a:rPr lang="ru-RU" sz="2400" dirty="0">
                <a:latin typeface="Bookman Old Style" panose="02050604050505020204" pitchFamily="18" charset="0"/>
              </a:rPr>
              <a:t> — это прием технологии развития критического мышления через чтение и письмо (ТРКМЧП), используемый при </a:t>
            </a:r>
            <a:r>
              <a:rPr lang="ru-RU" sz="2400" u="sng" dirty="0">
                <a:latin typeface="Bookman Old Style" panose="02050604050505020204" pitchFamily="18" charset="0"/>
                <a:hlinkClick r:id="rId2"/>
              </a:rPr>
              <a:t>работе с текстом</a:t>
            </a:r>
            <a:r>
              <a:rPr lang="ru-RU" sz="2400" dirty="0">
                <a:latin typeface="Bookman Old Style" panose="02050604050505020204" pitchFamily="18" charset="0"/>
              </a:rPr>
              <a:t>, с новой информацией.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В методике </a:t>
            </a:r>
            <a:r>
              <a:rPr lang="ru-RU" sz="2400" dirty="0" err="1">
                <a:latin typeface="Bookman Old Style" panose="02050604050505020204" pitchFamily="18" charset="0"/>
              </a:rPr>
              <a:t>Инсерт</a:t>
            </a:r>
            <a:r>
              <a:rPr lang="ru-RU" sz="2400" dirty="0">
                <a:latin typeface="Bookman Old Style" panose="02050604050505020204" pitchFamily="18" charset="0"/>
              </a:rPr>
              <a:t> часто называют и технологией эффективного чтения.</a:t>
            </a:r>
          </a:p>
        </p:txBody>
      </p:sp>
    </p:spTree>
    <p:extLst>
      <p:ext uri="{BB962C8B-B14F-4D97-AF65-F5344CB8AC3E}">
        <p14:creationId xmlns:p14="http://schemas.microsoft.com/office/powerpoint/2010/main" val="6859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626" y="857232"/>
            <a:ext cx="85700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Как использовать прием "</a:t>
            </a:r>
            <a:r>
              <a:rPr lang="ru-RU" sz="2800" b="1" u="sng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Инсерт</a:t>
            </a:r>
            <a:r>
              <a:rPr lang="ru-RU" sz="2800" b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" на уроках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1. Учащиеся читают текст, маркируя его специальными значками: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V — я это знаю;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+ — это новая информация для меня;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- — я думал по-другому, это противоречит тому, что я знал;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? — это мне непонятно, нужны объяснения, уточнения.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Совет: маркировки в тексте удобнее делать на полях карандашом. Или можно </a:t>
            </a:r>
            <a:r>
              <a:rPr lang="ru-RU" sz="2800" dirty="0" smtClean="0">
                <a:latin typeface="Bookman Old Style" panose="02050604050505020204" pitchFamily="18" charset="0"/>
              </a:rPr>
              <a:t>подложить </a:t>
            </a:r>
            <a:r>
              <a:rPr lang="ru-RU" sz="2800" dirty="0">
                <a:latin typeface="Bookman Old Style" panose="02050604050505020204" pitchFamily="18" charset="0"/>
              </a:rPr>
              <a:t>полоску бумаги, чтобы не пачкать учебники.</a:t>
            </a:r>
          </a:p>
        </p:txBody>
      </p:sp>
    </p:spTree>
    <p:extLst>
      <p:ext uri="{BB962C8B-B14F-4D97-AF65-F5344CB8AC3E}">
        <p14:creationId xmlns:p14="http://schemas.microsoft.com/office/powerpoint/2010/main" val="38713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01988"/>
              </p:ext>
            </p:extLst>
          </p:nvPr>
        </p:nvGraphicFramePr>
        <p:xfrm>
          <a:off x="357158" y="1357298"/>
          <a:ext cx="8496944" cy="4857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236"/>
                <a:gridCol w="1857675"/>
                <a:gridCol w="2390797"/>
                <a:gridCol w="2124236"/>
              </a:tblGrid>
              <a:tr h="1850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V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8238" marR="78238" marT="78238" marB="7823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8238" marR="78238" marT="78238" marB="782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—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8238" marR="78238" marT="78238" marB="782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?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8238" marR="78238" marT="78238" marB="78238" anchor="ctr"/>
                </a:tc>
              </a:tr>
              <a:tr h="3006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Condensed" panose="020B0502040204020203" pitchFamily="34" charset="0"/>
                        </a:rPr>
                        <a:t>Здесь </a:t>
                      </a:r>
                      <a:r>
                        <a:rPr lang="ru-RU" sz="2000" dirty="0" err="1">
                          <a:effectLst/>
                          <a:latin typeface="Bahnschrift Condensed" panose="020B0502040204020203" pitchFamily="34" charset="0"/>
                        </a:rPr>
                        <a:t>тезисно</a:t>
                      </a:r>
                      <a:r>
                        <a:rPr lang="ru-RU" sz="2000" dirty="0">
                          <a:effectLst/>
                          <a:latin typeface="Bahnschrift Condensed" panose="020B0502040204020203" pitchFamily="34" charset="0"/>
                        </a:rPr>
                        <a:t> записываются термины и понятия, встречающиеся в тексте, которые уже были известны.</a:t>
                      </a:r>
                      <a:endParaRPr lang="ru-RU" sz="2000" dirty="0">
                        <a:effectLst/>
                        <a:latin typeface="Bahnschrift Condensed" panose="020B05020402040202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78238" marR="78238" marT="78238" marB="782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Condensed" panose="020B0502040204020203" pitchFamily="34" charset="0"/>
                        </a:rPr>
                        <a:t>Отмечается все новое, что стало известно из текста</a:t>
                      </a:r>
                      <a:endParaRPr lang="ru-RU" sz="2000" dirty="0">
                        <a:effectLst/>
                        <a:latin typeface="Bahnschrift Condensed" panose="020B05020402040202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78238" marR="78238" marT="78238" marB="782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Condensed" panose="020B0502040204020203" pitchFamily="34" charset="0"/>
                        </a:rPr>
                        <a:t>Отмечаются противоречия. То есть, ученик отмечает то, что идет вразрез с его знаниями и убеждениями.</a:t>
                      </a:r>
                      <a:endParaRPr lang="ru-RU" sz="2000" dirty="0">
                        <a:effectLst/>
                        <a:latin typeface="Bahnschrift Condensed" panose="020B05020402040202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78238" marR="78238" marT="78238" marB="782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Condensed" panose="020B0502040204020203" pitchFamily="34" charset="0"/>
                        </a:rPr>
                        <a:t>Перечисляются непонятные моменты, те, что требуют уточнения или вопросы, возникшие по мере прочтения текста.</a:t>
                      </a:r>
                      <a:endParaRPr lang="ru-RU" sz="2000" dirty="0">
                        <a:effectLst/>
                        <a:latin typeface="Bahnschrift Condensed" panose="020B05020402040202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78238" marR="78238" marT="78238" marB="78238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-80013"/>
            <a:ext cx="525658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endParaRPr lang="ru-RU" altLang="ru-RU" sz="3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>
              <a:lnSpc>
                <a:spcPct val="115000"/>
              </a:lnSpc>
              <a:defRPr/>
            </a:pPr>
            <a:r>
              <a:rPr lang="ru-RU" alt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alt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Заполняется таблица</a:t>
            </a:r>
            <a:endParaRPr lang="ru-RU" alt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84249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5400" i="1" dirty="0" smtClean="0">
              <a:solidFill>
                <a:srgbClr val="FF0000"/>
              </a:solidFill>
            </a:endParaRPr>
          </a:p>
          <a:p>
            <a:endParaRPr lang="ru-RU" sz="5400" i="1" dirty="0">
              <a:solidFill>
                <a:srgbClr val="FF0000"/>
              </a:solidFill>
            </a:endParaRPr>
          </a:p>
          <a:p>
            <a:endParaRPr lang="ru-RU" sz="5400" i="1" dirty="0" smtClean="0">
              <a:solidFill>
                <a:srgbClr val="FF0000"/>
              </a:solidFill>
            </a:endParaRP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Читать и не понимать – то же, что совсем не читать.</a:t>
            </a:r>
          </a:p>
          <a:p>
            <a:r>
              <a:rPr lang="ru-RU" sz="5400" b="1" i="1" dirty="0" smtClean="0"/>
              <a:t>                      </a:t>
            </a:r>
            <a:r>
              <a:rPr lang="ru-RU" sz="5400" b="1" i="1" dirty="0" smtClean="0">
                <a:latin typeface="Bahnschrift Condensed" panose="020B0502040204020203" pitchFamily="34" charset="0"/>
              </a:rPr>
              <a:t>Ян  </a:t>
            </a:r>
            <a:r>
              <a:rPr lang="ru-RU" sz="5400" b="1" i="1" dirty="0" err="1" smtClean="0">
                <a:latin typeface="Bahnschrift Condensed" panose="020B0502040204020203" pitchFamily="34" charset="0"/>
              </a:rPr>
              <a:t>Амос</a:t>
            </a:r>
            <a:r>
              <a:rPr lang="ru-RU" sz="5400" b="1" i="1" dirty="0" smtClean="0">
                <a:latin typeface="Bahnschrift Condensed" panose="020B0502040204020203" pitchFamily="34" charset="0"/>
              </a:rPr>
              <a:t>  Коменский </a:t>
            </a:r>
            <a:endParaRPr lang="ru-RU" sz="5400" b="1" i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1442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Bahnschrift Condensed" panose="020B0502040204020203" pitchFamily="34" charset="0"/>
              </a:rPr>
              <a:t>Затем ребята  </a:t>
            </a:r>
            <a:r>
              <a:rPr lang="ru-RU" sz="4400" dirty="0">
                <a:latin typeface="Bahnschrift Condensed" panose="020B0502040204020203" pitchFamily="34" charset="0"/>
              </a:rPr>
              <a:t>заполняют третью колонку таблицы «</a:t>
            </a:r>
            <a:r>
              <a:rPr lang="ru-RU" sz="4400" dirty="0" err="1">
                <a:latin typeface="Bahnschrift Condensed" panose="020B0502040204020203" pitchFamily="34" charset="0"/>
              </a:rPr>
              <a:t>ich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weiss</a:t>
            </a:r>
            <a:r>
              <a:rPr lang="ru-RU" sz="4400" dirty="0">
                <a:latin typeface="Bahnschrift Condensed" panose="020B0502040204020203" pitchFamily="34" charset="0"/>
              </a:rPr>
              <a:t>/ </a:t>
            </a:r>
            <a:r>
              <a:rPr lang="ru-RU" sz="4400" dirty="0" err="1">
                <a:latin typeface="Bahnschrift Condensed" panose="020B0502040204020203" pitchFamily="34" charset="0"/>
              </a:rPr>
              <a:t>ich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will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wissen</a:t>
            </a:r>
            <a:r>
              <a:rPr lang="ru-RU" sz="4400" dirty="0">
                <a:latin typeface="Bahnschrift Condensed" panose="020B0502040204020203" pitchFamily="34" charset="0"/>
              </a:rPr>
              <a:t>/</a:t>
            </a:r>
          </a:p>
          <a:p>
            <a:r>
              <a:rPr lang="ru-RU" sz="4400" dirty="0" err="1">
                <a:latin typeface="Bahnschrift Condensed" panose="020B0502040204020203" pitchFamily="34" charset="0"/>
              </a:rPr>
              <a:t>ich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habe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еrfahren</a:t>
            </a:r>
            <a:r>
              <a:rPr lang="ru-RU" sz="4400" dirty="0">
                <a:latin typeface="Bahnschrift Condensed" panose="020B0502040204020203" pitchFamily="34" charset="0"/>
              </a:rPr>
              <a:t>». Обсуждают в группах. Каждая группа рассказывает,</a:t>
            </a:r>
          </a:p>
          <a:p>
            <a:r>
              <a:rPr lang="ru-RU" sz="4400" dirty="0">
                <a:latin typeface="Bahnschrift Condensed" panose="020B0502040204020203" pitchFamily="34" charset="0"/>
              </a:rPr>
              <a:t>что узнали нового. Работают с картой мира.</a:t>
            </a:r>
          </a:p>
        </p:txBody>
      </p:sp>
    </p:spTree>
    <p:extLst>
      <p:ext uri="{BB962C8B-B14F-4D97-AF65-F5344CB8AC3E}">
        <p14:creationId xmlns:p14="http://schemas.microsoft.com/office/powerpoint/2010/main" val="22327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97839"/>
            <a:ext cx="87129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На стадии «Рефлексия» </a:t>
            </a:r>
            <a:r>
              <a:rPr lang="ru-RU" sz="3200" dirty="0">
                <a:latin typeface="Bahnschrift Condensed" panose="020B0502040204020203" pitchFamily="34" charset="0"/>
              </a:rPr>
              <a:t>каждая группа получает задание. Например,</a:t>
            </a:r>
          </a:p>
          <a:p>
            <a:r>
              <a:rPr lang="ru-RU" sz="3200" dirty="0">
                <a:latin typeface="Bahnschrift Condensed" panose="020B0502040204020203" pitchFamily="34" charset="0"/>
              </a:rPr>
              <a:t>первая группа – выполнение задания «</a:t>
            </a:r>
            <a:r>
              <a:rPr lang="ru-RU" sz="3200" dirty="0" err="1">
                <a:latin typeface="Bahnschrift Condensed" panose="020B0502040204020203" pitchFamily="34" charset="0"/>
              </a:rPr>
              <a:t>Was</a:t>
            </a:r>
            <a:r>
              <a:rPr lang="ru-RU" sz="3200" dirty="0"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latin typeface="Bahnschrift Condensed" panose="020B0502040204020203" pitchFamily="34" charset="0"/>
              </a:rPr>
              <a:t>passt</a:t>
            </a:r>
            <a:r>
              <a:rPr lang="ru-RU" sz="3200" dirty="0"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latin typeface="Bahnschrift Condensed" panose="020B0502040204020203" pitchFamily="34" charset="0"/>
              </a:rPr>
              <a:t>zusammen</a:t>
            </a:r>
            <a:r>
              <a:rPr lang="ru-RU" sz="3200" dirty="0">
                <a:latin typeface="Bahnschrift Condensed" panose="020B0502040204020203" pitchFamily="34" charset="0"/>
              </a:rPr>
              <a:t>?», вторая группа – работа по картинкам, к какому виду  туризма относится картинка, третья группа - представляет прогнозы развития туризма. В заключение урока – художественная форма письменной рефлексии - </a:t>
            </a:r>
            <a:r>
              <a:rPr lang="ru-RU" sz="3200" dirty="0" err="1">
                <a:latin typeface="Bahnschrift Condensed" panose="020B0502040204020203" pitchFamily="34" charset="0"/>
              </a:rPr>
              <a:t>синквейн</a:t>
            </a:r>
            <a:r>
              <a:rPr lang="ru-RU" sz="3200" dirty="0">
                <a:latin typeface="Bahnschrift Condensed" panose="020B0502040204020203" pitchFamily="34" charset="0"/>
              </a:rPr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49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43841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      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 </a:t>
            </a:r>
            <a:r>
              <a:rPr lang="ru-RU" sz="32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Синквейн</a:t>
            </a:r>
            <a:r>
              <a:rPr lang="ru-RU" sz="32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latin typeface="Bahnschrift Condensed" panose="020B0502040204020203" pitchFamily="34" charset="0"/>
              </a:rPr>
              <a:t>- прием, позволяющий в нескольких словах изложить учебный материал на определенную тему. Это специфическое стихотворение (без рифмы</a:t>
            </a:r>
            <a:r>
              <a:rPr lang="ru-RU" sz="3200" dirty="0" smtClean="0">
                <a:latin typeface="Bahnschrift Condensed" panose="020B0502040204020203" pitchFamily="34" charset="0"/>
              </a:rPr>
              <a:t>),состоящее </a:t>
            </a:r>
            <a:r>
              <a:rPr lang="ru-RU" sz="3200" dirty="0">
                <a:latin typeface="Bahnschrift Condensed" panose="020B0502040204020203" pitchFamily="34" charset="0"/>
              </a:rPr>
              <a:t>из пяти строк , в которых обобщена информация по изученной теме. </a:t>
            </a:r>
            <a:r>
              <a:rPr lang="ru-RU" sz="3200" u="sng" dirty="0">
                <a:solidFill>
                  <a:srgbClr val="0070C0"/>
                </a:solidFill>
                <a:latin typeface="Bahnschrift Condensed" panose="020B0502040204020203" pitchFamily="34" charset="0"/>
                <a:hlinkClick r:id="rId2" tooltip="Питательные вещества"/>
              </a:rPr>
              <a:t>Составляя </a:t>
            </a:r>
            <a:r>
              <a:rPr lang="ru-RU" sz="3200" u="sng" dirty="0" err="1">
                <a:solidFill>
                  <a:srgbClr val="0070C0"/>
                </a:solidFill>
                <a:latin typeface="Bahnschrift Condensed" panose="020B0502040204020203" pitchFamily="34" charset="0"/>
                <a:hlinkClick r:id="rId2" tooltip="Питательные вещества"/>
              </a:rPr>
              <a:t>синквейны</a:t>
            </a:r>
            <a:r>
              <a:rPr lang="ru-RU" sz="32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3200" dirty="0">
                <a:latin typeface="Bahnschrift Condensed" panose="020B0502040204020203" pitchFamily="34" charset="0"/>
              </a:rPr>
              <a:t>каждый может показать свой талант. Если стихотворение получилось эмоциональным и передает всю суть, то Вы в точности справились с заданием.</a:t>
            </a:r>
            <a:br>
              <a:rPr lang="ru-RU" sz="3200" dirty="0">
                <a:latin typeface="Bahnschrift Condensed" panose="020B0502040204020203" pitchFamily="34" charset="0"/>
              </a:rPr>
            </a:br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0534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ahnschrift Condensed" panose="020B0502040204020203" pitchFamily="34" charset="0"/>
              </a:rPr>
              <a:t>Цель данной технологии: добиться более глубокого осмысления темы, контроль и </a:t>
            </a:r>
            <a:r>
              <a:rPr lang="ru-RU" sz="2800" dirty="0" err="1">
                <a:latin typeface="Bahnschrift Condensed" panose="020B0502040204020203" pitchFamily="34" charset="0"/>
              </a:rPr>
              <a:t>выевление</a:t>
            </a:r>
            <a:r>
              <a:rPr lang="ru-RU" sz="2800" dirty="0">
                <a:latin typeface="Bahnschrift Condensed" panose="020B0502040204020203" pitchFamily="34" charset="0"/>
              </a:rPr>
              <a:t> степени усвоения  учебного материала</a:t>
            </a:r>
            <a:br>
              <a:rPr lang="ru-RU" sz="2800" dirty="0">
                <a:latin typeface="Bahnschrift Condensed" panose="020B0502040204020203" pitchFamily="34" charset="0"/>
              </a:rPr>
            </a:br>
            <a:r>
              <a:rPr lang="ru-RU" sz="2800" dirty="0">
                <a:latin typeface="Bahnschrift Condensed" panose="020B0502040204020203" pitchFamily="34" charset="0"/>
              </a:rPr>
              <a:t>Пошаговое описание метода:</a:t>
            </a:r>
            <a:br>
              <a:rPr lang="ru-RU" sz="2800" dirty="0">
                <a:latin typeface="Bahnschrift Condensed" panose="020B0502040204020203" pitchFamily="34" charset="0"/>
              </a:rPr>
            </a:br>
            <a:r>
              <a:rPr lang="ru-RU" sz="2800" dirty="0">
                <a:latin typeface="Bahnschrift Condensed" panose="020B0502040204020203" pitchFamily="34" charset="0"/>
              </a:rPr>
              <a:t/>
            </a:r>
            <a:br>
              <a:rPr lang="ru-RU" sz="2800" dirty="0">
                <a:latin typeface="Bahnschrift Condensed" panose="020B0502040204020203" pitchFamily="34" charset="0"/>
              </a:rPr>
            </a:br>
            <a:r>
              <a:rPr lang="ru-RU" sz="2800" dirty="0">
                <a:latin typeface="Bahnschrift Condensed" panose="020B0502040204020203" pitchFamily="34" charset="0"/>
              </a:rPr>
              <a:t>1.     Знакомство с правилами составления </a:t>
            </a:r>
            <a:r>
              <a:rPr lang="ru-RU" sz="2800" dirty="0" err="1">
                <a:latin typeface="Bahnschrift Condensed" panose="020B0502040204020203" pitchFamily="34" charset="0"/>
              </a:rPr>
              <a:t>синквейна</a:t>
            </a:r>
            <a:r>
              <a:rPr lang="ru-RU" sz="2800" dirty="0">
                <a:latin typeface="Bahnschrift Condensed" panose="020B0502040204020203" pitchFamily="34" charset="0"/>
              </a:rPr>
              <a:t>.</a:t>
            </a:r>
            <a:br>
              <a:rPr lang="ru-RU" sz="2800" dirty="0">
                <a:latin typeface="Bahnschrift Condensed" panose="020B0502040204020203" pitchFamily="34" charset="0"/>
              </a:rPr>
            </a:br>
            <a:r>
              <a:rPr lang="ru-RU" sz="2800" dirty="0">
                <a:latin typeface="Bahnschrift Condensed" panose="020B0502040204020203" pitchFamily="34" charset="0"/>
              </a:rPr>
              <a:t/>
            </a:r>
            <a:br>
              <a:rPr lang="ru-RU" sz="2800" dirty="0">
                <a:latin typeface="Bahnschrift Condensed" panose="020B0502040204020203" pitchFamily="34" charset="0"/>
              </a:rPr>
            </a:br>
            <a:r>
              <a:rPr lang="ru-RU" sz="2800" dirty="0">
                <a:latin typeface="Bahnschrift Condensed" panose="020B0502040204020203" pitchFamily="34" charset="0"/>
              </a:rPr>
              <a:t>2.     Составление, следуя правилам, </a:t>
            </a:r>
            <a:r>
              <a:rPr lang="ru-RU" sz="2800" dirty="0" err="1">
                <a:latin typeface="Bahnschrift Condensed" panose="020B0502040204020203" pitchFamily="34" charset="0"/>
              </a:rPr>
              <a:t>синквейна</a:t>
            </a:r>
            <a:r>
              <a:rPr lang="ru-RU" sz="2800" dirty="0">
                <a:latin typeface="Bahnschrift Condensed" panose="020B0502040204020203" pitchFamily="34" charset="0"/>
              </a:rPr>
              <a:t> на определенную тему.</a:t>
            </a:r>
            <a:br>
              <a:rPr lang="ru-RU" sz="2800" dirty="0">
                <a:latin typeface="Bahnschrift Condensed" panose="020B0502040204020203" pitchFamily="34" charset="0"/>
              </a:rPr>
            </a:br>
            <a:r>
              <a:rPr lang="ru-RU" sz="2800" dirty="0">
                <a:latin typeface="Bahnschrift Condensed" panose="020B0502040204020203" pitchFamily="34" charset="0"/>
              </a:rPr>
              <a:t/>
            </a:r>
            <a:br>
              <a:rPr lang="ru-RU" sz="2800" dirty="0">
                <a:latin typeface="Bahnschrift Condensed" panose="020B0502040204020203" pitchFamily="34" charset="0"/>
              </a:rPr>
            </a:br>
            <a:r>
              <a:rPr lang="ru-RU" sz="2800" dirty="0">
                <a:latin typeface="Bahnschrift Condensed" panose="020B0502040204020203" pitchFamily="34" charset="0"/>
              </a:rPr>
              <a:t>3.     Добровольное зачитывание нескольких </a:t>
            </a:r>
            <a:r>
              <a:rPr lang="ru-RU" sz="2800" dirty="0" err="1">
                <a:latin typeface="Bahnschrift Condensed" panose="020B0502040204020203" pitchFamily="34" charset="0"/>
              </a:rPr>
              <a:t>синквейнов</a:t>
            </a:r>
            <a:r>
              <a:rPr lang="ru-RU" sz="2800" dirty="0">
                <a:latin typeface="Bahnschrift Condensed" panose="020B0502040204020203" pitchFamily="34" charset="0"/>
              </a:rPr>
              <a:t>.</a:t>
            </a:r>
            <a:br>
              <a:rPr lang="ru-RU" sz="2800" dirty="0">
                <a:latin typeface="Bahnschrift Condensed" panose="020B0502040204020203" pitchFamily="34" charset="0"/>
              </a:rPr>
            </a:br>
            <a:endParaRPr lang="ru-RU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72084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Каждому ученику </a:t>
            </a:r>
            <a:r>
              <a:rPr lang="ru-RU" sz="2800" dirty="0" smtClean="0"/>
              <a:t> </a:t>
            </a:r>
            <a:r>
              <a:rPr lang="ru-RU" sz="2800" dirty="0"/>
              <a:t>дается 4 - 5 минут, чтобы написать </a:t>
            </a:r>
            <a:r>
              <a:rPr lang="ru-RU" sz="2800" dirty="0" err="1"/>
              <a:t>синквейн</a:t>
            </a:r>
            <a:r>
              <a:rPr lang="ru-RU" sz="2800" dirty="0"/>
              <a:t>. Затем он поворачивается к партнеру и из двух </a:t>
            </a:r>
            <a:r>
              <a:rPr lang="ru-RU" sz="2800" dirty="0" err="1"/>
              <a:t>синквейнов</a:t>
            </a:r>
            <a:r>
              <a:rPr lang="ru-RU" sz="2800" dirty="0"/>
              <a:t> они составляют один, с которым оба будут согласны. Это дает возможность критически рассмотреть данную тему. </a:t>
            </a:r>
            <a:r>
              <a:rPr lang="ru-RU" sz="2800" u="sng" dirty="0">
                <a:hlinkClick r:id="rId2" tooltip="Конспект урока по коми языку"/>
              </a:rPr>
              <a:t>Этот метод требует</a:t>
            </a:r>
            <a:r>
              <a:rPr lang="ru-RU" sz="2800" dirty="0"/>
              <a:t>, чтобы участники слушали друг друга и извлекали из произведений других те идеи, которые они могут увязать со своими. Это обычно порождает дискуссию.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52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Правила написания </a:t>
            </a:r>
            <a:r>
              <a:rPr lang="ru-RU" sz="2400" dirty="0" err="1">
                <a:latin typeface="Bahnschrift Condensed" panose="020B0502040204020203" pitchFamily="34" charset="0"/>
              </a:rPr>
              <a:t>синквейна</a:t>
            </a:r>
            <a:r>
              <a:rPr lang="ru-RU" sz="2400" dirty="0">
                <a:latin typeface="Bahnschrift Condensed" panose="020B0502040204020203" pitchFamily="34" charset="0"/>
              </a:rPr>
              <a:t/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/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>1.     Первая строка - одним словом обозначается тема (имя существительное).</a:t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/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>2.     Вторая строка - описание темы двумя словами (имена прилагательные).</a:t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/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>3.     Третья строка - описание действия в рамках этой темы тремя словами (глаголы, причастия).</a:t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/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>4.     Четвертая строка - фраза из четырех слов, выражающая отношение к теме (разные части речи).</a:t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/>
            </a:r>
            <a:br>
              <a:rPr lang="ru-RU" sz="2400" dirty="0">
                <a:latin typeface="Bahnschrift Condensed" panose="020B0502040204020203" pitchFamily="34" charset="0"/>
              </a:rPr>
            </a:br>
            <a:r>
              <a:rPr lang="ru-RU" sz="2400" dirty="0">
                <a:latin typeface="Bahnschrift Condensed" panose="020B0502040204020203" pitchFamily="34" charset="0"/>
              </a:rPr>
              <a:t>5.     Пятая </a:t>
            </a:r>
            <a:r>
              <a:rPr lang="ru-RU" sz="2400" u="sng" dirty="0">
                <a:latin typeface="Bahnschrift Condensed" panose="020B0502040204020203" pitchFamily="34" charset="0"/>
                <a:hlinkClick r:id="rId2" tooltip="Изменения слов и родственные слова. Введение термина "/>
              </a:rPr>
              <a:t>строка - это синоним из одного слова</a:t>
            </a:r>
            <a:r>
              <a:rPr lang="ru-RU" sz="2400" dirty="0">
                <a:latin typeface="Bahnschrift Condensed" panose="020B0502040204020203" pitchFamily="34" charset="0"/>
              </a:rPr>
              <a:t>, который повторяет суть темы.</a:t>
            </a:r>
          </a:p>
        </p:txBody>
      </p:sp>
    </p:spTree>
    <p:extLst>
      <p:ext uri="{BB962C8B-B14F-4D97-AF65-F5344CB8AC3E}">
        <p14:creationId xmlns:p14="http://schemas.microsoft.com/office/powerpoint/2010/main" val="24930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1"/>
          <a:stretch/>
        </p:blipFill>
        <p:spPr bwMode="auto">
          <a:xfrm>
            <a:off x="0" y="1692613"/>
            <a:ext cx="9144000" cy="490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йка\Documents\DEUTSCh\ЧТЕНИЕ\img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41" y="1997839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ahnschrift SemiBold" panose="020B0502040204020203" pitchFamily="34" charset="0"/>
              </a:rPr>
              <a:t>1</a:t>
            </a:r>
            <a:r>
              <a:rPr lang="de-DE" sz="3200" dirty="0">
                <a:latin typeface="Bahnschrift SemiBold" panose="020B0502040204020203" pitchFamily="34" charset="0"/>
              </a:rPr>
              <a:t>. Die Stadt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Alt, romantisch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Liegen, gibt es, sich befinden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Hier sind viele Sehenswürdigkeiten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Der Bienenstock.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97839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2. Die Stadtbewohner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Jung, alt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Wohnen, arbeiten, sprechen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Sie sind freundlich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Die Menschen.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7936" y="485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9600" y="188640"/>
            <a:ext cx="8229600" cy="4669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i="1" dirty="0" smtClean="0"/>
              <a:t>Содержание:</a:t>
            </a:r>
          </a:p>
          <a:p>
            <a:r>
              <a:rPr lang="ru-RU" sz="4000" b="1" i="1" dirty="0" smtClean="0"/>
              <a:t>Виды чтения</a:t>
            </a:r>
          </a:p>
          <a:p>
            <a:r>
              <a:rPr lang="ru-RU" sz="4000" b="1" i="1" dirty="0" smtClean="0"/>
              <a:t>Некоторые методы  и приемы обучения </a:t>
            </a:r>
            <a:r>
              <a:rPr lang="en-US" sz="4000" b="1" i="1" dirty="0" smtClean="0"/>
              <a:t> </a:t>
            </a:r>
            <a:r>
              <a:rPr lang="ru-RU" sz="4000" b="1" i="1" dirty="0" smtClean="0"/>
              <a:t>смысловому чтению в средней и старшей школе</a:t>
            </a:r>
          </a:p>
          <a:p>
            <a:r>
              <a:rPr lang="ru-RU" sz="4000" b="1" i="1" dirty="0" smtClean="0"/>
              <a:t>Технология развития критического мышления</a:t>
            </a:r>
          </a:p>
          <a:p>
            <a:r>
              <a:rPr lang="ru-RU" sz="4000" b="1" i="1" dirty="0" smtClean="0"/>
              <a:t>Развитие навыков чтения в начальной школе</a:t>
            </a:r>
          </a:p>
          <a:p>
            <a:r>
              <a:rPr lang="ru-RU" sz="4000" b="1" i="1" dirty="0" smtClean="0"/>
              <a:t>Упражнения</a:t>
            </a:r>
          </a:p>
          <a:p>
            <a:pPr marL="0" indent="0">
              <a:buNone/>
            </a:pP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7783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934" y="134076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3. Der Winter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Kalt, </a:t>
            </a:r>
            <a:r>
              <a:rPr lang="de-DE" sz="3200" dirty="0" smtClean="0">
                <a:latin typeface="Bahnschrift SemiBold" panose="020B0502040204020203" pitchFamily="34" charset="0"/>
              </a:rPr>
              <a:t>schneereich</a:t>
            </a: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Wehen, fallen, schneit es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Alles ist weiß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Der Frost.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4. Die </a:t>
            </a:r>
            <a:r>
              <a:rPr lang="de-DE" sz="3200" dirty="0" err="1">
                <a:latin typeface="Bahnschrift SemiBold" panose="020B0502040204020203" pitchFamily="34" charset="0"/>
              </a:rPr>
              <a:t>Strasse</a:t>
            </a: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Laut, still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Gehen, laufen, fahren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Die Autos fahren hin und her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Der Weg.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633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5. Der Herbst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Kuhl, windig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Fallen, wehen, regnet es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Die </a:t>
            </a:r>
            <a:r>
              <a:rPr lang="de-DE" sz="3200" dirty="0" smtClean="0">
                <a:latin typeface="Bahnschrift SemiBold" panose="020B0502040204020203" pitchFamily="34" charset="0"/>
              </a:rPr>
              <a:t>Blätter </a:t>
            </a:r>
            <a:r>
              <a:rPr lang="de-DE" sz="3200" dirty="0">
                <a:latin typeface="Bahnschrift SemiBold" panose="020B0502040204020203" pitchFamily="34" charset="0"/>
              </a:rPr>
              <a:t>sind bunt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Der </a:t>
            </a:r>
            <a:r>
              <a:rPr lang="de-DE" sz="3200" dirty="0" smtClean="0">
                <a:latin typeface="Bahnschrift SemiBold" panose="020B0502040204020203" pitchFamily="34" charset="0"/>
              </a:rPr>
              <a:t>Blätterfall</a:t>
            </a:r>
            <a:r>
              <a:rPr lang="de-DE" sz="3200" dirty="0">
                <a:latin typeface="Bahnschrift SemiBold" panose="020B0502040204020203" pitchFamily="34" charset="0"/>
              </a:rPr>
              <a:t>.</a:t>
            </a: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97839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6. Die Schule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Neu, modern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Rechnen, schreiben, lesen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Das Schulgebäude der Schule ist </a:t>
            </a:r>
            <a:r>
              <a:rPr lang="de-DE" sz="3200" dirty="0" err="1">
                <a:latin typeface="Bahnschrift SemiBold" panose="020B0502040204020203" pitchFamily="34" charset="0"/>
              </a:rPr>
              <a:t>zweistockig</a:t>
            </a: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Das Lernen.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97839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7. Die Ferien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Lustig, interessant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Spielen, baden, spazieren gehen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Die Kinder wandern gern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Die Freiheit.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8. Die Heimat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Groß, schon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Leben, geboren sein, wachsen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Meine Heimat ist mein Dorf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Das Vaterland.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9. Das Dorf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Klein, alt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Arbeiten, pflegen, pflügen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Die Bauern bringen die Ernte ein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Der </a:t>
            </a:r>
            <a:r>
              <a:rPr lang="de-DE" sz="3200" dirty="0" err="1">
                <a:latin typeface="Bahnschrift SemiBold" panose="020B0502040204020203" pitchFamily="34" charset="0"/>
              </a:rPr>
              <a:t>Liebligsort</a:t>
            </a:r>
            <a:r>
              <a:rPr lang="de-DE" sz="3200" dirty="0">
                <a:latin typeface="Bahnschrift SemiBold" panose="020B0502040204020203" pitchFamily="34" charset="0"/>
              </a:rPr>
              <a:t>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908" y="162880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Bahnschrift SemiBold" panose="020B0502040204020203" pitchFamily="34" charset="0"/>
              </a:rPr>
              <a:t>10. Die Natur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Schon, malerisch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Sorgen für, pflanzen, bewundern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Die Baume schmucken das Dorf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/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de-DE" sz="3200" dirty="0">
                <a:latin typeface="Bahnschrift SemiBold" panose="020B0502040204020203" pitchFamily="34" charset="0"/>
              </a:rPr>
              <a:t>Das Grün.</a:t>
            </a:r>
            <a:br>
              <a:rPr lang="de-DE" sz="3200" dirty="0">
                <a:latin typeface="Bahnschrift SemiBold" panose="020B0502040204020203" pitchFamily="34" charset="0"/>
              </a:rPr>
            </a:b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67335"/>
            <a:ext cx="835292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Bookman Old Style" panose="02050604050505020204" pitchFamily="18" charset="0"/>
              </a:rPr>
              <a:t>Некоторые методы и приемы обучения чтению в начальных классах</a:t>
            </a:r>
          </a:p>
          <a:p>
            <a:r>
              <a:rPr lang="ru-RU" sz="5400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11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6" b="18013"/>
          <a:stretch/>
        </p:blipFill>
        <p:spPr bwMode="auto">
          <a:xfrm>
            <a:off x="-36004" y="1772816"/>
            <a:ext cx="9144000" cy="490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85677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Э</a:t>
            </a:r>
            <a:r>
              <a:rPr lang="ru-RU" sz="36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тапы </a:t>
            </a:r>
            <a:r>
              <a:rPr lang="ru-RU" sz="3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начального обучения немецкому языку («раздел «чтение»)</a:t>
            </a:r>
          </a:p>
        </p:txBody>
      </p:sp>
    </p:spTree>
    <p:extLst>
      <p:ext uri="{BB962C8B-B14F-4D97-AF65-F5344CB8AC3E}">
        <p14:creationId xmlns:p14="http://schemas.microsoft.com/office/powerpoint/2010/main" val="19942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 bwMode="auto">
          <a:xfrm>
            <a:off x="251520" y="286050"/>
            <a:ext cx="87129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51837"/>
            <a:ext cx="8496944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dirty="0"/>
              <a:t>Тренировочные упражнения по чтению  на уроках немецкого языка для начальных классов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11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b="13595"/>
          <a:stretch/>
        </p:blipFill>
        <p:spPr bwMode="auto">
          <a:xfrm>
            <a:off x="251520" y="764704"/>
            <a:ext cx="8640960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2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0809" b="16668"/>
          <a:stretch/>
        </p:blipFill>
        <p:spPr bwMode="auto">
          <a:xfrm>
            <a:off x="536687" y="1700808"/>
            <a:ext cx="822317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9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11097" r="13690" b="23200"/>
          <a:stretch/>
        </p:blipFill>
        <p:spPr bwMode="auto">
          <a:xfrm>
            <a:off x="395536" y="1700808"/>
            <a:ext cx="856895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3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10713" r="4757" b="13595"/>
          <a:stretch/>
        </p:blipFill>
        <p:spPr bwMode="auto">
          <a:xfrm>
            <a:off x="431032" y="1484783"/>
            <a:ext cx="8317432" cy="5200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1482" r="6774" b="20895"/>
          <a:stretch/>
        </p:blipFill>
        <p:spPr bwMode="auto">
          <a:xfrm>
            <a:off x="251520" y="1700808"/>
            <a:ext cx="849694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5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4565" r="11097" b="16668"/>
          <a:stretch/>
        </p:blipFill>
        <p:spPr bwMode="auto">
          <a:xfrm>
            <a:off x="260240" y="1628800"/>
            <a:ext cx="842493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8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С ч и т а л к и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059" y="1268760"/>
            <a:ext cx="84249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u="sng" dirty="0" err="1">
                <a:solidFill>
                  <a:srgbClr val="C00000"/>
                </a:solidFill>
              </a:rPr>
              <a:t>Ene</a:t>
            </a:r>
            <a:r>
              <a:rPr lang="de-DE" sz="3200" b="1" u="sng" dirty="0">
                <a:solidFill>
                  <a:srgbClr val="C00000"/>
                </a:solidFill>
              </a:rPr>
              <a:t> </a:t>
            </a:r>
            <a:r>
              <a:rPr lang="de-DE" sz="3200" b="1" u="sng" dirty="0" err="1">
                <a:solidFill>
                  <a:srgbClr val="C00000"/>
                </a:solidFill>
              </a:rPr>
              <a:t>mene</a:t>
            </a:r>
            <a:r>
              <a:rPr lang="de-DE" sz="3200" b="1" u="sng" dirty="0">
                <a:solidFill>
                  <a:srgbClr val="C00000"/>
                </a:solidFill>
              </a:rPr>
              <a:t> </a:t>
            </a:r>
            <a:r>
              <a:rPr lang="de-DE" sz="3200" b="1" u="sng" dirty="0" err="1">
                <a:solidFill>
                  <a:srgbClr val="C00000"/>
                </a:solidFill>
              </a:rPr>
              <a:t>mopel</a:t>
            </a:r>
            <a:r>
              <a:rPr lang="de-DE" sz="3200" b="1" u="sng" dirty="0">
                <a:solidFill>
                  <a:srgbClr val="C00000"/>
                </a:solidFill>
              </a:rPr>
              <a:t>,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wer frisst Popel?</a:t>
            </a:r>
            <a:br>
              <a:rPr lang="de-DE" sz="3200" dirty="0"/>
            </a:br>
            <a:r>
              <a:rPr lang="de-DE" sz="3200" dirty="0"/>
              <a:t>Süß und saftig,</a:t>
            </a:r>
            <a:br>
              <a:rPr lang="de-DE" sz="3200" dirty="0"/>
            </a:br>
            <a:r>
              <a:rPr lang="de-DE" sz="3200" dirty="0"/>
              <a:t>eine Mark und achtzig,</a:t>
            </a:r>
            <a:br>
              <a:rPr lang="de-DE" sz="3200" dirty="0"/>
            </a:br>
            <a:r>
              <a:rPr lang="de-DE" sz="3200" dirty="0"/>
              <a:t>eine Mark und zehn, </a:t>
            </a:r>
            <a:br>
              <a:rPr lang="de-DE" sz="3200" dirty="0"/>
            </a:br>
            <a:r>
              <a:rPr lang="de-DE" sz="3200" dirty="0"/>
              <a:t>und du kannst </a:t>
            </a:r>
            <a:r>
              <a:rPr lang="de-DE" sz="3200" dirty="0" err="1"/>
              <a:t>geh'n</a:t>
            </a:r>
            <a:r>
              <a:rPr lang="de-DE" sz="3200" dirty="0"/>
              <a:t>!</a:t>
            </a:r>
            <a:br>
              <a:rPr lang="de-DE" sz="3200" dirty="0"/>
            </a:br>
            <a:r>
              <a:rPr lang="de-DE" dirty="0"/>
              <a:t/>
            </a:r>
            <a:br>
              <a:rPr lang="de-DE" dirty="0"/>
            </a:br>
            <a:r>
              <a:rPr lang="de-DE" sz="3200" b="1" u="sng" dirty="0">
                <a:solidFill>
                  <a:srgbClr val="C00000"/>
                </a:solidFill>
              </a:rPr>
              <a:t>Eine kleine Mickymaus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zog sich mal die Hosen aus,</a:t>
            </a:r>
            <a:br>
              <a:rPr lang="de-DE" sz="3200" dirty="0"/>
            </a:br>
            <a:r>
              <a:rPr lang="de-DE" sz="3200" dirty="0"/>
              <a:t>zog sie wieder an,</a:t>
            </a:r>
            <a:br>
              <a:rPr lang="de-DE" sz="3200" dirty="0"/>
            </a:br>
            <a:r>
              <a:rPr lang="de-DE" sz="3200" dirty="0"/>
              <a:t>und du bist dran!</a:t>
            </a:r>
            <a:br>
              <a:rPr lang="de-DE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22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519" y="0"/>
            <a:ext cx="8679962" cy="68634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4000" b="1" i="1" u="sng" dirty="0">
                <a:solidFill>
                  <a:srgbClr val="002060"/>
                </a:solidFill>
                <a:latin typeface="Bahnschrift Light" panose="020B0502040204020203" pitchFamily="34" charset="0"/>
              </a:rPr>
              <a:t>Смысловое чтение </a:t>
            </a:r>
            <a:r>
              <a:rPr lang="ru-RU" sz="4000" b="1" i="1" dirty="0">
                <a:solidFill>
                  <a:srgbClr val="FF0000"/>
                </a:solidFill>
                <a:latin typeface="Bahnschrift Light" panose="020B0502040204020203" pitchFamily="34" charset="0"/>
              </a:rPr>
              <a:t>– вид чтения, которое нацелено на понимание читающим смыслового содержания текста.</a:t>
            </a:r>
          </a:p>
          <a:p>
            <a:r>
              <a:rPr lang="ru-RU" sz="4000" b="1" i="1" u="sng" dirty="0">
                <a:solidFill>
                  <a:srgbClr val="002060"/>
                </a:solidFill>
                <a:latin typeface="Bahnschrift Light" panose="020B0502040204020203" pitchFamily="34" charset="0"/>
              </a:rPr>
              <a:t>Цель смыслового чтения </a:t>
            </a:r>
            <a:r>
              <a:rPr lang="ru-RU" sz="4000" b="1" i="1" dirty="0">
                <a:solidFill>
                  <a:srgbClr val="FF0000"/>
                </a:solidFill>
                <a:latin typeface="Bahnschrift Light" panose="020B0502040204020203" pitchFamily="34" charset="0"/>
              </a:rPr>
              <a:t>– максимально точно и полно понять содержание текста, уловить все детали и практически осмыслить извлеченную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1106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0486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4800" dirty="0">
                <a:solidFill>
                  <a:prstClr val="black"/>
                </a:solidFill>
              </a:rPr>
              <a:t>Henriette,</a:t>
            </a:r>
            <a:br>
              <a:rPr lang="de-DE" sz="4800" dirty="0">
                <a:solidFill>
                  <a:prstClr val="black"/>
                </a:solidFill>
              </a:rPr>
            </a:br>
            <a:r>
              <a:rPr lang="de-DE" sz="4800" dirty="0" err="1">
                <a:solidFill>
                  <a:prstClr val="black"/>
                </a:solidFill>
              </a:rPr>
              <a:t>goldne</a:t>
            </a:r>
            <a:r>
              <a:rPr lang="de-DE" sz="4800" dirty="0">
                <a:solidFill>
                  <a:prstClr val="black"/>
                </a:solidFill>
              </a:rPr>
              <a:t> Kette,</a:t>
            </a:r>
            <a:br>
              <a:rPr lang="de-DE" sz="4800" dirty="0">
                <a:solidFill>
                  <a:prstClr val="black"/>
                </a:solidFill>
              </a:rPr>
            </a:br>
            <a:r>
              <a:rPr lang="de-DE" sz="4800" dirty="0" err="1">
                <a:solidFill>
                  <a:prstClr val="black"/>
                </a:solidFill>
              </a:rPr>
              <a:t>goldner</a:t>
            </a:r>
            <a:r>
              <a:rPr lang="de-DE" sz="4800" dirty="0">
                <a:solidFill>
                  <a:prstClr val="black"/>
                </a:solidFill>
              </a:rPr>
              <a:t> Schuh</a:t>
            </a:r>
            <a:br>
              <a:rPr lang="de-DE" sz="4800" dirty="0">
                <a:solidFill>
                  <a:prstClr val="black"/>
                </a:solidFill>
              </a:rPr>
            </a:br>
            <a:r>
              <a:rPr lang="de-DE" sz="4800" dirty="0">
                <a:solidFill>
                  <a:prstClr val="black"/>
                </a:solidFill>
              </a:rPr>
              <a:t>und raus bist du!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2577" r="3316" b="11434"/>
          <a:stretch/>
        </p:blipFill>
        <p:spPr bwMode="auto">
          <a:xfrm>
            <a:off x="611560" y="1498059"/>
            <a:ext cx="8064896" cy="495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3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1097" r="12551" b="11673"/>
          <a:stretch/>
        </p:blipFill>
        <p:spPr bwMode="auto">
          <a:xfrm>
            <a:off x="467544" y="1459149"/>
            <a:ext cx="8208912" cy="499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9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t="8792" r="14267" b="10905"/>
          <a:stretch/>
        </p:blipFill>
        <p:spPr bwMode="auto">
          <a:xfrm>
            <a:off x="398443" y="1052736"/>
            <a:ext cx="856895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2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9/1199134/slides/slide_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t="11481" r="2306" b="10905"/>
          <a:stretch/>
        </p:blipFill>
        <p:spPr bwMode="auto">
          <a:xfrm>
            <a:off x="395536" y="1633736"/>
            <a:ext cx="835292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3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99134/slides/slide_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9" b="15901"/>
          <a:stretch/>
        </p:blipFill>
        <p:spPr bwMode="auto">
          <a:xfrm>
            <a:off x="304964" y="1772816"/>
            <a:ext cx="8280920" cy="441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9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a8a/00033ed9-3d000f4d/hello_html_fa07b9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3" t="-48001" r="21660" b="20001"/>
          <a:stretch/>
        </p:blipFill>
        <p:spPr bwMode="auto">
          <a:xfrm>
            <a:off x="29497" y="-4133455"/>
            <a:ext cx="91440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llo_html_m5acceb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9" t="3204" r="17218" b="3721"/>
          <a:stretch/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244334"/>
            <a:ext cx="6766275" cy="258532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de-DE" sz="54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Besten Dank                       für Ihre</a:t>
            </a:r>
          </a:p>
          <a:p>
            <a:pPr algn="ctr"/>
            <a:r>
              <a:rPr lang="de-DE" sz="54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Aufmerksamkeit!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latin typeface="Bahnschrift SemiCondensed" panose="020B0502040204020203" pitchFamily="34" charset="0"/>
              </a:rPr>
              <a:t>Виды чтения по целевой направленности деятельности (смысловое чтение)</a:t>
            </a:r>
            <a:endParaRPr lang="ru-RU" b="1" i="1" dirty="0">
              <a:latin typeface="Bahnschrift SemiCondensed" panose="020B0502040204020203" pitchFamily="34" charset="0"/>
            </a:endParaRPr>
          </a:p>
        </p:txBody>
      </p:sp>
      <p:pic>
        <p:nvPicPr>
          <p:cNvPr id="3" name="Picture 6" descr="http://900igr.net/up/datas/70046/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6" t="28477" r="2386" b="-28477"/>
          <a:stretch/>
        </p:blipFill>
        <p:spPr bwMode="auto">
          <a:xfrm>
            <a:off x="415058" y="1556792"/>
            <a:ext cx="8208912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4528" r="4151" b="8176"/>
          <a:stretch/>
        </p:blipFill>
        <p:spPr bwMode="auto">
          <a:xfrm>
            <a:off x="107504" y="94890"/>
            <a:ext cx="8943248" cy="65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4067944" y="476672"/>
            <a:ext cx="4896544" cy="6192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b="1" smtClean="0"/>
              <a:t>Бенджамин Блум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b="1" smtClean="0"/>
              <a:t> (1913 – 1999 г) – </a:t>
            </a:r>
            <a:r>
              <a:rPr lang="ru-RU" smtClean="0"/>
              <a:t>американский психолог и педагог, создавший систематику вопросов </a:t>
            </a:r>
            <a:r>
              <a:rPr lang="ru-RU" b="1" smtClean="0"/>
              <a:t>(«Ромашка Блума»), </a:t>
            </a:r>
            <a:r>
              <a:rPr lang="ru-RU" smtClean="0"/>
              <a:t>которая популярна в мире современного образования.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mtClean="0"/>
              <a:t> </a:t>
            </a:r>
            <a:r>
              <a:rPr lang="ru-RU" b="1" smtClean="0"/>
              <a:t>Шесть лепестков ромашки – шесть типов вопросов. </a:t>
            </a:r>
            <a:endParaRPr lang="ru-RU" b="1" dirty="0"/>
          </a:p>
        </p:txBody>
      </p:sp>
      <p:pic>
        <p:nvPicPr>
          <p:cNvPr id="3" name="Рисунок 2" descr="220px-Bloom_Benja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8164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3585</TotalTime>
  <Words>757</Words>
  <Application>Microsoft Office PowerPoint</Application>
  <PresentationFormat>Экран (4:3)</PresentationFormat>
  <Paragraphs>141</Paragraphs>
  <Slides>68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Волна</vt:lpstr>
      <vt:lpstr>Эффективные методики преподавания иностранных языков. Раздел «Чтение»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Данный прием способствует развитию критического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ч и т а л к 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Зайка</dc:creator>
  <cp:lastModifiedBy>Зайка</cp:lastModifiedBy>
  <cp:revision>169</cp:revision>
  <dcterms:created xsi:type="dcterms:W3CDTF">2018-06-04T12:47:49Z</dcterms:created>
  <dcterms:modified xsi:type="dcterms:W3CDTF">2018-10-11T20:39:00Z</dcterms:modified>
</cp:coreProperties>
</file>